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3" r:id="rId3"/>
    <p:sldId id="264" r:id="rId4"/>
    <p:sldId id="265" r:id="rId5"/>
    <p:sldId id="266" r:id="rId6"/>
    <p:sldId id="262" r:id="rId7"/>
    <p:sldId id="267" r:id="rId8"/>
    <p:sldId id="268" r:id="rId9"/>
    <p:sldId id="257" r:id="rId10"/>
    <p:sldId id="258" r:id="rId11"/>
    <p:sldId id="259" r:id="rId12"/>
    <p:sldId id="260" r:id="rId13"/>
    <p:sldId id="261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283BF-67D2-42EB-8C6B-934B00B7371D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5CF6-77F2-48BC-AD37-5737278CE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0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5CF6-77F2-48BC-AD37-5737278CEA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8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867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 descr="C:\Users\DOEL\Pictures\fl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31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646330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বাক্য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দুটি পদের মধ্যে কোন সম্পর্কের   স্বীকৃতি  বা  অস্বীকৃতিকে যুক্তিবাক্য বলে।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যুক্তিবাক্যের  তিনটি অংশ থাকে। উদ্দেশ্য পদ, সংযোজক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বিধেয়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পদ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যেমন-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হয়   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মরণশীল</a:t>
            </a: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উদ্দেশ্য পদ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সংযোজক   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বিধেয় পদ</a:t>
            </a:r>
            <a:endParaRPr lang="bn-BD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সকল 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কাক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নয়     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কাল</a:t>
            </a:r>
          </a:p>
          <a:p>
            <a:endParaRPr lang="bn-BD" sz="36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উদ্দেশ্য পদ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সংযোজক      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বিধেয় পদ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828800" y="3035945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757055" y="3035945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14800" y="2861099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784764" y="5001491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74473" y="7233737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33800" y="4994564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029200" y="5004955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029200" y="-152400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6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14400"/>
            <a:ext cx="9220200" cy="46474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 ও শব্দ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যুক্তিবিদ্যায়  পদ শব্দটি ব্যাপক ও সংকীর্ণ অর্থে ব্যবহৃত হয়।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ব্যপক অর্থে , যে শব্দ বা শব্দসমষ্টি কোনো বচনের উদ্দেশ্য বা বিধেয় হিসেবে ব্যবহৃত হতে পারে , তাকে পদ বলে। </a:t>
            </a:r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সংকীর্ণ অর্থে,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যে শব্দ বা শব্দসমষ্টি কোনো বচনের উদ্দেশ্য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 বিধেয়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হিসেবে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ব্যবহৃত হয়েছে , তাকে পদ বলে।</a:t>
            </a:r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পক্ষান্তরে, আমাদের চিন্তা, ইচ্ছা, অনুভব করার কথিত ধ্বনি বা লিখিত চিহ্নকে শব্দ বলে। যেমন- মানুষ, পাখি ইত্যাদি।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16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" y="997528"/>
            <a:ext cx="9144000" cy="467820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 ও শব্দের পার্থক্য</a:t>
            </a: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যে শব্দ বা শব্দসমষ্টি কোনো বচনের উদ্দেশ্য বা বিধেয় হিসেবে ব্যবহৃত হয়েছে , তাকে পদ বলে।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যেমন-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বরফ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হয় সাদা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।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পক্ষান্তরে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, আমাদের চিন্তা, ইচ্ছা, অনুভব করার কথিত ধ্বনি বা লিখিত চিহ্নকে শব্দ বলে। যেমন- মানুষ,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পাখি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শব্দ বা শব্দের সমষ্টি নিয়ে পদ গঠিত হয় এবং ধ্বনি বা অক্ষরের সমষ্টি নিয়ে শব্দ গঠিত হয়।</a:t>
            </a: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 প্রত্যেকটি পদই শব্দ কিন্তু প্রত্যেকটি শব্দই পদ নয়।</a:t>
            </a: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৪। একটি যুক্তিবাক্যে দু’টির বেশী পদ থাকতে পারবে না। কিন্তু একটি যুক্তিবাক্যে বহু শব্দ থাকতে পারে।</a:t>
            </a: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৫। একটি পদের কেবল একটিই অর্থ থাকে, কিন্তু একটি শব্দের একাধিক অর্থ থাকতে পারে।</a:t>
            </a: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৬। পদ দ্বারা কেবল চিন্তা প্রকাশিত হয়, শব্দ দ্বারা আবেগ, অবুভূতি, সংশয় ইত্যাদি প্রকাশিত হয়।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9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52634"/>
            <a:ext cx="9144000" cy="62478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শব্দের শ্রেনী বিভাগ</a:t>
            </a: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যুক্তিবিদ্যায় শব্দ তিন প্রকার।</a:t>
            </a:r>
          </a:p>
          <a:p>
            <a:endParaRPr lang="bn-BD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 smtClean="0"/>
          </a:p>
          <a:p>
            <a:endParaRPr lang="bn-BD" dirty="0"/>
          </a:p>
          <a:p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674918" y="2690766"/>
            <a:ext cx="17526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47700" y="4780449"/>
            <a:ext cx="17526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66729" y="4648001"/>
            <a:ext cx="17526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74427" y="4648001"/>
            <a:ext cx="17526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534391" y="3404754"/>
            <a:ext cx="601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62100" y="3418609"/>
            <a:ext cx="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62055" y="3418609"/>
            <a:ext cx="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50727" y="3397827"/>
            <a:ext cx="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95700" y="2730235"/>
            <a:ext cx="156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শব্দ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28700" y="478044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পদযোগ্য </a:t>
            </a:r>
          </a:p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শব্দ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4698471"/>
            <a:ext cx="1456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সহ-পদযোগ্য</a:t>
            </a:r>
          </a:p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শব্দ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00850" y="4648001"/>
            <a:ext cx="148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পদ-নিরপেক্ষ</a:t>
            </a:r>
          </a:p>
          <a:p>
            <a:pPr algn="ctr"/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00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bn-BD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পদযোগ্য শব্দ</a:t>
            </a:r>
            <a:r>
              <a:rPr lang="bn-BD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 শব্দ অন্য কোন শব্দের সাহায্য ছাড়াই যুক্তিবাক্যের উদ্দেশ্য বা বিধেয় হিসেবে ব্যবহৃত হতে পারে তাকে  পদযোগ্য শব্দ বলে। যেমন-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মানুষ, কলম, পাখি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ইত্যাদি।</a:t>
            </a:r>
          </a:p>
          <a:p>
            <a:r>
              <a:rPr lang="bn-BD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সহ-পদযোগ্য  শব্দ</a:t>
            </a:r>
            <a:r>
              <a:rPr lang="bn-BD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 শব্দ বা শব্দসমষ্টি স্বাধীনভাবে কোন যুক্তিবাক্যের উদ্দেশ্য বা বিধেয় হিসেবে ব্যবহৃত  হতে পারে না, কিন্তু অন্য শব্দের সাহায্য নিয়ে ব্যবহৃত হতে পারে তাকে  সহ-পদযোগ্য শব্দ বলে। যেমন-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টি,টা,খানা,খানি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ইত্যাদি।</a:t>
            </a:r>
          </a:p>
          <a:p>
            <a:r>
              <a:rPr lang="bn-BD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পদ-নিরপেক্ষ শ</a:t>
            </a:r>
            <a:r>
              <a:rPr lang="bn-BD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ব্দ-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 শব্দ কোনভাবেই যুক্তিবাক্যের উদ্দেশ্য বা বিধেয় হিসেবে ব্যবহৃত হতে পারে না তাকে পদ –নিরপেক্ষ শব্দ বলে। যেমন-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হায়!, মরি মরি, ছিঃ! ছি;!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প্রভৃতি।</a:t>
            </a:r>
          </a:p>
        </p:txBody>
      </p:sp>
    </p:spTree>
    <p:extLst>
      <p:ext uri="{BB962C8B-B14F-4D97-AF65-F5344CB8AC3E}">
        <p14:creationId xmlns:p14="http://schemas.microsoft.com/office/powerpoint/2010/main" val="317386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4636" y="685800"/>
            <a:ext cx="9178636" cy="52014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পদ ও শব্দ আলাদা কর।</a:t>
            </a:r>
          </a:p>
          <a:p>
            <a:pPr algn="ctr"/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124200" y="1086534"/>
            <a:ext cx="3429000" cy="1524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1356091"/>
            <a:ext cx="2667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3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514600" y="990600"/>
            <a:ext cx="4495800" cy="1676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15240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810000"/>
            <a:ext cx="8153400" cy="175432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পদ কী?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শব্দ কাকে বলে।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শব্দ কত প্রকার।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41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86000" y="533400"/>
            <a:ext cx="4495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0" y="106680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0" y="3276600"/>
            <a:ext cx="9144000" cy="236220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396240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পদ ও শব্দের পার্থক্য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37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71600"/>
            <a:ext cx="9144000" cy="5486400"/>
          </a:xfrm>
        </p:spPr>
      </p:pic>
    </p:spTree>
    <p:extLst>
      <p:ext uri="{BB962C8B-B14F-4D97-AF65-F5344CB8AC3E}">
        <p14:creationId xmlns:p14="http://schemas.microsoft.com/office/powerpoint/2010/main" val="100386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" y="3124200"/>
            <a:ext cx="9144000" cy="209288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endParaRPr lang="bn-BD" dirty="0"/>
          </a:p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মোহাম্মদ ইকবাল ভূইয়া</a:t>
            </a:r>
          </a:p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সহকারী অধ্যাপক</a:t>
            </a:r>
          </a:p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ওয়ালীনেওয়াজ খান কলেজ</a:t>
            </a:r>
          </a:p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কিশোর গঞ্জ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514600" y="304800"/>
            <a:ext cx="3962400" cy="19812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67000" y="910679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0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" y="2971800"/>
            <a:ext cx="9144000" cy="230832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বিষয়-যুক্তিবিদ্যা</a:t>
            </a:r>
          </a:p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শ্রেণী- একাদশ</a:t>
            </a:r>
          </a:p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সময়-৪৫ মিনিট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14600" y="228600"/>
            <a:ext cx="4419600" cy="16002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96491" y="674757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8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8637" y="270164"/>
            <a:ext cx="758536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মানুষ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জীব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দ্বিপদ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	</a:t>
            </a: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শিক্ষিত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endParaRPr lang="en-US" sz="4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4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করিম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গোলাপ </a:t>
            </a: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ফুল</a:t>
            </a:r>
            <a:endParaRPr lang="bn-BD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</a:t>
            </a:r>
            <a:endParaRPr lang="en-US" sz="4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3089564"/>
            <a:ext cx="5600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জ       </a:t>
            </a:r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  গ            উ   </a:t>
            </a:r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চ    </a:t>
            </a:r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য়   র     </a:t>
            </a:r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ও    </a:t>
            </a:r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ম্ন    হ  </a:t>
            </a:r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52400" y="1329227"/>
            <a:ext cx="1600200" cy="72327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2209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bg1"/>
                </a:solidFill>
              </a:rPr>
              <a:t>শব্দ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5384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শব্দ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52400" y="4730274"/>
            <a:ext cx="1905000" cy="838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49647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বর্ণ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5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2" grpId="0" animBg="1"/>
      <p:bldP spid="8" grpId="0"/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4648200"/>
            <a:ext cx="5888182" cy="181588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মানুষ হয় মরনশীল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                            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পাখি হয় দ্বিপদ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গোলাপফুল হয় সুন্দর                                                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করিম হয় ছাত্র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1295399"/>
            <a:ext cx="6324600" cy="138499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মানুষ  মরনশীল           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পাখি  দ্বিপদ</a:t>
            </a:r>
          </a:p>
          <a:p>
            <a:pPr algn="ctr"/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গোলাপফুল  সুন্দর             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করিম   ছাত্র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0782" y="1302327"/>
            <a:ext cx="2667000" cy="990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36531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এগুলো কি যুক্তিবাক্য?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0782" y="5105400"/>
            <a:ext cx="3027218" cy="8382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3455" y="5232461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যুক্তিবাক্য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73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27" y="1447800"/>
            <a:ext cx="9144000" cy="35702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যুক্তির  উপাদান</a:t>
            </a:r>
            <a:endParaRPr lang="en-US" sz="7200" dirty="0" smtClean="0">
              <a:solidFill>
                <a:srgbClr val="00B050"/>
              </a:solidFill>
            </a:endParaRPr>
          </a:p>
          <a:p>
            <a:endParaRPr lang="en-US" sz="2800" dirty="0" smtClean="0">
              <a:solidFill>
                <a:srgbClr val="00B050"/>
              </a:solidFill>
            </a:endParaRPr>
          </a:p>
          <a:p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							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	</a:t>
            </a:r>
            <a:r>
              <a:rPr lang="bn-BD" dirty="0"/>
              <a:t>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64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05506"/>
            <a:ext cx="9144000" cy="29238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bn-BD" sz="2800" dirty="0">
                <a:solidFill>
                  <a:srgbClr val="00B050"/>
                </a:solidFill>
              </a:rPr>
              <a:t>১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পদ                             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বাক্য বা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বচন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উদ্দেশ্য পদ                  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।বিধেয় পদ</a:t>
            </a:r>
          </a:p>
          <a:p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৫। সংযোজক                                           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6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প্রধান পদ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7. 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অপ্রধান পদ                                           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8.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মধ্যপদ                                                                   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9. 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আশ্রয়বাক্য 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                          10. 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প্রধানআশ্রয়বাক্য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১১। অপ্রধান আশ্রয়বাক্য                               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১২। সিদ্ধান্ত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009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শিখনফল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4247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এ পাঠ শেষে শিক্ষার্থীরা ...... </a:t>
            </a:r>
          </a:p>
          <a:p>
            <a:endParaRPr lang="bn-BD" sz="2800" dirty="0"/>
          </a:p>
          <a:p>
            <a:r>
              <a:rPr lang="bn-BD" sz="2800" dirty="0" smtClean="0"/>
              <a:t>১। যুক্তির উপাদানসমুহ বর্ণনা করতে পারবে। </a:t>
            </a:r>
          </a:p>
          <a:p>
            <a:endParaRPr lang="bn-BD" sz="2800" dirty="0" smtClean="0"/>
          </a:p>
          <a:p>
            <a:r>
              <a:rPr lang="bn-BD" sz="2800" dirty="0" smtClean="0"/>
              <a:t>২। পদের অর্থ ব্যাখ্যা করতে পারবে।</a:t>
            </a:r>
          </a:p>
          <a:p>
            <a:endParaRPr lang="bn-BD" sz="2800" dirty="0" smtClean="0"/>
          </a:p>
          <a:p>
            <a:r>
              <a:rPr lang="bn-BD" sz="2800" dirty="0" smtClean="0"/>
              <a:t>৩। পদ ও শব্দের পার্থক্য বর্ণনা করতে পারবে।</a:t>
            </a:r>
          </a:p>
          <a:p>
            <a:endParaRPr lang="bn-BD" sz="2800" dirty="0" smtClean="0"/>
          </a:p>
          <a:p>
            <a:r>
              <a:rPr lang="bn-BD" sz="2800" dirty="0" smtClean="0"/>
              <a:t>৪।শব্দের শ্রেণীবিভাগ বর্ণনা করতে পারবে।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8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8200"/>
            <a:ext cx="9144000" cy="49244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পদ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পদ শব্দটির ইংরেজী প্রতিশব্দ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Term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ল্যাটিন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Terminus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থেকে এসেছে, যার অর্থ প্রান্ত বা সীমা। যেমন- বরফ হয় সাদা।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যুক্তি বাক্যের উদ্দেশ্য ও বিধেয় হিসেবে  ব্যবহারিত শব্দ বা শব্দসমূহকে পদ বলে।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যেমন-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সকল </a:t>
            </a:r>
            <a:r>
              <a:rPr lang="bn-BD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কাক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হয় </a:t>
            </a:r>
            <a:r>
              <a:rPr lang="bn-BD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কাল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পদ               পদ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কাক’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শব্দটি উদ্দেশ্য  ও 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কাল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শব্দটি বিধেয় 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18509" y="4191000"/>
            <a:ext cx="0" cy="456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962400" y="4191000"/>
            <a:ext cx="0" cy="456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88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626</Words>
  <Application>Microsoft Office PowerPoint</Application>
  <PresentationFormat>On-screen Show (4:3)</PresentationFormat>
  <Paragraphs>121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TSS</cp:lastModifiedBy>
  <cp:revision>109</cp:revision>
  <dcterms:created xsi:type="dcterms:W3CDTF">2006-08-16T00:00:00Z</dcterms:created>
  <dcterms:modified xsi:type="dcterms:W3CDTF">2013-08-25T06:39:38Z</dcterms:modified>
</cp:coreProperties>
</file>