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4778" y="376518"/>
            <a:ext cx="8915399" cy="891181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cademy Engraved LET" pitchFamily="2" charset="0"/>
              </a:rPr>
              <a:t>Flora’s first day at </a:t>
            </a:r>
            <a:r>
              <a:rPr lang="en-US" dirty="0" smtClean="0">
                <a:latin typeface="Academy Engraved LET" pitchFamily="2" charset="0"/>
              </a:rPr>
              <a:t>school (1)</a:t>
            </a:r>
            <a:endParaRPr lang="en-US" dirty="0"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4778" y="1267699"/>
            <a:ext cx="8915399" cy="112628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cademy Engraved LET" pitchFamily="2" charset="0"/>
              </a:rPr>
              <a:t>Unit 3, Lesson 2 (B)  by </a:t>
            </a:r>
            <a:r>
              <a:rPr lang="en-US" sz="3200" dirty="0" err="1" smtClean="0">
                <a:latin typeface="Academy Engraved LET" pitchFamily="2" charset="0"/>
              </a:rPr>
              <a:t>Umme</a:t>
            </a:r>
            <a:r>
              <a:rPr lang="en-US" sz="3200" dirty="0" smtClean="0">
                <a:latin typeface="Academy Engraved LET" pitchFamily="2" charset="0"/>
              </a:rPr>
              <a:t> </a:t>
            </a:r>
            <a:r>
              <a:rPr lang="en-US" sz="3200" dirty="0" err="1" smtClean="0">
                <a:latin typeface="Academy Engraved LET" pitchFamily="2" charset="0"/>
              </a:rPr>
              <a:t>Kulsum</a:t>
            </a:r>
            <a:r>
              <a:rPr lang="en-US" sz="3200" dirty="0" smtClean="0">
                <a:latin typeface="Academy Engraved LET" pitchFamily="2" charset="0"/>
              </a:rPr>
              <a:t> baby</a:t>
            </a:r>
            <a:endParaRPr lang="en-US" sz="3200" dirty="0">
              <a:latin typeface="Academy Engraved LET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489" y="2030911"/>
            <a:ext cx="7692839" cy="42707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1275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524441"/>
              </p:ext>
            </p:extLst>
          </p:nvPr>
        </p:nvGraphicFramePr>
        <p:xfrm>
          <a:off x="1452282" y="775441"/>
          <a:ext cx="10367682" cy="4885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947"/>
                <a:gridCol w="1727947"/>
                <a:gridCol w="1727947"/>
                <a:gridCol w="1727947"/>
                <a:gridCol w="1727947"/>
                <a:gridCol w="1727947"/>
              </a:tblGrid>
              <a:tr h="488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Words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Meanings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Words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Meanings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Words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Meanings</a:t>
                      </a:r>
                      <a:endParaRPr lang="en-US" sz="2000" dirty="0"/>
                    </a:p>
                  </a:txBody>
                  <a:tcPr/>
                </a:tc>
              </a:tr>
              <a:tr h="488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Next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পরবর্তী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solidFill>
                            <a:srgbClr val="000000"/>
                          </a:solidFill>
                          <a:effectLst/>
                        </a:rPr>
                        <a:t>শুনা</a:t>
                      </a:r>
                      <a:endParaRPr lang="bn-IN" sz="2000" dirty="0">
                        <a:effectLst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effectLst/>
                        </a:rPr>
                        <a:t>Sleep</a:t>
                      </a:r>
                      <a:endParaRPr lang="bn-IN" sz="20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bn-IN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ঘুমানো</a:t>
                      </a:r>
                      <a:endParaRPr lang="en-US" sz="2000" dirty="0"/>
                    </a:p>
                  </a:txBody>
                  <a:tcPr/>
                </a:tc>
              </a:tr>
              <a:tr h="488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Week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সপ্তাহ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Say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বলা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Well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ভাল</a:t>
                      </a:r>
                      <a:endParaRPr lang="en-US" sz="2000" dirty="0"/>
                    </a:p>
                  </a:txBody>
                  <a:tcPr/>
                </a:tc>
              </a:tr>
              <a:tr h="488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Weak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দুর্বল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Start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শুরু করা</a:t>
                      </a:r>
                      <a:endParaRPr lang="en-US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Night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রাত</a:t>
                      </a:r>
                      <a:endParaRPr lang="en-US" sz="2000" dirty="0"/>
                    </a:p>
                  </a:txBody>
                  <a:tcPr/>
                </a:tc>
              </a:tr>
              <a:tr h="488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Visit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পরিদর্শন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Tomorrow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আগামীকাল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Woke (wake)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জাগানো</a:t>
                      </a:r>
                      <a:endParaRPr lang="en-US" sz="2000" u="none" dirty="0"/>
                    </a:p>
                  </a:txBody>
                  <a:tcPr/>
                </a:tc>
              </a:tr>
              <a:tr h="488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খোশগল্প করা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Excited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উত্তেজিত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Early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ভোরের</a:t>
                      </a:r>
                      <a:r>
                        <a:rPr lang="bn-IN" sz="2000" baseline="0" dirty="0" smtClean="0"/>
                        <a:t> দিকে</a:t>
                      </a:r>
                      <a:endParaRPr lang="en-US" sz="2000" dirty="0"/>
                    </a:p>
                  </a:txBody>
                  <a:tcPr/>
                </a:tc>
              </a:tr>
              <a:tr h="488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Remember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মনে রাখা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Think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চিন্তা করা</a:t>
                      </a:r>
                      <a:endParaRPr lang="en-US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Bath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গোসল করা</a:t>
                      </a:r>
                      <a:endParaRPr lang="en-US" sz="2000" dirty="0"/>
                    </a:p>
                  </a:txBody>
                  <a:tcPr/>
                </a:tc>
              </a:tr>
              <a:tr h="488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Recall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স্মরণ করা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আর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সেরা</a:t>
                      </a:r>
                      <a:endParaRPr lang="en-US" sz="2000" dirty="0"/>
                    </a:p>
                  </a:txBody>
                  <a:tcPr/>
                </a:tc>
              </a:tr>
              <a:tr h="488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Exactly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ঠিক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About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সম্পর্কিত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দূরে</a:t>
                      </a:r>
                      <a:endParaRPr lang="en-US" sz="2000" dirty="0"/>
                    </a:p>
                  </a:txBody>
                  <a:tcPr/>
                </a:tc>
              </a:tr>
              <a:tr h="488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Happen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ঘটা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Even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এমন কি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walk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হাঁটা</a:t>
                      </a:r>
                      <a:endParaRPr lang="en-US" sz="2000" u="non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010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5000">
        <p15:prstTrans prst="curtains"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7435" y="597215"/>
            <a:ext cx="9977717" cy="5924608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cademy Engraved LET" pitchFamily="2" charset="0"/>
              </a:rPr>
              <a:t>Next week Farabi comes to visit Flora in her house. They are having a chat. “Can you remember your first day at school, Flora?” Farabi asks. “Oh, yes, I can,” Flora says. “I can recall exactly what happened. Would you like to hear it?” “I’d love to,” says Farabi. “Please tell me.” “Okay,” says Flora. “It was 2006. I was then 6 years old. One day my mother said, “Flora, you’re going to start your school tomorrow.” I was very excited. I couldn’t think of anything else. I was always thinking about the school, the teachers and the students of our school. I couldn’t even sleep well that night. The next morning my mother woke me up early in the morning. I had a bath and put on my best clothes. Then I had breakfast and started for the school with my mother. The school was not very far from our home. So we walked all the way. </a:t>
            </a:r>
          </a:p>
        </p:txBody>
      </p:sp>
    </p:spTree>
    <p:extLst>
      <p:ext uri="{BB962C8B-B14F-4D97-AF65-F5344CB8AC3E}">
        <p14:creationId xmlns:p14="http://schemas.microsoft.com/office/powerpoint/2010/main" val="4205932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wind"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631" y="685800"/>
            <a:ext cx="9738028" cy="410135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cademy Engraved LET" pitchFamily="2" charset="0"/>
              </a:rPr>
              <a:t>B Say whether the following statements are true or false. If false, give the correct information. </a:t>
            </a:r>
            <a:r>
              <a:rPr lang="bn-IN" dirty="0" smtClean="0">
                <a:latin typeface="Academy Engraved LET" pitchFamily="2" charset="0"/>
              </a:rPr>
              <a:t/>
            </a:r>
            <a:br>
              <a:rPr lang="bn-IN" dirty="0" smtClean="0">
                <a:latin typeface="Academy Engraved LET" pitchFamily="2" charset="0"/>
              </a:rPr>
            </a:br>
            <a:r>
              <a:rPr lang="en-US" dirty="0" smtClean="0">
                <a:latin typeface="Academy Engraved LET" pitchFamily="2" charset="0"/>
              </a:rPr>
              <a:t>1 </a:t>
            </a:r>
            <a:r>
              <a:rPr lang="en-US" dirty="0">
                <a:latin typeface="Academy Engraved LET" pitchFamily="2" charset="0"/>
              </a:rPr>
              <a:t>Farabi and Flora are talking at school. </a:t>
            </a:r>
            <a:r>
              <a:rPr lang="bn-IN" dirty="0" smtClean="0">
                <a:latin typeface="Academy Engraved LET" pitchFamily="2" charset="0"/>
              </a:rPr>
              <a:t/>
            </a:r>
            <a:br>
              <a:rPr lang="bn-IN" dirty="0" smtClean="0">
                <a:latin typeface="Academy Engraved LET" pitchFamily="2" charset="0"/>
              </a:rPr>
            </a:br>
            <a:r>
              <a:rPr lang="en-US" dirty="0" smtClean="0">
                <a:latin typeface="Academy Engraved LET" pitchFamily="2" charset="0"/>
              </a:rPr>
              <a:t>2 </a:t>
            </a:r>
            <a:r>
              <a:rPr lang="en-US" dirty="0">
                <a:latin typeface="Academy Engraved LET" pitchFamily="2" charset="0"/>
              </a:rPr>
              <a:t>Flora is talking about her school. </a:t>
            </a:r>
            <a:r>
              <a:rPr lang="bn-IN" dirty="0" smtClean="0">
                <a:latin typeface="Academy Engraved LET" pitchFamily="2" charset="0"/>
              </a:rPr>
              <a:t/>
            </a:r>
            <a:br>
              <a:rPr lang="bn-IN" dirty="0" smtClean="0">
                <a:latin typeface="Academy Engraved LET" pitchFamily="2" charset="0"/>
              </a:rPr>
            </a:br>
            <a:r>
              <a:rPr lang="en-US" dirty="0" smtClean="0">
                <a:latin typeface="Academy Engraved LET" pitchFamily="2" charset="0"/>
              </a:rPr>
              <a:t>3 </a:t>
            </a:r>
            <a:r>
              <a:rPr lang="en-US" dirty="0">
                <a:latin typeface="Academy Engraved LET" pitchFamily="2" charset="0"/>
              </a:rPr>
              <a:t>Flora first went to school at the age of 6. </a:t>
            </a:r>
            <a:r>
              <a:rPr lang="bn-IN" dirty="0" smtClean="0">
                <a:latin typeface="Academy Engraved LET" pitchFamily="2" charset="0"/>
              </a:rPr>
              <a:t/>
            </a:r>
            <a:br>
              <a:rPr lang="bn-IN" dirty="0" smtClean="0">
                <a:latin typeface="Academy Engraved LET" pitchFamily="2" charset="0"/>
              </a:rPr>
            </a:br>
            <a:r>
              <a:rPr lang="en-US" dirty="0" smtClean="0">
                <a:latin typeface="Academy Engraved LET" pitchFamily="2" charset="0"/>
              </a:rPr>
              <a:t>4 </a:t>
            </a:r>
            <a:r>
              <a:rPr lang="en-US" dirty="0">
                <a:latin typeface="Academy Engraved LET" pitchFamily="2" charset="0"/>
              </a:rPr>
              <a:t>Her mother dressed her in her best clothes. </a:t>
            </a:r>
            <a:r>
              <a:rPr lang="bn-IN" dirty="0" smtClean="0">
                <a:latin typeface="Academy Engraved LET" pitchFamily="2" charset="0"/>
              </a:rPr>
              <a:t/>
            </a:r>
            <a:br>
              <a:rPr lang="bn-IN" dirty="0" smtClean="0">
                <a:latin typeface="Academy Engraved LET" pitchFamily="2" charset="0"/>
              </a:rPr>
            </a:br>
            <a:r>
              <a:rPr lang="en-US" dirty="0" smtClean="0">
                <a:latin typeface="Academy Engraved LET" pitchFamily="2" charset="0"/>
              </a:rPr>
              <a:t>5 </a:t>
            </a:r>
            <a:r>
              <a:rPr lang="en-US" dirty="0">
                <a:latin typeface="Academy Engraved LET" pitchFamily="2" charset="0"/>
              </a:rPr>
              <a:t>Flora walked to school.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018195" y="1688836"/>
            <a:ext cx="7315200" cy="524435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orizontal Scroll 4"/>
          <p:cNvSpPr/>
          <p:nvPr/>
        </p:nvSpPr>
        <p:spPr>
          <a:xfrm>
            <a:off x="1317811" y="4693024"/>
            <a:ext cx="9897035" cy="1640541"/>
          </a:xfrm>
          <a:prstGeom prst="horizontalScroll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en-US" sz="3600" dirty="0" smtClean="0">
                <a:solidFill>
                  <a:schemeClr val="tx1"/>
                </a:solidFill>
                <a:latin typeface="Academy Engraved LET" pitchFamily="2" charset="0"/>
              </a:rPr>
              <a:t>Ans: False. 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Academy Engraved LET" pitchFamily="2" charset="0"/>
              </a:rPr>
              <a:t>Correct </a:t>
            </a:r>
            <a:r>
              <a:rPr lang="en-US" sz="3600" dirty="0" err="1" smtClean="0">
                <a:solidFill>
                  <a:schemeClr val="tx1"/>
                </a:solidFill>
                <a:latin typeface="Academy Engraved LET" pitchFamily="2" charset="0"/>
              </a:rPr>
              <a:t>Inf</a:t>
            </a:r>
            <a:r>
              <a:rPr lang="en-US" sz="3600" dirty="0" smtClean="0">
                <a:solidFill>
                  <a:schemeClr val="tx1"/>
                </a:solidFill>
                <a:latin typeface="Academy Engraved LET" pitchFamily="2" charset="0"/>
              </a:rPr>
              <a:t>: They are talking at Flora’s house. </a:t>
            </a:r>
            <a:endParaRPr lang="en-US" sz="3600" dirty="0">
              <a:solidFill>
                <a:schemeClr val="tx1"/>
              </a:solidFill>
              <a:latin typeface="Academy Engraved LE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35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5000">
        <p14:switch dir="r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631" y="685800"/>
            <a:ext cx="9738028" cy="410135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cademy Engraved LET" pitchFamily="2" charset="0"/>
              </a:rPr>
              <a:t>B Say whether the following statements are true or false. If false, give the correct information. </a:t>
            </a:r>
            <a:r>
              <a:rPr lang="bn-IN" dirty="0" smtClean="0">
                <a:latin typeface="Academy Engraved LET" pitchFamily="2" charset="0"/>
              </a:rPr>
              <a:t/>
            </a:r>
            <a:br>
              <a:rPr lang="bn-IN" dirty="0" smtClean="0">
                <a:latin typeface="Academy Engraved LET" pitchFamily="2" charset="0"/>
              </a:rPr>
            </a:br>
            <a:r>
              <a:rPr lang="en-US" dirty="0" smtClean="0">
                <a:latin typeface="Academy Engraved LET" pitchFamily="2" charset="0"/>
              </a:rPr>
              <a:t>1 </a:t>
            </a:r>
            <a:r>
              <a:rPr lang="en-US" dirty="0">
                <a:latin typeface="Academy Engraved LET" pitchFamily="2" charset="0"/>
              </a:rPr>
              <a:t>Farabi and Flora are talking at school. </a:t>
            </a:r>
            <a:r>
              <a:rPr lang="bn-IN" dirty="0" smtClean="0">
                <a:latin typeface="Academy Engraved LET" pitchFamily="2" charset="0"/>
              </a:rPr>
              <a:t/>
            </a:r>
            <a:br>
              <a:rPr lang="bn-IN" dirty="0" smtClean="0">
                <a:latin typeface="Academy Engraved LET" pitchFamily="2" charset="0"/>
              </a:rPr>
            </a:br>
            <a:r>
              <a:rPr lang="en-US" dirty="0" smtClean="0">
                <a:latin typeface="Academy Engraved LET" pitchFamily="2" charset="0"/>
              </a:rPr>
              <a:t>2 </a:t>
            </a:r>
            <a:r>
              <a:rPr lang="en-US" dirty="0">
                <a:latin typeface="Academy Engraved LET" pitchFamily="2" charset="0"/>
              </a:rPr>
              <a:t>Flora is talking about her school. </a:t>
            </a:r>
            <a:r>
              <a:rPr lang="bn-IN" dirty="0" smtClean="0">
                <a:latin typeface="Academy Engraved LET" pitchFamily="2" charset="0"/>
              </a:rPr>
              <a:t/>
            </a:r>
            <a:br>
              <a:rPr lang="bn-IN" dirty="0" smtClean="0">
                <a:latin typeface="Academy Engraved LET" pitchFamily="2" charset="0"/>
              </a:rPr>
            </a:br>
            <a:r>
              <a:rPr lang="en-US" dirty="0" smtClean="0">
                <a:latin typeface="Academy Engraved LET" pitchFamily="2" charset="0"/>
              </a:rPr>
              <a:t>3 </a:t>
            </a:r>
            <a:r>
              <a:rPr lang="en-US" dirty="0">
                <a:latin typeface="Academy Engraved LET" pitchFamily="2" charset="0"/>
              </a:rPr>
              <a:t>Flora first went to school at the age of 6. </a:t>
            </a:r>
            <a:r>
              <a:rPr lang="bn-IN" dirty="0" smtClean="0">
                <a:latin typeface="Academy Engraved LET" pitchFamily="2" charset="0"/>
              </a:rPr>
              <a:t/>
            </a:r>
            <a:br>
              <a:rPr lang="bn-IN" dirty="0" smtClean="0">
                <a:latin typeface="Academy Engraved LET" pitchFamily="2" charset="0"/>
              </a:rPr>
            </a:br>
            <a:r>
              <a:rPr lang="en-US" dirty="0" smtClean="0">
                <a:latin typeface="Academy Engraved LET" pitchFamily="2" charset="0"/>
              </a:rPr>
              <a:t>4 </a:t>
            </a:r>
            <a:r>
              <a:rPr lang="en-US" dirty="0">
                <a:latin typeface="Academy Engraved LET" pitchFamily="2" charset="0"/>
              </a:rPr>
              <a:t>Her mother dressed her in her best clothes. </a:t>
            </a:r>
            <a:r>
              <a:rPr lang="bn-IN" dirty="0" smtClean="0">
                <a:latin typeface="Academy Engraved LET" pitchFamily="2" charset="0"/>
              </a:rPr>
              <a:t/>
            </a:r>
            <a:br>
              <a:rPr lang="bn-IN" dirty="0" smtClean="0">
                <a:latin typeface="Academy Engraved LET" pitchFamily="2" charset="0"/>
              </a:rPr>
            </a:br>
            <a:r>
              <a:rPr lang="en-US" dirty="0" smtClean="0">
                <a:latin typeface="Academy Engraved LET" pitchFamily="2" charset="0"/>
              </a:rPr>
              <a:t>5 </a:t>
            </a:r>
            <a:r>
              <a:rPr lang="en-US" dirty="0">
                <a:latin typeface="Academy Engraved LET" pitchFamily="2" charset="0"/>
              </a:rPr>
              <a:t>Flora walked to school.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980127" y="2218008"/>
            <a:ext cx="6387353" cy="524435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orizontal Scroll 4"/>
          <p:cNvSpPr/>
          <p:nvPr/>
        </p:nvSpPr>
        <p:spPr>
          <a:xfrm>
            <a:off x="1828800" y="4693026"/>
            <a:ext cx="9144000" cy="1506070"/>
          </a:xfrm>
          <a:prstGeom prst="horizontalScroll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Academy Engraved LET" pitchFamily="2" charset="0"/>
              </a:rPr>
              <a:t>2. Ans</a:t>
            </a:r>
            <a:r>
              <a:rPr lang="en-US" sz="3600" dirty="0">
                <a:solidFill>
                  <a:schemeClr val="tx1"/>
                </a:solidFill>
                <a:latin typeface="Academy Engraved LET" pitchFamily="2" charset="0"/>
              </a:rPr>
              <a:t>: </a:t>
            </a:r>
            <a:r>
              <a:rPr lang="en-US" sz="3600" dirty="0" smtClean="0">
                <a:solidFill>
                  <a:schemeClr val="tx1"/>
                </a:solidFill>
                <a:latin typeface="Academy Engraved LET" pitchFamily="2" charset="0"/>
              </a:rPr>
              <a:t>False. Correct </a:t>
            </a:r>
            <a:r>
              <a:rPr lang="en-US" sz="3600" dirty="0" err="1" smtClean="0">
                <a:solidFill>
                  <a:schemeClr val="tx1"/>
                </a:solidFill>
                <a:latin typeface="Academy Engraved LET" pitchFamily="2" charset="0"/>
              </a:rPr>
              <a:t>inf</a:t>
            </a:r>
            <a:r>
              <a:rPr lang="en-US" sz="3600" dirty="0" smtClean="0">
                <a:solidFill>
                  <a:schemeClr val="tx1"/>
                </a:solidFill>
                <a:latin typeface="Academy Engraved LET" pitchFamily="2" charset="0"/>
              </a:rPr>
              <a:t>: Flora is talking about her first day at school.</a:t>
            </a:r>
            <a:endParaRPr lang="en-US" sz="3600" dirty="0">
              <a:solidFill>
                <a:schemeClr val="tx1"/>
              </a:solidFill>
              <a:latin typeface="Academy Engraved LE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4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5000">
        <p14:switch dir="r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631" y="685800"/>
            <a:ext cx="9738028" cy="410135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cademy Engraved LET" pitchFamily="2" charset="0"/>
              </a:rPr>
              <a:t>B Say whether the following statements are true or false. If false, give the correct information. </a:t>
            </a:r>
            <a:r>
              <a:rPr lang="bn-IN" dirty="0" smtClean="0">
                <a:latin typeface="Academy Engraved LET" pitchFamily="2" charset="0"/>
              </a:rPr>
              <a:t/>
            </a:r>
            <a:br>
              <a:rPr lang="bn-IN" dirty="0" smtClean="0">
                <a:latin typeface="Academy Engraved LET" pitchFamily="2" charset="0"/>
              </a:rPr>
            </a:br>
            <a:r>
              <a:rPr lang="en-US" dirty="0" smtClean="0">
                <a:latin typeface="Academy Engraved LET" pitchFamily="2" charset="0"/>
              </a:rPr>
              <a:t>1 </a:t>
            </a:r>
            <a:r>
              <a:rPr lang="en-US" dirty="0">
                <a:latin typeface="Academy Engraved LET" pitchFamily="2" charset="0"/>
              </a:rPr>
              <a:t>Farabi and Flora are talking at school. </a:t>
            </a:r>
            <a:r>
              <a:rPr lang="bn-IN" dirty="0" smtClean="0">
                <a:latin typeface="Academy Engraved LET" pitchFamily="2" charset="0"/>
              </a:rPr>
              <a:t/>
            </a:r>
            <a:br>
              <a:rPr lang="bn-IN" dirty="0" smtClean="0">
                <a:latin typeface="Academy Engraved LET" pitchFamily="2" charset="0"/>
              </a:rPr>
            </a:br>
            <a:r>
              <a:rPr lang="en-US" dirty="0" smtClean="0">
                <a:latin typeface="Academy Engraved LET" pitchFamily="2" charset="0"/>
              </a:rPr>
              <a:t>2 </a:t>
            </a:r>
            <a:r>
              <a:rPr lang="en-US" dirty="0">
                <a:latin typeface="Academy Engraved LET" pitchFamily="2" charset="0"/>
              </a:rPr>
              <a:t>Flora is talking about her school. </a:t>
            </a:r>
            <a:r>
              <a:rPr lang="bn-IN" dirty="0" smtClean="0">
                <a:latin typeface="Academy Engraved LET" pitchFamily="2" charset="0"/>
              </a:rPr>
              <a:t/>
            </a:r>
            <a:br>
              <a:rPr lang="bn-IN" dirty="0" smtClean="0">
                <a:latin typeface="Academy Engraved LET" pitchFamily="2" charset="0"/>
              </a:rPr>
            </a:br>
            <a:r>
              <a:rPr lang="en-US" dirty="0" smtClean="0">
                <a:latin typeface="Academy Engraved LET" pitchFamily="2" charset="0"/>
              </a:rPr>
              <a:t>3 </a:t>
            </a:r>
            <a:r>
              <a:rPr lang="en-US" dirty="0">
                <a:latin typeface="Academy Engraved LET" pitchFamily="2" charset="0"/>
              </a:rPr>
              <a:t>Flora first went to school at the age of 6. </a:t>
            </a:r>
            <a:r>
              <a:rPr lang="bn-IN" dirty="0" smtClean="0">
                <a:latin typeface="Academy Engraved LET" pitchFamily="2" charset="0"/>
              </a:rPr>
              <a:t/>
            </a:r>
            <a:br>
              <a:rPr lang="bn-IN" dirty="0" smtClean="0">
                <a:latin typeface="Academy Engraved LET" pitchFamily="2" charset="0"/>
              </a:rPr>
            </a:br>
            <a:r>
              <a:rPr lang="en-US" dirty="0" smtClean="0">
                <a:latin typeface="Academy Engraved LET" pitchFamily="2" charset="0"/>
              </a:rPr>
              <a:t>4 </a:t>
            </a:r>
            <a:r>
              <a:rPr lang="en-US" dirty="0">
                <a:latin typeface="Academy Engraved LET" pitchFamily="2" charset="0"/>
              </a:rPr>
              <a:t>Her mother dressed her in her best clothes. </a:t>
            </a:r>
            <a:r>
              <a:rPr lang="bn-IN" dirty="0" smtClean="0">
                <a:latin typeface="Academy Engraved LET" pitchFamily="2" charset="0"/>
              </a:rPr>
              <a:t/>
            </a:r>
            <a:br>
              <a:rPr lang="bn-IN" dirty="0" smtClean="0">
                <a:latin typeface="Academy Engraved LET" pitchFamily="2" charset="0"/>
              </a:rPr>
            </a:br>
            <a:r>
              <a:rPr lang="en-US" dirty="0" smtClean="0">
                <a:latin typeface="Academy Engraved LET" pitchFamily="2" charset="0"/>
              </a:rPr>
              <a:t>5 </a:t>
            </a:r>
            <a:r>
              <a:rPr lang="en-US" dirty="0">
                <a:latin typeface="Academy Engraved LET" pitchFamily="2" charset="0"/>
              </a:rPr>
              <a:t>Flora walked to school.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994710" y="2733824"/>
            <a:ext cx="7866530" cy="524435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orizontal Scroll 4"/>
          <p:cNvSpPr/>
          <p:nvPr/>
        </p:nvSpPr>
        <p:spPr>
          <a:xfrm>
            <a:off x="2097741" y="5015753"/>
            <a:ext cx="2971801" cy="1035423"/>
          </a:xfrm>
          <a:prstGeom prst="horizontalScroll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Academy Engraved LET" pitchFamily="2" charset="0"/>
              </a:rPr>
              <a:t>3. Ans</a:t>
            </a:r>
            <a:r>
              <a:rPr lang="en-US" sz="3600" dirty="0">
                <a:solidFill>
                  <a:schemeClr val="tx1"/>
                </a:solidFill>
                <a:latin typeface="Academy Engraved LET" pitchFamily="2" charset="0"/>
              </a:rPr>
              <a:t>: </a:t>
            </a:r>
            <a:r>
              <a:rPr lang="en-US" sz="3600" dirty="0" smtClean="0">
                <a:solidFill>
                  <a:schemeClr val="tx1"/>
                </a:solidFill>
                <a:latin typeface="Academy Engraved LET" pitchFamily="2" charset="0"/>
              </a:rPr>
              <a:t>True.</a:t>
            </a:r>
            <a:endParaRPr lang="en-US" sz="3600" dirty="0">
              <a:solidFill>
                <a:schemeClr val="tx1"/>
              </a:solidFill>
              <a:latin typeface="Academy Engraved LE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38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0000">
        <p14:switch dir="r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631" y="685800"/>
            <a:ext cx="9738028" cy="410135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cademy Engraved LET" pitchFamily="2" charset="0"/>
              </a:rPr>
              <a:t>B Say whether the following statements are true or false. If false, give the correct information. </a:t>
            </a:r>
            <a:r>
              <a:rPr lang="bn-IN" dirty="0" smtClean="0">
                <a:latin typeface="Academy Engraved LET" pitchFamily="2" charset="0"/>
              </a:rPr>
              <a:t/>
            </a:r>
            <a:br>
              <a:rPr lang="bn-IN" dirty="0" smtClean="0">
                <a:latin typeface="Academy Engraved LET" pitchFamily="2" charset="0"/>
              </a:rPr>
            </a:br>
            <a:r>
              <a:rPr lang="en-US" dirty="0" smtClean="0">
                <a:latin typeface="Academy Engraved LET" pitchFamily="2" charset="0"/>
              </a:rPr>
              <a:t>1 </a:t>
            </a:r>
            <a:r>
              <a:rPr lang="en-US" dirty="0">
                <a:latin typeface="Academy Engraved LET" pitchFamily="2" charset="0"/>
              </a:rPr>
              <a:t>Farabi and Flora are talking at school. </a:t>
            </a:r>
            <a:r>
              <a:rPr lang="bn-IN" dirty="0" smtClean="0">
                <a:latin typeface="Academy Engraved LET" pitchFamily="2" charset="0"/>
              </a:rPr>
              <a:t/>
            </a:r>
            <a:br>
              <a:rPr lang="bn-IN" dirty="0" smtClean="0">
                <a:latin typeface="Academy Engraved LET" pitchFamily="2" charset="0"/>
              </a:rPr>
            </a:br>
            <a:r>
              <a:rPr lang="en-US" dirty="0" smtClean="0">
                <a:latin typeface="Academy Engraved LET" pitchFamily="2" charset="0"/>
              </a:rPr>
              <a:t>2 </a:t>
            </a:r>
            <a:r>
              <a:rPr lang="en-US" dirty="0">
                <a:latin typeface="Academy Engraved LET" pitchFamily="2" charset="0"/>
              </a:rPr>
              <a:t>Flora is talking about her school. </a:t>
            </a:r>
            <a:r>
              <a:rPr lang="bn-IN" dirty="0" smtClean="0">
                <a:latin typeface="Academy Engraved LET" pitchFamily="2" charset="0"/>
              </a:rPr>
              <a:t/>
            </a:r>
            <a:br>
              <a:rPr lang="bn-IN" dirty="0" smtClean="0">
                <a:latin typeface="Academy Engraved LET" pitchFamily="2" charset="0"/>
              </a:rPr>
            </a:br>
            <a:r>
              <a:rPr lang="en-US" dirty="0" smtClean="0">
                <a:latin typeface="Academy Engraved LET" pitchFamily="2" charset="0"/>
              </a:rPr>
              <a:t>3 </a:t>
            </a:r>
            <a:r>
              <a:rPr lang="en-US" dirty="0">
                <a:latin typeface="Academy Engraved LET" pitchFamily="2" charset="0"/>
              </a:rPr>
              <a:t>Flora first went to school at the age of 6. </a:t>
            </a:r>
            <a:r>
              <a:rPr lang="bn-IN" dirty="0" smtClean="0">
                <a:latin typeface="Academy Engraved LET" pitchFamily="2" charset="0"/>
              </a:rPr>
              <a:t/>
            </a:r>
            <a:br>
              <a:rPr lang="bn-IN" dirty="0" smtClean="0">
                <a:latin typeface="Academy Engraved LET" pitchFamily="2" charset="0"/>
              </a:rPr>
            </a:br>
            <a:r>
              <a:rPr lang="en-US" dirty="0" smtClean="0">
                <a:latin typeface="Academy Engraved LET" pitchFamily="2" charset="0"/>
              </a:rPr>
              <a:t>4 </a:t>
            </a:r>
            <a:r>
              <a:rPr lang="en-US" dirty="0">
                <a:latin typeface="Academy Engraved LET" pitchFamily="2" charset="0"/>
              </a:rPr>
              <a:t>Her mother dressed her in her best clothes. </a:t>
            </a:r>
            <a:r>
              <a:rPr lang="bn-IN" dirty="0" smtClean="0">
                <a:latin typeface="Academy Engraved LET" pitchFamily="2" charset="0"/>
              </a:rPr>
              <a:t/>
            </a:r>
            <a:br>
              <a:rPr lang="bn-IN" dirty="0" smtClean="0">
                <a:latin typeface="Academy Engraved LET" pitchFamily="2" charset="0"/>
              </a:rPr>
            </a:br>
            <a:r>
              <a:rPr lang="en-US" dirty="0" smtClean="0">
                <a:latin typeface="Academy Engraved LET" pitchFamily="2" charset="0"/>
              </a:rPr>
              <a:t>5 </a:t>
            </a:r>
            <a:r>
              <a:rPr lang="en-US" dirty="0">
                <a:latin typeface="Academy Engraved LET" pitchFamily="2" charset="0"/>
              </a:rPr>
              <a:t>Flora walked to school.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084293" y="3186574"/>
            <a:ext cx="8444753" cy="524435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orizontal Scroll 4"/>
          <p:cNvSpPr/>
          <p:nvPr/>
        </p:nvSpPr>
        <p:spPr>
          <a:xfrm>
            <a:off x="1317811" y="4639236"/>
            <a:ext cx="9897035" cy="1694330"/>
          </a:xfrm>
          <a:prstGeom prst="horizontalScroll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Academy Engraved LET" pitchFamily="2" charset="0"/>
              </a:rPr>
              <a:t>4. Ans</a:t>
            </a:r>
            <a:r>
              <a:rPr lang="en-US" sz="3200" dirty="0">
                <a:solidFill>
                  <a:schemeClr val="tx1"/>
                </a:solidFill>
                <a:latin typeface="Academy Engraved LET" pitchFamily="2" charset="0"/>
              </a:rPr>
              <a:t>: False. </a:t>
            </a:r>
          </a:p>
          <a:p>
            <a:r>
              <a:rPr lang="en-US" sz="3200" dirty="0">
                <a:solidFill>
                  <a:schemeClr val="tx1"/>
                </a:solidFill>
                <a:latin typeface="Academy Engraved LET" pitchFamily="2" charset="0"/>
              </a:rPr>
              <a:t>Correct </a:t>
            </a:r>
            <a:r>
              <a:rPr lang="en-US" sz="3200" dirty="0" err="1">
                <a:solidFill>
                  <a:schemeClr val="tx1"/>
                </a:solidFill>
                <a:latin typeface="Academy Engraved LET" pitchFamily="2" charset="0"/>
              </a:rPr>
              <a:t>Inf</a:t>
            </a:r>
            <a:r>
              <a:rPr lang="en-US" sz="3200" dirty="0" smtClean="0">
                <a:solidFill>
                  <a:schemeClr val="tx1"/>
                </a:solidFill>
                <a:latin typeface="Academy Engraved LET" pitchFamily="2" charset="0"/>
              </a:rPr>
              <a:t>: Flora dressed herself in her best clothes.</a:t>
            </a:r>
            <a:endParaRPr lang="en-US" sz="3200" dirty="0">
              <a:solidFill>
                <a:schemeClr val="tx1"/>
              </a:solidFill>
              <a:latin typeface="Academy Engraved LE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25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5000">
        <p14:switch dir="r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631" y="685800"/>
            <a:ext cx="9738028" cy="410135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cademy Engraved LET" pitchFamily="2" charset="0"/>
              </a:rPr>
              <a:t>B Say whether the following statements are true or false. If false, give the correct information. </a:t>
            </a:r>
            <a:r>
              <a:rPr lang="bn-IN" dirty="0" smtClean="0">
                <a:latin typeface="Academy Engraved LET" pitchFamily="2" charset="0"/>
              </a:rPr>
              <a:t/>
            </a:r>
            <a:br>
              <a:rPr lang="bn-IN" dirty="0" smtClean="0">
                <a:latin typeface="Academy Engraved LET" pitchFamily="2" charset="0"/>
              </a:rPr>
            </a:br>
            <a:r>
              <a:rPr lang="en-US" dirty="0" smtClean="0">
                <a:latin typeface="Academy Engraved LET" pitchFamily="2" charset="0"/>
              </a:rPr>
              <a:t>1 </a:t>
            </a:r>
            <a:r>
              <a:rPr lang="en-US" dirty="0">
                <a:latin typeface="Academy Engraved LET" pitchFamily="2" charset="0"/>
              </a:rPr>
              <a:t>Farabi and Flora are talking at school. </a:t>
            </a:r>
            <a:r>
              <a:rPr lang="bn-IN" dirty="0" smtClean="0">
                <a:latin typeface="Academy Engraved LET" pitchFamily="2" charset="0"/>
              </a:rPr>
              <a:t/>
            </a:r>
            <a:br>
              <a:rPr lang="bn-IN" dirty="0" smtClean="0">
                <a:latin typeface="Academy Engraved LET" pitchFamily="2" charset="0"/>
              </a:rPr>
            </a:br>
            <a:r>
              <a:rPr lang="en-US" dirty="0" smtClean="0">
                <a:latin typeface="Academy Engraved LET" pitchFamily="2" charset="0"/>
              </a:rPr>
              <a:t>2 </a:t>
            </a:r>
            <a:r>
              <a:rPr lang="en-US" dirty="0">
                <a:latin typeface="Academy Engraved LET" pitchFamily="2" charset="0"/>
              </a:rPr>
              <a:t>Flora is talking about her school. </a:t>
            </a:r>
            <a:r>
              <a:rPr lang="bn-IN" dirty="0" smtClean="0">
                <a:latin typeface="Academy Engraved LET" pitchFamily="2" charset="0"/>
              </a:rPr>
              <a:t/>
            </a:r>
            <a:br>
              <a:rPr lang="bn-IN" dirty="0" smtClean="0">
                <a:latin typeface="Academy Engraved LET" pitchFamily="2" charset="0"/>
              </a:rPr>
            </a:br>
            <a:r>
              <a:rPr lang="en-US" dirty="0" smtClean="0">
                <a:latin typeface="Academy Engraved LET" pitchFamily="2" charset="0"/>
              </a:rPr>
              <a:t>3 </a:t>
            </a:r>
            <a:r>
              <a:rPr lang="en-US" dirty="0">
                <a:latin typeface="Academy Engraved LET" pitchFamily="2" charset="0"/>
              </a:rPr>
              <a:t>Flora first went to school at the age of 6. </a:t>
            </a:r>
            <a:r>
              <a:rPr lang="bn-IN" dirty="0" smtClean="0">
                <a:latin typeface="Academy Engraved LET" pitchFamily="2" charset="0"/>
              </a:rPr>
              <a:t/>
            </a:r>
            <a:br>
              <a:rPr lang="bn-IN" dirty="0" smtClean="0">
                <a:latin typeface="Academy Engraved LET" pitchFamily="2" charset="0"/>
              </a:rPr>
            </a:br>
            <a:r>
              <a:rPr lang="en-US" dirty="0" smtClean="0">
                <a:latin typeface="Academy Engraved LET" pitchFamily="2" charset="0"/>
              </a:rPr>
              <a:t>4 </a:t>
            </a:r>
            <a:r>
              <a:rPr lang="en-US" dirty="0">
                <a:latin typeface="Academy Engraved LET" pitchFamily="2" charset="0"/>
              </a:rPr>
              <a:t>Her mother dressed her in her best clothes. </a:t>
            </a:r>
            <a:r>
              <a:rPr lang="bn-IN" dirty="0" smtClean="0">
                <a:latin typeface="Academy Engraved LET" pitchFamily="2" charset="0"/>
              </a:rPr>
              <a:t/>
            </a:r>
            <a:br>
              <a:rPr lang="bn-IN" dirty="0" smtClean="0">
                <a:latin typeface="Academy Engraved LET" pitchFamily="2" charset="0"/>
              </a:rPr>
            </a:br>
            <a:r>
              <a:rPr lang="en-US" dirty="0" smtClean="0">
                <a:latin typeface="Academy Engraved LET" pitchFamily="2" charset="0"/>
              </a:rPr>
              <a:t>5 </a:t>
            </a:r>
            <a:r>
              <a:rPr lang="en-US" dirty="0">
                <a:latin typeface="Academy Engraved LET" pitchFamily="2" charset="0"/>
              </a:rPr>
              <a:t>Flora walked to school.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988986" y="3672373"/>
            <a:ext cx="4531659" cy="524435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orizontal Scroll 4"/>
          <p:cNvSpPr/>
          <p:nvPr/>
        </p:nvSpPr>
        <p:spPr>
          <a:xfrm>
            <a:off x="2245658" y="5082988"/>
            <a:ext cx="2971801" cy="1183341"/>
          </a:xfrm>
          <a:prstGeom prst="horizontalScroll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Academy Engraved LET" pitchFamily="2" charset="0"/>
              </a:rPr>
              <a:t>5. Ans</a:t>
            </a:r>
            <a:r>
              <a:rPr lang="en-US" sz="3200" dirty="0">
                <a:solidFill>
                  <a:schemeClr val="tx1"/>
                </a:solidFill>
                <a:latin typeface="Academy Engraved LET" pitchFamily="2" charset="0"/>
              </a:rPr>
              <a:t>: </a:t>
            </a:r>
            <a:r>
              <a:rPr lang="en-US" sz="3200" dirty="0" smtClean="0">
                <a:solidFill>
                  <a:schemeClr val="tx1"/>
                </a:solidFill>
                <a:latin typeface="Academy Engraved LET" pitchFamily="2" charset="0"/>
              </a:rPr>
              <a:t>True.</a:t>
            </a:r>
            <a:endParaRPr lang="en-US" sz="3200" dirty="0">
              <a:solidFill>
                <a:schemeClr val="tx1"/>
              </a:solidFill>
              <a:latin typeface="Academy Engraved LE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5000">
        <p14:switch dir="r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126</TotalTime>
  <Words>445</Words>
  <Application>Microsoft Office PowerPoint</Application>
  <PresentationFormat>Widescreen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Academy Engraved LET</vt:lpstr>
      <vt:lpstr>Arial</vt:lpstr>
      <vt:lpstr>Century Gothic</vt:lpstr>
      <vt:lpstr>Vrinda</vt:lpstr>
      <vt:lpstr>Wingdings 3</vt:lpstr>
      <vt:lpstr>Wisp</vt:lpstr>
      <vt:lpstr>Flora’s first day at school (1)</vt:lpstr>
      <vt:lpstr>PowerPoint Presentation</vt:lpstr>
      <vt:lpstr>Next week Farabi comes to visit Flora in her house. They are having a chat. “Can you remember your first day at school, Flora?” Farabi asks. “Oh, yes, I can,” Flora says. “I can recall exactly what happened. Would you like to hear it?” “I’d love to,” says Farabi. “Please tell me.” “Okay,” says Flora. “It was 2006. I was then 6 years old. One day my mother said, “Flora, you’re going to start your school tomorrow.” I was very excited. I couldn’t think of anything else. I was always thinking about the school, the teachers and the students of our school. I couldn’t even sleep well that night. The next morning my mother woke me up early in the morning. I had a bath and put on my best clothes. Then I had breakfast and started for the school with my mother. The school was not very far from our home. So we walked all the way. </vt:lpstr>
      <vt:lpstr>B Say whether the following statements are true or false. If false, give the correct information.  1 Farabi and Flora are talking at school.  2 Flora is talking about her school.  3 Flora first went to school at the age of 6.  4 Her mother dressed her in her best clothes.  5 Flora walked to school. </vt:lpstr>
      <vt:lpstr>B Say whether the following statements are true or false. If false, give the correct information.  1 Farabi and Flora are talking at school.  2 Flora is talking about her school.  3 Flora first went to school at the age of 6.  4 Her mother dressed her in her best clothes.  5 Flora walked to school. </vt:lpstr>
      <vt:lpstr>B Say whether the following statements are true or false. If false, give the correct information.  1 Farabi and Flora are talking at school.  2 Flora is talking about her school.  3 Flora first went to school at the age of 6.  4 Her mother dressed her in her best clothes.  5 Flora walked to school. </vt:lpstr>
      <vt:lpstr>B Say whether the following statements are true or false. If false, give the correct information.  1 Farabi and Flora are talking at school.  2 Flora is talking about her school.  3 Flora first went to school at the age of 6.  4 Her mother dressed her in her best clothes.  5 Flora walked to school. </vt:lpstr>
      <vt:lpstr>B Say whether the following statements are true or false. If false, give the correct information.  1 Farabi and Flora are talking at school.  2 Flora is talking about her school.  3 Flora first went to school at the age of 6.  4 Her mother dressed her in her best clothes.  5 Flora walked to school.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Legend Computer</dc:creator>
  <cp:lastModifiedBy>Legend Computer</cp:lastModifiedBy>
  <cp:revision>58</cp:revision>
  <dcterms:created xsi:type="dcterms:W3CDTF">2018-04-18T13:40:25Z</dcterms:created>
  <dcterms:modified xsi:type="dcterms:W3CDTF">2022-06-23T08:10:03Z</dcterms:modified>
</cp:coreProperties>
</file>