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4" r:id="rId2"/>
    <p:sldId id="258" r:id="rId3"/>
    <p:sldId id="257" r:id="rId4"/>
    <p:sldId id="26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6/23/2022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49559" y="2063655"/>
            <a:ext cx="3211010" cy="26594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3629" y="1036713"/>
            <a:ext cx="3550514" cy="26594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9045" y="3808049"/>
            <a:ext cx="3339896" cy="26594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Rectangle 1"/>
          <p:cNvSpPr/>
          <p:nvPr/>
        </p:nvSpPr>
        <p:spPr>
          <a:xfrm>
            <a:off x="5049559" y="443076"/>
            <a:ext cx="6096000" cy="1384995"/>
          </a:xfrm>
          <a:prstGeom prst="rect">
            <a:avLst/>
          </a:prstGeom>
        </p:spPr>
        <p:txBody>
          <a:bodyPr>
            <a:spAutoFit/>
          </a:bodyPr>
          <a:lstStyle/>
          <a:p>
            <a:r>
              <a:rPr lang="en-US" sz="2800" dirty="0">
                <a:solidFill>
                  <a:srgbClr val="FF0000"/>
                </a:solidFill>
                <a:latin typeface="Bauhaus 93" panose="04030905020B02020C02" pitchFamily="82" charset="0"/>
              </a:rPr>
              <a:t>Unit 2 (Food and Nutrition)</a:t>
            </a:r>
            <a:br>
              <a:rPr lang="en-US" sz="2800" dirty="0">
                <a:solidFill>
                  <a:srgbClr val="FF0000"/>
                </a:solidFill>
                <a:latin typeface="Bauhaus 93" panose="04030905020B02020C02" pitchFamily="82" charset="0"/>
              </a:rPr>
            </a:br>
            <a:r>
              <a:rPr lang="en-US" sz="2800" dirty="0">
                <a:solidFill>
                  <a:srgbClr val="FF0000"/>
                </a:solidFill>
                <a:latin typeface="Bauhaus 93" panose="04030905020B02020C02" pitchFamily="82" charset="0"/>
              </a:rPr>
              <a:t>Lesson 1 (Good Food)</a:t>
            </a:r>
            <a:br>
              <a:rPr lang="en-US" sz="2800" dirty="0">
                <a:solidFill>
                  <a:srgbClr val="FF0000"/>
                </a:solidFill>
                <a:latin typeface="Bauhaus 93" panose="04030905020B02020C02" pitchFamily="82" charset="0"/>
              </a:rPr>
            </a:br>
            <a:r>
              <a:rPr lang="en-US" sz="2800" dirty="0">
                <a:solidFill>
                  <a:srgbClr val="FF0000"/>
                </a:solidFill>
                <a:latin typeface="Bauhaus 93" panose="04030905020B02020C02" pitchFamily="82" charset="0"/>
              </a:rPr>
              <a:t>C-Completing sentences</a:t>
            </a:r>
          </a:p>
        </p:txBody>
      </p:sp>
      <p:sp>
        <p:nvSpPr>
          <p:cNvPr id="6" name="Rectangle 5"/>
          <p:cNvSpPr/>
          <p:nvPr/>
        </p:nvSpPr>
        <p:spPr>
          <a:xfrm>
            <a:off x="1121503" y="4515841"/>
            <a:ext cx="6096000" cy="2062103"/>
          </a:xfrm>
          <a:prstGeom prst="rect">
            <a:avLst/>
          </a:prstGeom>
        </p:spPr>
        <p:txBody>
          <a:bodyPr>
            <a:spAutoFit/>
          </a:bodyPr>
          <a:lstStyle/>
          <a:p>
            <a:r>
              <a:rPr lang="en-US" sz="3200" dirty="0" err="1" smtClean="0">
                <a:solidFill>
                  <a:srgbClr val="FF0000"/>
                </a:solidFill>
                <a:latin typeface="Bauhaus 93" panose="04030905020B02020C02" pitchFamily="82" charset="0"/>
              </a:rPr>
              <a:t>Umme</a:t>
            </a:r>
            <a:r>
              <a:rPr lang="en-US" sz="3200" dirty="0" smtClean="0">
                <a:solidFill>
                  <a:srgbClr val="FF0000"/>
                </a:solidFill>
                <a:latin typeface="Bauhaus 93" panose="04030905020B02020C02" pitchFamily="82" charset="0"/>
              </a:rPr>
              <a:t> </a:t>
            </a:r>
            <a:r>
              <a:rPr lang="en-US" sz="3200" dirty="0" err="1" smtClean="0">
                <a:solidFill>
                  <a:srgbClr val="FF0000"/>
                </a:solidFill>
                <a:latin typeface="Bauhaus 93" panose="04030905020B02020C02" pitchFamily="82" charset="0"/>
              </a:rPr>
              <a:t>Kulsum</a:t>
            </a:r>
            <a:r>
              <a:rPr lang="en-US" sz="3200" dirty="0" smtClean="0">
                <a:solidFill>
                  <a:srgbClr val="FF0000"/>
                </a:solidFill>
                <a:latin typeface="Bauhaus 93" panose="04030905020B02020C02" pitchFamily="82" charset="0"/>
              </a:rPr>
              <a:t> Baby</a:t>
            </a:r>
          </a:p>
          <a:p>
            <a:r>
              <a:rPr lang="en-US" sz="3200" dirty="0" smtClean="0">
                <a:solidFill>
                  <a:srgbClr val="FF0000"/>
                </a:solidFill>
                <a:latin typeface="Bauhaus 93" panose="04030905020B02020C02" pitchFamily="82" charset="0"/>
              </a:rPr>
              <a:t>Asst. teacher</a:t>
            </a:r>
          </a:p>
          <a:p>
            <a:r>
              <a:rPr lang="en-US" sz="3200" dirty="0" err="1" smtClean="0">
                <a:solidFill>
                  <a:srgbClr val="FF0000"/>
                </a:solidFill>
                <a:latin typeface="Bauhaus 93" panose="04030905020B02020C02" pitchFamily="82" charset="0"/>
              </a:rPr>
              <a:t>Nurul</a:t>
            </a:r>
            <a:r>
              <a:rPr lang="en-US" sz="3200" dirty="0" smtClean="0">
                <a:solidFill>
                  <a:srgbClr val="FF0000"/>
                </a:solidFill>
                <a:latin typeface="Bauhaus 93" panose="04030905020B02020C02" pitchFamily="82" charset="0"/>
              </a:rPr>
              <a:t> Amin Khan High School</a:t>
            </a:r>
          </a:p>
          <a:p>
            <a:r>
              <a:rPr lang="en-US" sz="3200" dirty="0" err="1" smtClean="0">
                <a:solidFill>
                  <a:srgbClr val="FF0000"/>
                </a:solidFill>
                <a:latin typeface="Bauhaus 93" panose="04030905020B02020C02" pitchFamily="82" charset="0"/>
              </a:rPr>
              <a:t>Gouripur</a:t>
            </a:r>
            <a:r>
              <a:rPr lang="en-US" sz="3200" dirty="0" smtClean="0">
                <a:solidFill>
                  <a:srgbClr val="FF0000"/>
                </a:solidFill>
                <a:latin typeface="Bauhaus 93" panose="04030905020B02020C02" pitchFamily="82" charset="0"/>
              </a:rPr>
              <a:t>, </a:t>
            </a:r>
            <a:r>
              <a:rPr lang="en-US" sz="3200" dirty="0" err="1" smtClean="0">
                <a:solidFill>
                  <a:srgbClr val="FF0000"/>
                </a:solidFill>
                <a:latin typeface="Bauhaus 93" panose="04030905020B02020C02" pitchFamily="82" charset="0"/>
              </a:rPr>
              <a:t>Mymensingh</a:t>
            </a:r>
            <a:endParaRPr lang="en-US" sz="3200" dirty="0">
              <a:solidFill>
                <a:srgbClr val="FF0000"/>
              </a:solidFill>
              <a:latin typeface="Bauhaus 93" panose="04030905020B02020C02" pitchFamily="82" charset="0"/>
            </a:endParaRPr>
          </a:p>
        </p:txBody>
      </p:sp>
    </p:spTree>
    <p:extLst>
      <p:ext uri="{BB962C8B-B14F-4D97-AF65-F5344CB8AC3E}">
        <p14:creationId xmlns:p14="http://schemas.microsoft.com/office/powerpoint/2010/main" val="31596113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advTm="5000">
        <p15:prstTrans prst="curtains"/>
      </p:transition>
    </mc:Choice>
    <mc:Fallback xmlns="">
      <p:transition spd="slow" advTm="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64242466"/>
              </p:ext>
            </p:extLst>
          </p:nvPr>
        </p:nvGraphicFramePr>
        <p:xfrm>
          <a:off x="1997542" y="318247"/>
          <a:ext cx="8915400" cy="3657600"/>
        </p:xfrm>
        <a:graphic>
          <a:graphicData uri="http://schemas.openxmlformats.org/drawingml/2006/table">
            <a:tbl>
              <a:tblPr firstRow="1" bandRow="1">
                <a:tableStyleId>{93296810-A885-4BE3-A3E7-6D5BEEA58F35}</a:tableStyleId>
              </a:tblPr>
              <a:tblGrid>
                <a:gridCol w="2228850"/>
                <a:gridCol w="2228850"/>
                <a:gridCol w="2228850"/>
                <a:gridCol w="2228850"/>
              </a:tblGrid>
              <a:tr h="370840">
                <a:tc>
                  <a:txBody>
                    <a:bodyPr/>
                    <a:lstStyle/>
                    <a:p>
                      <a:r>
                        <a:rPr lang="en-US" sz="2400" dirty="0" smtClean="0"/>
                        <a:t>Words</a:t>
                      </a:r>
                      <a:endParaRPr lang="en-US" sz="2400" dirty="0"/>
                    </a:p>
                  </a:txBody>
                  <a:tcPr/>
                </a:tc>
                <a:tc>
                  <a:txBody>
                    <a:bodyPr/>
                    <a:lstStyle/>
                    <a:p>
                      <a:r>
                        <a:rPr lang="en-US" sz="2400" dirty="0" smtClean="0"/>
                        <a:t>Meaning</a:t>
                      </a:r>
                      <a:endParaRPr lang="en-US" sz="2400" dirty="0"/>
                    </a:p>
                  </a:txBody>
                  <a:tcPr/>
                </a:tc>
                <a:tc>
                  <a:txBody>
                    <a:bodyPr/>
                    <a:lstStyle/>
                    <a:p>
                      <a:r>
                        <a:rPr lang="en-US" sz="2400" dirty="0" smtClean="0"/>
                        <a:t>Words</a:t>
                      </a:r>
                      <a:endParaRPr lang="en-US" sz="2400" dirty="0"/>
                    </a:p>
                  </a:txBody>
                  <a:tcPr/>
                </a:tc>
                <a:tc>
                  <a:txBody>
                    <a:bodyPr/>
                    <a:lstStyle/>
                    <a:p>
                      <a:r>
                        <a:rPr lang="en-US" sz="2400" dirty="0" smtClean="0"/>
                        <a:t>Meaning</a:t>
                      </a:r>
                      <a:endParaRPr lang="en-US" sz="2400" dirty="0"/>
                    </a:p>
                  </a:txBody>
                  <a:tcPr/>
                </a:tc>
              </a:tr>
              <a:tr h="370840">
                <a:tc>
                  <a:txBody>
                    <a:bodyPr/>
                    <a:lstStyle/>
                    <a:p>
                      <a:r>
                        <a:rPr lang="en-US" sz="2400" dirty="0" smtClean="0"/>
                        <a:t>Nutrition</a:t>
                      </a:r>
                      <a:endParaRPr lang="en-US" sz="2400" dirty="0"/>
                    </a:p>
                  </a:txBody>
                  <a:tcPr/>
                </a:tc>
                <a:tc>
                  <a:txBody>
                    <a:bodyPr/>
                    <a:lstStyle/>
                    <a:p>
                      <a:r>
                        <a:rPr lang="as-IN" sz="2400" dirty="0" smtClean="0"/>
                        <a:t>পুষ্টি</a:t>
                      </a:r>
                      <a:endParaRPr lang="en-US" sz="2400" dirty="0"/>
                    </a:p>
                  </a:txBody>
                  <a:tcPr/>
                </a:tc>
                <a:tc>
                  <a:txBody>
                    <a:bodyPr/>
                    <a:lstStyle/>
                    <a:p>
                      <a:r>
                        <a:rPr lang="en-US" sz="2400" dirty="0" smtClean="0"/>
                        <a:t>Grow</a:t>
                      </a:r>
                      <a:endParaRPr lang="en-US" sz="2400" dirty="0"/>
                    </a:p>
                  </a:txBody>
                  <a:tcPr/>
                </a:tc>
                <a:tc>
                  <a:txBody>
                    <a:bodyPr/>
                    <a:lstStyle/>
                    <a:p>
                      <a:r>
                        <a:rPr lang="as-IN" sz="2400" b="0" i="0" u="none" kern="1200" dirty="0" smtClean="0">
                          <a:solidFill>
                            <a:schemeClr val="dk1"/>
                          </a:solidFill>
                          <a:effectLst/>
                          <a:latin typeface="+mn-lt"/>
                          <a:ea typeface="+mn-ea"/>
                          <a:cs typeface="+mn-cs"/>
                        </a:rPr>
                        <a:t>বৃদ্ধি পাত্তয়া</a:t>
                      </a:r>
                      <a:endParaRPr lang="en-US" sz="2400" u="none" dirty="0"/>
                    </a:p>
                  </a:txBody>
                  <a:tcPr/>
                </a:tc>
              </a:tr>
              <a:tr h="370840">
                <a:tc>
                  <a:txBody>
                    <a:bodyPr/>
                    <a:lstStyle/>
                    <a:p>
                      <a:r>
                        <a:rPr lang="en-US" sz="2400" dirty="0" smtClean="0"/>
                        <a:t>About</a:t>
                      </a:r>
                      <a:endParaRPr lang="en-US" sz="2400" dirty="0"/>
                    </a:p>
                  </a:txBody>
                  <a:tcPr/>
                </a:tc>
                <a:tc>
                  <a:txBody>
                    <a:bodyPr/>
                    <a:lstStyle/>
                    <a:p>
                      <a:r>
                        <a:rPr lang="as-IN" sz="2400" dirty="0" smtClean="0"/>
                        <a:t>সম্পর্কিত</a:t>
                      </a:r>
                      <a:endParaRPr lang="en-US" sz="2400" dirty="0"/>
                    </a:p>
                  </a:txBody>
                  <a:tcPr/>
                </a:tc>
                <a:tc>
                  <a:txBody>
                    <a:bodyPr/>
                    <a:lstStyle/>
                    <a:p>
                      <a:r>
                        <a:rPr lang="en-US" sz="2400" dirty="0" smtClean="0"/>
                        <a:t>Properly</a:t>
                      </a:r>
                      <a:endParaRPr lang="en-US" sz="2400" dirty="0"/>
                    </a:p>
                  </a:txBody>
                  <a:tcPr/>
                </a:tc>
                <a:tc>
                  <a:txBody>
                    <a:bodyPr/>
                    <a:lstStyle/>
                    <a:p>
                      <a:r>
                        <a:rPr lang="as-IN" sz="2400" dirty="0" smtClean="0"/>
                        <a:t>সঠিকভাবে</a:t>
                      </a:r>
                      <a:endParaRPr lang="en-US" sz="2400" dirty="0"/>
                    </a:p>
                  </a:txBody>
                  <a:tcPr/>
                </a:tc>
              </a:tr>
              <a:tr h="370840">
                <a:tc>
                  <a:txBody>
                    <a:bodyPr/>
                    <a:lstStyle/>
                    <a:p>
                      <a:r>
                        <a:rPr lang="en-US" sz="2400" dirty="0" smtClean="0"/>
                        <a:t>Important</a:t>
                      </a:r>
                      <a:endParaRPr lang="en-US" sz="2400" dirty="0"/>
                    </a:p>
                  </a:txBody>
                  <a:tcPr/>
                </a:tc>
                <a:tc>
                  <a:txBody>
                    <a:bodyPr/>
                    <a:lstStyle/>
                    <a:p>
                      <a:r>
                        <a:rPr lang="as-IN" sz="2400" dirty="0" smtClean="0"/>
                        <a:t>গুরুত্বপূর্ণ</a:t>
                      </a:r>
                      <a:endParaRPr lang="en-US" sz="2400" dirty="0"/>
                    </a:p>
                  </a:txBody>
                  <a:tcPr/>
                </a:tc>
                <a:tc>
                  <a:txBody>
                    <a:bodyPr/>
                    <a:lstStyle/>
                    <a:p>
                      <a:r>
                        <a:rPr lang="en-US" sz="2400" dirty="0" smtClean="0"/>
                        <a:t>Stay</a:t>
                      </a:r>
                      <a:endParaRPr lang="en-US" sz="2400" dirty="0"/>
                    </a:p>
                  </a:txBody>
                  <a:tcPr/>
                </a:tc>
                <a:tc>
                  <a:txBody>
                    <a:bodyPr/>
                    <a:lstStyle/>
                    <a:p>
                      <a:r>
                        <a:rPr lang="as-IN" sz="2400" dirty="0" smtClean="0"/>
                        <a:t>থাকা</a:t>
                      </a:r>
                      <a:endParaRPr lang="en-US" sz="2400" dirty="0"/>
                    </a:p>
                  </a:txBody>
                  <a:tcPr/>
                </a:tc>
              </a:tr>
              <a:tr h="370840">
                <a:tc>
                  <a:txBody>
                    <a:bodyPr/>
                    <a:lstStyle/>
                    <a:p>
                      <a:r>
                        <a:rPr lang="en-US" sz="2400" dirty="0" smtClean="0"/>
                        <a:t>Without</a:t>
                      </a:r>
                      <a:endParaRPr lang="en-US" sz="2400" dirty="0"/>
                    </a:p>
                  </a:txBody>
                  <a:tcPr/>
                </a:tc>
                <a:tc>
                  <a:txBody>
                    <a:bodyPr/>
                    <a:lstStyle/>
                    <a:p>
                      <a:r>
                        <a:rPr lang="as-IN" sz="2400" dirty="0" smtClean="0"/>
                        <a:t>ছাড়া</a:t>
                      </a:r>
                      <a:endParaRPr lang="en-US" sz="2400" dirty="0"/>
                    </a:p>
                  </a:txBody>
                  <a:tcPr/>
                </a:tc>
                <a:tc>
                  <a:txBody>
                    <a:bodyPr/>
                    <a:lstStyle/>
                    <a:p>
                      <a:r>
                        <a:rPr lang="en-US" sz="2400" dirty="0" smtClean="0"/>
                        <a:t>Healthy</a:t>
                      </a:r>
                      <a:endParaRPr lang="en-US" sz="2400" dirty="0"/>
                    </a:p>
                  </a:txBody>
                  <a:tcPr/>
                </a:tc>
                <a:tc>
                  <a:txBody>
                    <a:bodyPr/>
                    <a:lstStyle/>
                    <a:p>
                      <a:r>
                        <a:rPr lang="as-IN" sz="2400" dirty="0" smtClean="0"/>
                        <a:t>সুস্থ</a:t>
                      </a:r>
                      <a:endParaRPr lang="en-US" sz="2400" dirty="0"/>
                    </a:p>
                  </a:txBody>
                  <a:tcPr/>
                </a:tc>
              </a:tr>
              <a:tr h="370840">
                <a:tc>
                  <a:txBody>
                    <a:bodyPr/>
                    <a:lstStyle/>
                    <a:p>
                      <a:r>
                        <a:rPr lang="en-US" sz="2400" dirty="0" smtClean="0"/>
                        <a:t>Always</a:t>
                      </a:r>
                      <a:endParaRPr lang="en-US" sz="2400" dirty="0"/>
                    </a:p>
                  </a:txBody>
                  <a:tcPr/>
                </a:tc>
                <a:tc>
                  <a:txBody>
                    <a:bodyPr/>
                    <a:lstStyle/>
                    <a:p>
                      <a:r>
                        <a:rPr lang="as-IN" sz="2400" dirty="0" smtClean="0"/>
                        <a:t>সর্বদা</a:t>
                      </a:r>
                      <a:endParaRPr lang="en-US" sz="2400" dirty="0"/>
                    </a:p>
                  </a:txBody>
                  <a:tcPr/>
                </a:tc>
                <a:tc>
                  <a:txBody>
                    <a:bodyPr/>
                    <a:lstStyle/>
                    <a:p>
                      <a:r>
                        <a:rPr lang="en-US" sz="2400" dirty="0" smtClean="0"/>
                        <a:t>Remember</a:t>
                      </a:r>
                      <a:endParaRPr lang="en-US" sz="2400" dirty="0"/>
                    </a:p>
                  </a:txBody>
                  <a:tcPr/>
                </a:tc>
                <a:tc>
                  <a:txBody>
                    <a:bodyPr/>
                    <a:lstStyle/>
                    <a:p>
                      <a:r>
                        <a:rPr lang="as-IN" sz="2400" dirty="0" smtClean="0"/>
                        <a:t>মনে রাখা</a:t>
                      </a:r>
                      <a:endParaRPr lang="en-US" sz="2400" dirty="0"/>
                    </a:p>
                  </a:txBody>
                  <a:tcPr/>
                </a:tc>
              </a:tr>
              <a:tr h="370840">
                <a:tc>
                  <a:txBody>
                    <a:bodyPr/>
                    <a:lstStyle/>
                    <a:p>
                      <a:r>
                        <a:rPr lang="en-US" sz="2400" dirty="0" smtClean="0"/>
                        <a:t>Mean</a:t>
                      </a:r>
                      <a:endParaRPr lang="en-US" sz="2400" dirty="0"/>
                    </a:p>
                  </a:txBody>
                  <a:tcPr/>
                </a:tc>
                <a:tc>
                  <a:txBody>
                    <a:bodyPr/>
                    <a:lstStyle/>
                    <a:p>
                      <a:r>
                        <a:rPr lang="bn-IN" sz="2400" dirty="0" smtClean="0"/>
                        <a:t>বুঝানো</a:t>
                      </a:r>
                      <a:endParaRPr lang="en-US" sz="2400" dirty="0"/>
                    </a:p>
                  </a:txBody>
                  <a:tcPr/>
                </a:tc>
                <a:tc>
                  <a:txBody>
                    <a:bodyPr/>
                    <a:lstStyle/>
                    <a:p>
                      <a:r>
                        <a:rPr lang="en-US" sz="2400" dirty="0" smtClean="0"/>
                        <a:t>Though</a:t>
                      </a:r>
                      <a:endParaRPr lang="en-US" sz="2400" dirty="0"/>
                    </a:p>
                  </a:txBody>
                  <a:tcPr/>
                </a:tc>
                <a:tc>
                  <a:txBody>
                    <a:bodyPr/>
                    <a:lstStyle/>
                    <a:p>
                      <a:r>
                        <a:rPr lang="as-IN" sz="2400" dirty="0" smtClean="0"/>
                        <a:t>যদিও</a:t>
                      </a:r>
                      <a:endParaRPr lang="en-US" sz="2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Kind</a:t>
                      </a:r>
                    </a:p>
                  </a:txBody>
                  <a:tcPr/>
                </a:tc>
                <a:tc>
                  <a:txBody>
                    <a:bodyPr/>
                    <a:lstStyle/>
                    <a:p>
                      <a:r>
                        <a:rPr lang="bn-IN" sz="2400" dirty="0" smtClean="0"/>
                        <a:t>ধরন</a:t>
                      </a:r>
                      <a:endParaRPr lang="en-US" sz="2400" dirty="0"/>
                    </a:p>
                  </a:txBody>
                  <a:tcPr/>
                </a:tc>
                <a:tc>
                  <a:txBody>
                    <a:bodyPr/>
                    <a:lstStyle/>
                    <a:p>
                      <a:r>
                        <a:rPr lang="en-US" sz="2400" dirty="0" smtClean="0"/>
                        <a:t>Certain</a:t>
                      </a:r>
                      <a:endParaRPr lang="en-US" sz="2400" dirty="0"/>
                    </a:p>
                  </a:txBody>
                  <a:tcPr/>
                </a:tc>
                <a:tc>
                  <a:txBody>
                    <a:bodyPr/>
                    <a:lstStyle/>
                    <a:p>
                      <a:r>
                        <a:rPr lang="as-IN" sz="2400" dirty="0" smtClean="0"/>
                        <a:t>নির্দিষ্ট</a:t>
                      </a:r>
                      <a:endParaRPr lang="en-US" sz="2400"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325787928"/>
              </p:ext>
            </p:extLst>
          </p:nvPr>
        </p:nvGraphicFramePr>
        <p:xfrm>
          <a:off x="1991659" y="3960407"/>
          <a:ext cx="8913904" cy="2286000"/>
        </p:xfrm>
        <a:graphic>
          <a:graphicData uri="http://schemas.openxmlformats.org/drawingml/2006/table">
            <a:tbl>
              <a:tblPr bandRow="1">
                <a:tableStyleId>{93296810-A885-4BE3-A3E7-6D5BEEA58F35}</a:tableStyleId>
              </a:tblPr>
              <a:tblGrid>
                <a:gridCol w="2228476"/>
                <a:gridCol w="2228476"/>
                <a:gridCol w="2228476"/>
                <a:gridCol w="2228476"/>
              </a:tblGrid>
              <a:tr h="370840">
                <a:tc>
                  <a:txBody>
                    <a:bodyPr/>
                    <a:lstStyle/>
                    <a:p>
                      <a:r>
                        <a:rPr lang="en-US" sz="2400" dirty="0" smtClean="0"/>
                        <a:t>Health</a:t>
                      </a:r>
                      <a:endParaRPr lang="en-US" sz="2400" dirty="0"/>
                    </a:p>
                  </a:txBody>
                  <a:tcPr/>
                </a:tc>
                <a:tc>
                  <a:txBody>
                    <a:bodyPr/>
                    <a:lstStyle/>
                    <a:p>
                      <a:r>
                        <a:rPr lang="bn-IN" sz="2400" dirty="0" smtClean="0"/>
                        <a:t>স্বাস্থ্য</a:t>
                      </a:r>
                      <a:endParaRPr lang="en-US" sz="2400" dirty="0"/>
                    </a:p>
                  </a:txBody>
                  <a:tcPr/>
                </a:tc>
                <a:tc>
                  <a:txBody>
                    <a:bodyPr/>
                    <a:lstStyle/>
                    <a:p>
                      <a:r>
                        <a:rPr lang="en-US" sz="2400" dirty="0" smtClean="0"/>
                        <a:t>Amount</a:t>
                      </a:r>
                      <a:endParaRPr lang="en-US" sz="2400" dirty="0"/>
                    </a:p>
                  </a:txBody>
                  <a:tcPr/>
                </a:tc>
                <a:tc>
                  <a:txBody>
                    <a:bodyPr/>
                    <a:lstStyle/>
                    <a:p>
                      <a:r>
                        <a:rPr lang="as-IN" sz="2400" dirty="0" smtClean="0"/>
                        <a:t>পরিমাণ</a:t>
                      </a:r>
                      <a:endParaRPr lang="en-US" sz="2400" dirty="0"/>
                    </a:p>
                  </a:txBody>
                  <a:tcPr/>
                </a:tc>
              </a:tr>
              <a:tr h="370840">
                <a:tc>
                  <a:txBody>
                    <a:bodyPr/>
                    <a:lstStyle/>
                    <a:p>
                      <a:r>
                        <a:rPr lang="en-US" sz="2400" dirty="0" smtClean="0"/>
                        <a:t>Must</a:t>
                      </a:r>
                      <a:endParaRPr lang="en-US" sz="2400" dirty="0"/>
                    </a:p>
                  </a:txBody>
                  <a:tcPr/>
                </a:tc>
                <a:tc>
                  <a:txBody>
                    <a:bodyPr/>
                    <a:lstStyle/>
                    <a:p>
                      <a:r>
                        <a:rPr lang="as-IN" sz="2400" dirty="0" smtClean="0"/>
                        <a:t>অবশ্যই</a:t>
                      </a:r>
                      <a:endParaRPr lang="en-US" sz="2400" dirty="0"/>
                    </a:p>
                  </a:txBody>
                  <a:tcPr/>
                </a:tc>
                <a:tc>
                  <a:txBody>
                    <a:bodyPr/>
                    <a:lstStyle/>
                    <a:p>
                      <a:r>
                        <a:rPr lang="en-US" sz="2400" dirty="0" smtClean="0"/>
                        <a:t>Quantity</a:t>
                      </a:r>
                      <a:endParaRPr lang="en-US" sz="2400" dirty="0"/>
                    </a:p>
                  </a:txBody>
                  <a:tcPr/>
                </a:tc>
                <a:tc>
                  <a:txBody>
                    <a:bodyPr/>
                    <a:lstStyle/>
                    <a:p>
                      <a:r>
                        <a:rPr lang="as-IN" sz="2400" dirty="0" smtClean="0"/>
                        <a:t>পরিমাণ</a:t>
                      </a:r>
                      <a:endParaRPr lang="en-US" sz="2400" dirty="0"/>
                    </a:p>
                  </a:txBody>
                  <a:tcPr/>
                </a:tc>
              </a:tr>
              <a:tr h="370840">
                <a:tc>
                  <a:txBody>
                    <a:bodyPr/>
                    <a:lstStyle/>
                    <a:p>
                      <a:r>
                        <a:rPr lang="en-US" sz="2400" dirty="0" smtClean="0"/>
                        <a:t>Contain</a:t>
                      </a:r>
                      <a:endParaRPr lang="en-US" sz="2400" dirty="0"/>
                    </a:p>
                  </a:txBody>
                  <a:tcPr/>
                </a:tc>
                <a:tc>
                  <a:txBody>
                    <a:bodyPr/>
                    <a:lstStyle/>
                    <a:p>
                      <a:r>
                        <a:rPr lang="as-IN" sz="2400" dirty="0" smtClean="0"/>
                        <a:t>ধারণ করা</a:t>
                      </a:r>
                      <a:endParaRPr lang="en-US" sz="2400" dirty="0"/>
                    </a:p>
                  </a:txBody>
                  <a:tcPr/>
                </a:tc>
                <a:tc>
                  <a:txBody>
                    <a:bodyPr/>
                    <a:lstStyle/>
                    <a:p>
                      <a:r>
                        <a:rPr lang="en-US" sz="2400" dirty="0" smtClean="0"/>
                        <a:t>depend</a:t>
                      </a:r>
                      <a:endParaRPr lang="en-US" sz="2400" dirty="0"/>
                    </a:p>
                  </a:txBody>
                  <a:tcPr/>
                </a:tc>
                <a:tc>
                  <a:txBody>
                    <a:bodyPr/>
                    <a:lstStyle/>
                    <a:p>
                      <a:r>
                        <a:rPr lang="as-IN" sz="2400" b="0" i="0" u="none" kern="1200" dirty="0" smtClean="0">
                          <a:solidFill>
                            <a:schemeClr val="dk1"/>
                          </a:solidFill>
                          <a:effectLst/>
                          <a:latin typeface="+mn-lt"/>
                          <a:ea typeface="+mn-ea"/>
                          <a:cs typeface="+mn-cs"/>
                        </a:rPr>
                        <a:t>নির্ভর করা</a:t>
                      </a:r>
                      <a:endParaRPr lang="en-US" sz="2400" u="none"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Natural</a:t>
                      </a:r>
                    </a:p>
                  </a:txBody>
                  <a:tcPr/>
                </a:tc>
                <a:tc>
                  <a:txBody>
                    <a:bodyPr/>
                    <a:lstStyle/>
                    <a:p>
                      <a:r>
                        <a:rPr lang="as-IN" sz="2400" dirty="0" smtClean="0"/>
                        <a:t>প্রাকৃতিক</a:t>
                      </a:r>
                      <a:endParaRPr lang="en-US" sz="2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Physical</a:t>
                      </a:r>
                    </a:p>
                  </a:txBody>
                  <a:tcPr/>
                </a:tc>
                <a:tc>
                  <a:txBody>
                    <a:bodyPr/>
                    <a:lstStyle/>
                    <a:p>
                      <a:r>
                        <a:rPr lang="as-IN" sz="2400" dirty="0" smtClean="0"/>
                        <a:t>শারীরিক</a:t>
                      </a:r>
                      <a:endParaRPr lang="en-US" sz="2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Substance</a:t>
                      </a:r>
                    </a:p>
                  </a:txBody>
                  <a:tcPr/>
                </a:tc>
                <a:tc>
                  <a:txBody>
                    <a:bodyPr/>
                    <a:lstStyle/>
                    <a:p>
                      <a:r>
                        <a:rPr lang="as-IN" sz="2400" b="0" i="0" u="none" kern="1200" dirty="0" smtClean="0">
                          <a:solidFill>
                            <a:schemeClr val="dk1"/>
                          </a:solidFill>
                          <a:effectLst/>
                          <a:latin typeface="+mn-lt"/>
                          <a:ea typeface="+mn-ea"/>
                          <a:cs typeface="+mn-cs"/>
                        </a:rPr>
                        <a:t>দ্রব্য</a:t>
                      </a:r>
                      <a:endParaRPr lang="en-US" sz="2400" u="none"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t>Structure</a:t>
                      </a:r>
                    </a:p>
                  </a:txBody>
                  <a:tcPr/>
                </a:tc>
                <a:tc>
                  <a:txBody>
                    <a:bodyPr/>
                    <a:lstStyle/>
                    <a:p>
                      <a:r>
                        <a:rPr lang="as-IN" sz="2400" dirty="0" smtClean="0"/>
                        <a:t>গঠন</a:t>
                      </a:r>
                      <a:endParaRPr lang="en-US" sz="2400" dirty="0"/>
                    </a:p>
                  </a:txBody>
                  <a:tcPr/>
                </a:tc>
              </a:tr>
            </a:tbl>
          </a:graphicData>
        </a:graphic>
      </p:graphicFrame>
    </p:spTree>
    <p:extLst>
      <p:ext uri="{BB962C8B-B14F-4D97-AF65-F5344CB8AC3E}">
        <p14:creationId xmlns:p14="http://schemas.microsoft.com/office/powerpoint/2010/main" val="3820954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5000">
        <p15:prstTrans prst="wind"/>
      </p:transition>
    </mc:Choice>
    <mc:Fallback xmlns="">
      <p:transition spd="slow" advTm="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413" y="624110"/>
            <a:ext cx="9958200" cy="6005290"/>
          </a:xfrm>
        </p:spPr>
        <p:txBody>
          <a:bodyPr>
            <a:noAutofit/>
          </a:bodyPr>
          <a:lstStyle/>
          <a:p>
            <a:r>
              <a:rPr lang="en-US" sz="2800" dirty="0">
                <a:latin typeface="Adobe Arabic" panose="02040503050201020203" pitchFamily="18" charset="-78"/>
                <a:cs typeface="Adobe Arabic" panose="02040503050201020203" pitchFamily="18" charset="-78"/>
              </a:rPr>
              <a:t>Ms Rehana, the English teacher, is talking to the class about food. “Food is very important for our body,” she says. “We can’t live without it. So you must always have good food.” “What's good food, teacher?” asks a student. “Good food means the right kind of food for good health,'' says Ms Rehana. “It is nutritious. It must contain natural substances that our body needs to grow properly and stay healthy. But remember, you must not eat too much though the food is good. Eating too much is bad for health. You have to eat only a certain amount of food that your body needs. So we do not need the same kind of food in the same quantity. It depends on your growth and physical structure”.</a:t>
            </a:r>
          </a:p>
        </p:txBody>
      </p:sp>
    </p:spTree>
    <p:extLst>
      <p:ext uri="{BB962C8B-B14F-4D97-AF65-F5344CB8AC3E}">
        <p14:creationId xmlns:p14="http://schemas.microsoft.com/office/powerpoint/2010/main" val="785623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advTm="5000">
        <p15:prstTrans prst="origami"/>
      </p:transition>
    </mc:Choice>
    <mc:Fallback xmlns="">
      <p:transition spd="slow" advTm="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6754" y="529979"/>
            <a:ext cx="10233211" cy="3773079"/>
          </a:xfrm>
        </p:spPr>
        <p:txBody>
          <a:bodyPr>
            <a:normAutofit fontScale="90000"/>
          </a:bodyPr>
          <a:lstStyle/>
          <a:p>
            <a:pPr>
              <a:lnSpc>
                <a:spcPct val="150000"/>
              </a:lnSpc>
            </a:pPr>
            <a:r>
              <a:rPr lang="en-US" dirty="0" smtClean="0">
                <a:latin typeface="Academy Engraved LET" pitchFamily="2" charset="0"/>
              </a:rPr>
              <a:t>C. </a:t>
            </a:r>
            <a:r>
              <a:rPr lang="en-US" dirty="0">
                <a:latin typeface="Academy Engraved LET" pitchFamily="2" charset="0"/>
              </a:rPr>
              <a:t>Complete these sentences</a:t>
            </a:r>
            <a:r>
              <a:rPr lang="en-US" dirty="0" smtClean="0">
                <a:latin typeface="Academy Engraved LET" pitchFamily="2" charset="0"/>
              </a:rPr>
              <a:t>.</a:t>
            </a:r>
            <a:br>
              <a:rPr lang="en-US" dirty="0" smtClean="0">
                <a:latin typeface="Academy Engraved LET" pitchFamily="2" charset="0"/>
              </a:rPr>
            </a:br>
            <a:r>
              <a:rPr lang="en-US" dirty="0" smtClean="0">
                <a:latin typeface="Academy Engraved LET" pitchFamily="2" charset="0"/>
              </a:rPr>
              <a:t>1 </a:t>
            </a:r>
            <a:r>
              <a:rPr lang="en-US" dirty="0">
                <a:latin typeface="Academy Engraved LET" pitchFamily="2" charset="0"/>
              </a:rPr>
              <a:t>We should eat good food to</a:t>
            </a:r>
            <a:r>
              <a:rPr lang="en-US" dirty="0" smtClean="0">
                <a:latin typeface="Academy Engraved LET" pitchFamily="2" charset="0"/>
              </a:rPr>
              <a:t>________________________. </a:t>
            </a:r>
            <a:br>
              <a:rPr lang="en-US" dirty="0" smtClean="0">
                <a:latin typeface="Academy Engraved LET" pitchFamily="2" charset="0"/>
              </a:rPr>
            </a:br>
            <a:r>
              <a:rPr lang="en-US" dirty="0" smtClean="0">
                <a:latin typeface="Academy Engraved LET" pitchFamily="2" charset="0"/>
              </a:rPr>
              <a:t>2 We should not eat more than______________________. </a:t>
            </a:r>
            <a:br>
              <a:rPr lang="en-US" dirty="0" smtClean="0">
                <a:latin typeface="Academy Engraved LET" pitchFamily="2" charset="0"/>
              </a:rPr>
            </a:br>
            <a:r>
              <a:rPr lang="en-US" dirty="0" smtClean="0">
                <a:latin typeface="Academy Engraved LET" pitchFamily="2" charset="0"/>
              </a:rPr>
              <a:t>3 </a:t>
            </a:r>
            <a:r>
              <a:rPr lang="en-US" dirty="0">
                <a:latin typeface="Academy Engraved LET" pitchFamily="2" charset="0"/>
              </a:rPr>
              <a:t>Eating too much food is not</a:t>
            </a:r>
            <a:r>
              <a:rPr lang="en-US" dirty="0" smtClean="0">
                <a:latin typeface="Academy Engraved LET" pitchFamily="2" charset="0"/>
              </a:rPr>
              <a:t>_______________________. </a:t>
            </a:r>
            <a:br>
              <a:rPr lang="en-US" dirty="0" smtClean="0">
                <a:latin typeface="Academy Engraved LET" pitchFamily="2" charset="0"/>
              </a:rPr>
            </a:br>
            <a:r>
              <a:rPr lang="en-US" dirty="0" smtClean="0">
                <a:latin typeface="Academy Engraved LET" pitchFamily="2" charset="0"/>
              </a:rPr>
              <a:t>4 </a:t>
            </a:r>
            <a:r>
              <a:rPr lang="en-US" dirty="0">
                <a:latin typeface="Academy Engraved LET" pitchFamily="2" charset="0"/>
              </a:rPr>
              <a:t>Good food means</a:t>
            </a:r>
            <a:r>
              <a:rPr lang="en-US" dirty="0" smtClean="0">
                <a:latin typeface="Academy Engraved LET" pitchFamily="2" charset="0"/>
              </a:rPr>
              <a:t>_______________________________.</a:t>
            </a:r>
            <a:endParaRPr lang="en-US" dirty="0">
              <a:latin typeface="Academy Engraved LET" pitchFamily="2" charset="0"/>
            </a:endParaRPr>
          </a:p>
        </p:txBody>
      </p:sp>
      <p:sp>
        <p:nvSpPr>
          <p:cNvPr id="4" name="Rounded Rectangle 3"/>
          <p:cNvSpPr/>
          <p:nvPr/>
        </p:nvSpPr>
        <p:spPr>
          <a:xfrm>
            <a:off x="5733206" y="6969920"/>
            <a:ext cx="4074459" cy="55132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6">
                    <a:lumMod val="75000"/>
                  </a:schemeClr>
                </a:solidFill>
                <a:latin typeface="Academy Engraved LET" pitchFamily="2" charset="0"/>
              </a:rPr>
              <a:t>keep our body fit and healthy</a:t>
            </a:r>
            <a:endParaRPr lang="en-US" sz="2400" dirty="0">
              <a:solidFill>
                <a:schemeClr val="accent6">
                  <a:lumMod val="75000"/>
                </a:schemeClr>
              </a:solidFill>
              <a:latin typeface="Academy Engraved LET" pitchFamily="2" charset="0"/>
            </a:endParaRPr>
          </a:p>
        </p:txBody>
      </p:sp>
      <p:sp>
        <p:nvSpPr>
          <p:cNvPr id="5" name="Rounded Rectangle 4"/>
          <p:cNvSpPr/>
          <p:nvPr/>
        </p:nvSpPr>
        <p:spPr>
          <a:xfrm>
            <a:off x="6520997" y="6969919"/>
            <a:ext cx="2257243" cy="55132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6">
                    <a:lumMod val="75000"/>
                  </a:schemeClr>
                </a:solidFill>
                <a:latin typeface="Academy Engraved LET" pitchFamily="2" charset="0"/>
              </a:rPr>
              <a:t>our body needs</a:t>
            </a:r>
            <a:endParaRPr lang="en-US" sz="2400" dirty="0">
              <a:solidFill>
                <a:schemeClr val="accent6">
                  <a:lumMod val="75000"/>
                </a:schemeClr>
              </a:solidFill>
              <a:latin typeface="Academy Engraved LET" pitchFamily="2" charset="0"/>
            </a:endParaRPr>
          </a:p>
        </p:txBody>
      </p:sp>
      <p:sp>
        <p:nvSpPr>
          <p:cNvPr id="8" name="Rounded Rectangle 7"/>
          <p:cNvSpPr/>
          <p:nvPr/>
        </p:nvSpPr>
        <p:spPr>
          <a:xfrm>
            <a:off x="6703359" y="6969919"/>
            <a:ext cx="2321168" cy="55132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6">
                    <a:lumMod val="75000"/>
                  </a:schemeClr>
                </a:solidFill>
                <a:latin typeface="Academy Engraved LET" pitchFamily="2" charset="0"/>
              </a:rPr>
              <a:t>good for health</a:t>
            </a:r>
            <a:endParaRPr lang="en-US" sz="2400" dirty="0">
              <a:solidFill>
                <a:schemeClr val="accent6">
                  <a:lumMod val="75000"/>
                </a:schemeClr>
              </a:solidFill>
              <a:latin typeface="Academy Engraved LET" pitchFamily="2" charset="0"/>
            </a:endParaRPr>
          </a:p>
        </p:txBody>
      </p:sp>
      <p:sp>
        <p:nvSpPr>
          <p:cNvPr id="9" name="Rounded Rectangle 8"/>
          <p:cNvSpPr/>
          <p:nvPr/>
        </p:nvSpPr>
        <p:spPr>
          <a:xfrm>
            <a:off x="5733206" y="6969918"/>
            <a:ext cx="5064368" cy="55132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6">
                    <a:lumMod val="75000"/>
                  </a:schemeClr>
                </a:solidFill>
                <a:latin typeface="Academy Engraved LET" pitchFamily="2" charset="0"/>
              </a:rPr>
              <a:t>the right kind of food for good health</a:t>
            </a:r>
            <a:endParaRPr lang="en-US" sz="2400" dirty="0">
              <a:solidFill>
                <a:schemeClr val="accent6">
                  <a:lumMod val="75000"/>
                </a:schemeClr>
              </a:solidFill>
              <a:latin typeface="Academy Engraved LET" pitchFamily="2" charset="0"/>
            </a:endParaRPr>
          </a:p>
        </p:txBody>
      </p:sp>
    </p:spTree>
    <p:extLst>
      <p:ext uri="{BB962C8B-B14F-4D97-AF65-F5344CB8AC3E}">
        <p14:creationId xmlns:p14="http://schemas.microsoft.com/office/powerpoint/2010/main" val="1863930174"/>
      </p:ext>
    </p:extLst>
  </p:cSld>
  <p:clrMapOvr>
    <a:masterClrMapping/>
  </p:clrMapOvr>
  <mc:AlternateContent xmlns:mc="http://schemas.openxmlformats.org/markup-compatibility/2006" xmlns:p14="http://schemas.microsoft.com/office/powerpoint/2010/main">
    <mc:Choice Requires="p14">
      <p:transition spd="slow" p14:dur="2000" advTm="25000"/>
    </mc:Choice>
    <mc:Fallback xmlns="">
      <p:transition spd="slow" advTm="2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path" presetSubtype="0" accel="50000" decel="50000" fill="hold" grpId="0" nodeType="withEffect">
                                  <p:stCondLst>
                                    <p:cond delay="5000"/>
                                  </p:stCondLst>
                                  <p:childTnLst>
                                    <p:animMotion origin="layout" path="M 4.16667E-7 -1.48148E-6 L 0.07474 -0.80625 " pathEditMode="relative" rAng="0" ptsTypes="AA">
                                      <p:cBhvr>
                                        <p:cTn id="6" dur="2000" fill="hold"/>
                                        <p:tgtEl>
                                          <p:spTgt spid="4"/>
                                        </p:tgtEl>
                                        <p:attrNameLst>
                                          <p:attrName>ppt_x</p:attrName>
                                          <p:attrName>ppt_y</p:attrName>
                                        </p:attrNameLst>
                                      </p:cBhvr>
                                      <p:rCtr x="3737" y="-40324"/>
                                    </p:animMotion>
                                  </p:childTnLst>
                                </p:cTn>
                              </p:par>
                            </p:childTnLst>
                          </p:cTn>
                        </p:par>
                        <p:par>
                          <p:cTn id="7" fill="hold">
                            <p:stCondLst>
                              <p:cond delay="7000"/>
                            </p:stCondLst>
                            <p:childTnLst>
                              <p:par>
                                <p:cTn id="8" presetID="56" presetClass="path" presetSubtype="0" accel="50000" decel="50000" fill="hold" grpId="0" nodeType="afterEffect">
                                  <p:stCondLst>
                                    <p:cond delay="5000"/>
                                  </p:stCondLst>
                                  <p:childTnLst>
                                    <p:animMotion origin="layout" path="M -3.95833E-6 -1.48148E-6 L 0.04063 -0.69954 " pathEditMode="relative" rAng="0" ptsTypes="AA">
                                      <p:cBhvr>
                                        <p:cTn id="9" dur="2000" fill="hold"/>
                                        <p:tgtEl>
                                          <p:spTgt spid="5"/>
                                        </p:tgtEl>
                                        <p:attrNameLst>
                                          <p:attrName>ppt_x</p:attrName>
                                          <p:attrName>ppt_y</p:attrName>
                                        </p:attrNameLst>
                                      </p:cBhvr>
                                      <p:rCtr x="2031" y="-34977"/>
                                    </p:animMotion>
                                  </p:childTnLst>
                                </p:cTn>
                              </p:par>
                            </p:childTnLst>
                          </p:cTn>
                        </p:par>
                        <p:par>
                          <p:cTn id="10" fill="hold">
                            <p:stCondLst>
                              <p:cond delay="14000"/>
                            </p:stCondLst>
                            <p:childTnLst>
                              <p:par>
                                <p:cTn id="11" presetID="56" presetClass="path" presetSubtype="0" accel="50000" decel="50000" fill="hold" grpId="0" nodeType="afterEffect">
                                  <p:stCondLst>
                                    <p:cond delay="5000"/>
                                  </p:stCondLst>
                                  <p:childTnLst>
                                    <p:animMotion origin="layout" path="M -2.08333E-6 -1.48148E-6 L 0.01836 -0.59699 " pathEditMode="relative" rAng="0" ptsTypes="AA">
                                      <p:cBhvr>
                                        <p:cTn id="12" dur="2000" fill="hold"/>
                                        <p:tgtEl>
                                          <p:spTgt spid="8"/>
                                        </p:tgtEl>
                                        <p:attrNameLst>
                                          <p:attrName>ppt_x</p:attrName>
                                          <p:attrName>ppt_y</p:attrName>
                                        </p:attrNameLst>
                                      </p:cBhvr>
                                      <p:rCtr x="911" y="-29861"/>
                                    </p:animMotion>
                                  </p:childTnLst>
                                </p:cTn>
                              </p:par>
                            </p:childTnLst>
                          </p:cTn>
                        </p:par>
                        <p:par>
                          <p:cTn id="13" fill="hold">
                            <p:stCondLst>
                              <p:cond delay="21000"/>
                            </p:stCondLst>
                            <p:childTnLst>
                              <p:par>
                                <p:cTn id="14" presetID="56" presetClass="path" presetSubtype="0" accel="50000" decel="50000" fill="hold" grpId="0" nodeType="afterEffect">
                                  <p:stCondLst>
                                    <p:cond delay="5000"/>
                                  </p:stCondLst>
                                  <p:childTnLst>
                                    <p:animMotion origin="layout" path="M -4.58333E-6 -1.48148E-6 L -0.03059 -0.48217 " pathEditMode="relative" rAng="0" ptsTypes="AA">
                                      <p:cBhvr>
                                        <p:cTn id="15" dur="2000" fill="hold"/>
                                        <p:tgtEl>
                                          <p:spTgt spid="9"/>
                                        </p:tgtEl>
                                        <p:attrNameLst>
                                          <p:attrName>ppt_x</p:attrName>
                                          <p:attrName>ppt_y</p:attrName>
                                        </p:attrNameLst>
                                      </p:cBhvr>
                                      <p:rCtr x="-1536" y="-2412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129</TotalTime>
  <Words>256</Words>
  <Application>Microsoft Office PowerPoint</Application>
  <PresentationFormat>Widescreen</PresentationFormat>
  <Paragraphs>63</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Academy Engraved LET</vt:lpstr>
      <vt:lpstr>Adobe Arabic</vt:lpstr>
      <vt:lpstr>Arial</vt:lpstr>
      <vt:lpstr>Bauhaus 93</vt:lpstr>
      <vt:lpstr>Century Gothic</vt:lpstr>
      <vt:lpstr>Vrinda</vt:lpstr>
      <vt:lpstr>Wingdings 3</vt:lpstr>
      <vt:lpstr>Wisp</vt:lpstr>
      <vt:lpstr>PowerPoint Presentation</vt:lpstr>
      <vt:lpstr>PowerPoint Presentation</vt:lpstr>
      <vt:lpstr>Ms Rehana, the English teacher, is talking to the class about food. “Food is very important for our body,” she says. “We can’t live without it. So you must always have good food.” “What's good food, teacher?” asks a student. “Good food means the right kind of food for good health,'' says Ms Rehana. “It is nutritious. It must contain natural substances that our body needs to grow properly and stay healthy. But remember, you must not eat too much though the food is good. Eating too much is bad for health. You have to eat only a certain amount of food that your body needs. So we do not need the same kind of food in the same quantity. It depends on your growth and physical structure”.</vt:lpstr>
      <vt:lpstr>C. Complete these sentences. 1 We should eat good food to________________________.  2 We should not eat more than______________________.  3 Eating too much food is not_______________________.  4 Good food means_______________________________.</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Legend Computer</dc:creator>
  <cp:lastModifiedBy>Legend Computer</cp:lastModifiedBy>
  <cp:revision>70</cp:revision>
  <dcterms:created xsi:type="dcterms:W3CDTF">2018-04-17T14:19:13Z</dcterms:created>
  <dcterms:modified xsi:type="dcterms:W3CDTF">2022-06-23T08:31:16Z</dcterms:modified>
</cp:coreProperties>
</file>