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7" r:id="rId4"/>
    <p:sldId id="292" r:id="rId5"/>
    <p:sldId id="296" r:id="rId6"/>
    <p:sldId id="268" r:id="rId7"/>
    <p:sldId id="266" r:id="rId8"/>
    <p:sldId id="263" r:id="rId9"/>
    <p:sldId id="287" r:id="rId10"/>
    <p:sldId id="264" r:id="rId11"/>
    <p:sldId id="289" r:id="rId12"/>
    <p:sldId id="278" r:id="rId13"/>
    <p:sldId id="274" r:id="rId14"/>
    <p:sldId id="270" r:id="rId15"/>
    <p:sldId id="273" r:id="rId16"/>
    <p:sldId id="275" r:id="rId17"/>
    <p:sldId id="272" r:id="rId18"/>
    <p:sldId id="279" r:id="rId19"/>
    <p:sldId id="282" r:id="rId20"/>
    <p:sldId id="280" r:id="rId21"/>
    <p:sldId id="271" r:id="rId22"/>
    <p:sldId id="283" r:id="rId23"/>
    <p:sldId id="276" r:id="rId24"/>
    <p:sldId id="259" r:id="rId25"/>
    <p:sldId id="281" r:id="rId26"/>
    <p:sldId id="286" r:id="rId27"/>
    <p:sldId id="262" r:id="rId28"/>
    <p:sldId id="285" r:id="rId29"/>
    <p:sldId id="290" r:id="rId30"/>
    <p:sldId id="258" r:id="rId31"/>
    <p:sldId id="284" r:id="rId32"/>
    <p:sldId id="288" r:id="rId33"/>
    <p:sldId id="277" r:id="rId34"/>
    <p:sldId id="294" r:id="rId35"/>
    <p:sldId id="293" r:id="rId36"/>
    <p:sldId id="295" r:id="rId37"/>
    <p:sldId id="26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8FF3-03E5-44D5-AEDB-6E44503944C7}" type="datetimeFigureOut">
              <a:rPr lang="en-US" smtClean="0"/>
              <a:t>06/23/2022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2F53-382B-4F33-A7D2-FCC35DE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ebp"/><Relationship Id="rId5" Type="http://schemas.openxmlformats.org/officeDocument/2006/relationships/image" Target="../media/image34.webp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1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6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8.jpg"/><Relationship Id="rId4" Type="http://schemas.openxmlformats.org/officeDocument/2006/relationships/image" Target="../media/image74.web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web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7.jp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web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g"/><Relationship Id="rId5" Type="http://schemas.openxmlformats.org/officeDocument/2006/relationships/image" Target="../media/image109.jpeg"/><Relationship Id="rId4" Type="http://schemas.openxmlformats.org/officeDocument/2006/relationships/image" Target="../media/image10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jpeg"/><Relationship Id="rId4" Type="http://schemas.openxmlformats.org/officeDocument/2006/relationships/image" Target="../media/image1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>
          <a:xfrm>
            <a:off x="594360" y="365760"/>
            <a:ext cx="10896600" cy="60198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54480" y="1143000"/>
            <a:ext cx="173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16" y="4057650"/>
            <a:ext cx="3240288" cy="227171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" y="4081462"/>
            <a:ext cx="3310892" cy="22955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16" y="410520"/>
            <a:ext cx="3240288" cy="2143125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0"/>
          <a:stretch/>
        </p:blipFill>
        <p:spPr>
          <a:xfrm>
            <a:off x="4484491" y="4081462"/>
            <a:ext cx="3271414" cy="229552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410520"/>
            <a:ext cx="3402332" cy="2251713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977639" y="442909"/>
            <a:ext cx="4373881" cy="2219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বীজ </a:t>
            </a: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 সময়ঃ আগস্ট – নভেম্বর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>
          <a:xfrm>
            <a:off x="640080" y="412188"/>
            <a:ext cx="4709160" cy="313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 b="9111"/>
          <a:stretch/>
        </p:blipFill>
        <p:spPr>
          <a:xfrm>
            <a:off x="7066124" y="412188"/>
            <a:ext cx="4424836" cy="313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98" y="3794760"/>
            <a:ext cx="4770120" cy="2683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5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55806"/>
            <a:ext cx="10972800" cy="582307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3362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95" y="422663"/>
            <a:ext cx="3116245" cy="183396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7" r="41103"/>
          <a:stretch/>
        </p:blipFill>
        <p:spPr>
          <a:xfrm>
            <a:off x="361361" y="4724400"/>
            <a:ext cx="3082879" cy="19050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1" y="422663"/>
            <a:ext cx="3067643" cy="17907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371779" y="2562217"/>
            <a:ext cx="3067644" cy="185659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r="17110"/>
          <a:stretch/>
        </p:blipFill>
        <p:spPr>
          <a:xfrm>
            <a:off x="4061795" y="4724399"/>
            <a:ext cx="3116245" cy="19049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810831" y="465926"/>
            <a:ext cx="3875862" cy="5503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-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অনেক মাটিতেই লাউ ভালো উৎপাদিত হয়। তবে দোআঁশ মাটিতে লাউয়ের ফলন ভালো হয়। বেলে মাটিতে জৈব পদার্থ যোগ করে প্রয়োজনীয় সেচ দিয়ে সহজে লাউ চাষ করা যায়।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95" y="2562217"/>
            <a:ext cx="3116245" cy="18565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95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56192" r="-645" b="9546"/>
          <a:stretch/>
        </p:blipFill>
        <p:spPr>
          <a:xfrm>
            <a:off x="823556" y="4364924"/>
            <a:ext cx="4327564" cy="215488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6" y="512881"/>
            <a:ext cx="4159924" cy="23065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24" y="512881"/>
            <a:ext cx="4108268" cy="215864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-2976" r="4575" b="37921"/>
          <a:stretch/>
        </p:blipFill>
        <p:spPr>
          <a:xfrm>
            <a:off x="7336972" y="4364925"/>
            <a:ext cx="4084320" cy="215488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175760" y="3354555"/>
            <a:ext cx="3962400" cy="502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ও মাদা তৈরি করা।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55" y="441981"/>
            <a:ext cx="3939246" cy="29971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6"/>
          <a:stretch/>
        </p:blipFill>
        <p:spPr>
          <a:xfrm>
            <a:off x="9480001" y="441981"/>
            <a:ext cx="2223599" cy="29971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8" r="4826" b="25000"/>
          <a:stretch/>
        </p:blipFill>
        <p:spPr>
          <a:xfrm>
            <a:off x="9480001" y="3785659"/>
            <a:ext cx="2246346" cy="27918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79714" y="4041645"/>
            <a:ext cx="2788920" cy="230832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মাদায় গোবর ১০কেজি,টিএসপি ২০০গ্রাম,এমওপি ৫০গ্রাম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2" y="441981"/>
            <a:ext cx="5039874" cy="29971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55" y="3785659"/>
            <a:ext cx="3799610" cy="28202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57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1920239" y="4569321"/>
            <a:ext cx="8077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মাদার জন্য সাধারণত ৩-৪ মিটার দূরত্বে ৮০-১০০ ঘন সেমি আকারের গর্ত তৈরি করতে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762000"/>
            <a:ext cx="6431280" cy="35051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9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545920" y="426762"/>
            <a:ext cx="2815959" cy="238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8640897" y="3916680"/>
            <a:ext cx="291084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0" t="1592" r="-2133" b="-1592"/>
          <a:stretch/>
        </p:blipFill>
        <p:spPr>
          <a:xfrm>
            <a:off x="8839017" y="300411"/>
            <a:ext cx="2971435" cy="250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2" r="3212"/>
          <a:stretch/>
        </p:blipFill>
        <p:spPr>
          <a:xfrm>
            <a:off x="4501393" y="3916680"/>
            <a:ext cx="319811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3" y="363587"/>
            <a:ext cx="3198110" cy="250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3" t="4290" r="-1072" b="-4290"/>
          <a:stretch/>
        </p:blipFill>
        <p:spPr>
          <a:xfrm>
            <a:off x="660621" y="3916680"/>
            <a:ext cx="2701258" cy="282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08212" y="3032760"/>
            <a:ext cx="11402240" cy="59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মাদায় লাউয়ের ৩-৪ টি বীজ বপন করতে হবে। ৪-৫ দিনের মধ্যেই বীজ অঙ্কুরিত হবে।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" y="3764280"/>
            <a:ext cx="4008119" cy="255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18" y="468865"/>
            <a:ext cx="3521396" cy="2233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8865"/>
            <a:ext cx="4132580" cy="2233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39" y="3821726"/>
            <a:ext cx="3817622" cy="249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9704600" y="666985"/>
            <a:ext cx="2014960" cy="5448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যখন ১৫-২০ সেণ্টিমিটার বড় হয় তখন গাছের গোড়ার পাশে বাঁশের ডগা কঞ্চিসহ মাটিতে পুঁতে দিতে হবে।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"/>
          <a:stretch/>
        </p:blipFill>
        <p:spPr>
          <a:xfrm>
            <a:off x="502920" y="3749040"/>
            <a:ext cx="4343399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61" y="472438"/>
            <a:ext cx="3323759" cy="207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64" y="472438"/>
            <a:ext cx="3110903" cy="207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6"/>
          <a:stretch/>
        </p:blipFill>
        <p:spPr>
          <a:xfrm>
            <a:off x="502920" y="456625"/>
            <a:ext cx="3061150" cy="215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621795" y="3901440"/>
            <a:ext cx="5655805" cy="1813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গাছে নিয়মিত পরিমাণ মত পানি দিতে হবে।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720" y="944880"/>
            <a:ext cx="3032760" cy="7010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3002280"/>
            <a:ext cx="4968240" cy="24231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প্রবীর রঞ্জন চৌধুরী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এণ্ড কলেজ।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পৌরসভা, চট্টগ্রাম।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7560" y="3002280"/>
            <a:ext cx="4236720" cy="24231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কৃষিশিক্ষা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৫০মিনিট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নবম-দশম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728978"/>
            <a:ext cx="6522720" cy="402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897380" y="5105400"/>
            <a:ext cx="733044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গাছের আগাছা পরিষ্কার করে , নিড়ানি দিয়ে মাটি আলগা করে ঝুরঝুরা করতে হবে।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" t="37757" r="1465" b="-1320"/>
          <a:stretch/>
        </p:blipFill>
        <p:spPr>
          <a:xfrm>
            <a:off x="234950" y="685800"/>
            <a:ext cx="5020310" cy="48579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0" y="685800"/>
            <a:ext cx="6510020" cy="48579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154680" y="5806440"/>
            <a:ext cx="6035040" cy="71628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লাউগাছে প্রয়োজন মত সেচ দিতে হবে।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5" y="301408"/>
            <a:ext cx="4806295" cy="239607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43841"/>
            <a:ext cx="4998719" cy="246887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>
            <a:off x="375305" y="4090244"/>
            <a:ext cx="4806295" cy="254508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90244"/>
            <a:ext cx="4785359" cy="254508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026920" y="3101339"/>
            <a:ext cx="8016240" cy="615523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 বড় হলে ফুল ও ফল  আসতে শুরু করে।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259079"/>
            <a:ext cx="4604862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09060"/>
            <a:ext cx="4648201" cy="27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4019550"/>
            <a:ext cx="4726782" cy="26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12" y="369569"/>
            <a:ext cx="4758689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718560" y="3320415"/>
            <a:ext cx="3398519" cy="53340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ফুল ও ফল।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36" y="4206240"/>
            <a:ext cx="3249239" cy="230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88" y="4206240"/>
            <a:ext cx="3227341" cy="230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59" y="365760"/>
            <a:ext cx="3347969" cy="2574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5" y="386235"/>
            <a:ext cx="3377467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 b="11789"/>
          <a:stretch/>
        </p:blipFill>
        <p:spPr>
          <a:xfrm>
            <a:off x="418255" y="4206240"/>
            <a:ext cx="3377468" cy="230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22" y="368138"/>
            <a:ext cx="3249239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871221" y="3298744"/>
            <a:ext cx="2987040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ফলন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231759"/>
            <a:ext cx="3474720" cy="232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58" y="372885"/>
            <a:ext cx="3289282" cy="259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58" y="4231759"/>
            <a:ext cx="3289282" cy="232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72885"/>
            <a:ext cx="3489960" cy="259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19" y="372885"/>
            <a:ext cx="3651585" cy="259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19" y="4267200"/>
            <a:ext cx="3651585" cy="229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607091" y="3301569"/>
            <a:ext cx="3291840" cy="629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ফলন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" y="432583"/>
            <a:ext cx="5503543" cy="314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1" y="432583"/>
            <a:ext cx="528828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720841" y="4826390"/>
            <a:ext cx="4701539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মাচায় লাউ সহ লাউ গাছ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" y="3779520"/>
            <a:ext cx="5503543" cy="288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33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t="1260" r="14268" b="-1260"/>
          <a:stretch/>
        </p:blipFill>
        <p:spPr>
          <a:xfrm>
            <a:off x="8092440" y="4229354"/>
            <a:ext cx="3849938" cy="239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4275543"/>
            <a:ext cx="3413760" cy="226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5" y="4275543"/>
            <a:ext cx="3252855" cy="228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4" y="236032"/>
            <a:ext cx="3252856" cy="255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236032"/>
            <a:ext cx="3046947" cy="255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221480" y="609600"/>
            <a:ext cx="3749039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বালাই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4028" y="3126168"/>
            <a:ext cx="5497832" cy="5909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মাছি পোকা ও পচন রোগ।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3" y="4598243"/>
            <a:ext cx="3212955" cy="203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3" y="246697"/>
            <a:ext cx="3212955" cy="182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4" y="2392680"/>
            <a:ext cx="3212956" cy="188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7" y="246697"/>
            <a:ext cx="327650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9" y="2392681"/>
            <a:ext cx="3208071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9" y="4629414"/>
            <a:ext cx="3208071" cy="19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165307" y="368617"/>
            <a:ext cx="3630454" cy="6248400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গাছে রেড পামকিন বিটল পোকার আক্রমণ হতে পারে। এ পোকা দেখা দেওয়ার সাথে সাথে হাত দিয়ে ধরে মেরে ফেলতে হবে। এছাড়া কিছু প্রজাতির ঘাসের মাধ্যমে লাউয়ের ‘মোজাইক ভাইরাস’ রোগ হতে পারে।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11972" r="5366" b="15050"/>
          <a:stretch/>
        </p:blipFill>
        <p:spPr>
          <a:xfrm>
            <a:off x="3779520" y="232527"/>
            <a:ext cx="4875530" cy="280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232526"/>
            <a:ext cx="2133600" cy="287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" y="4314347"/>
            <a:ext cx="3357245" cy="215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9" y="4236720"/>
            <a:ext cx="3527425" cy="225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11032"/>
          <a:stretch/>
        </p:blipFill>
        <p:spPr>
          <a:xfrm>
            <a:off x="4408488" y="4314347"/>
            <a:ext cx="3283585" cy="218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1" y="232526"/>
            <a:ext cx="2127249" cy="287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924300" y="3380540"/>
            <a:ext cx="4585970" cy="5860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রোগ দমন ব্যবস্থাপনা।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68700"/>
            <a:ext cx="5364480" cy="461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992880" y="457200"/>
            <a:ext cx="3474720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কীসের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3" y="330464"/>
            <a:ext cx="3685747" cy="243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3" y="4033782"/>
            <a:ext cx="3533347" cy="246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89560"/>
            <a:ext cx="3459480" cy="243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4038600"/>
            <a:ext cx="3459481" cy="249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4033782"/>
            <a:ext cx="3459479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22556" y="2971800"/>
            <a:ext cx="3238683" cy="777240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7"/>
          <a:stretch/>
        </p:blipFill>
        <p:spPr>
          <a:xfrm>
            <a:off x="4428520" y="330464"/>
            <a:ext cx="3487359" cy="243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6" y="355659"/>
            <a:ext cx="3197281" cy="240659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21" y="4026149"/>
            <a:ext cx="3367167" cy="250842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99" y="442436"/>
            <a:ext cx="3504961" cy="231981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4026149"/>
            <a:ext cx="3627120" cy="252967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6" y="4004899"/>
            <a:ext cx="3494564" cy="25509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79" y="1711543"/>
            <a:ext cx="3847328" cy="21014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351121" y="563880"/>
            <a:ext cx="2758440" cy="6756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93" y="426718"/>
            <a:ext cx="3886201" cy="24384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426718"/>
            <a:ext cx="3997548" cy="23164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4160520"/>
            <a:ext cx="3550920" cy="24231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4160520"/>
            <a:ext cx="3550919" cy="24231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27" y="4160520"/>
            <a:ext cx="3509867" cy="24231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697728" y="1005839"/>
            <a:ext cx="2750821" cy="85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6"/>
          <a:stretch/>
        </p:blipFill>
        <p:spPr>
          <a:xfrm>
            <a:off x="4220290" y="3947160"/>
            <a:ext cx="3382089" cy="253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58" y="418825"/>
            <a:ext cx="3294221" cy="256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8" y="3947160"/>
            <a:ext cx="3430782" cy="253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8" y="418826"/>
            <a:ext cx="3567942" cy="256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921229" y="418825"/>
            <a:ext cx="4008120" cy="631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ফল তোলা বা সংগ্রহ করার উপযুক্ত পর্যায় হবে যখন - * ফলের গায়ে প্রচুর শুং এর উপস্থিতি থাকবে। * ফলের গায়ে নখ দিয়ে চাপ দিলে খুব সহজেই নখ ডেবে যাবে। * পরাগায়ণের ১২-১৫ দিন পর ফল সংগ্রহের উপযোগী হয়।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1341120"/>
            <a:ext cx="9296400" cy="39624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 – লাউয়ের জাতের বর্ণনা দাও।</a:t>
            </a: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শিমুল দল – লাউ তোলার উপযুক্ত পর্যায় গুলো লিখ।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66" y="953037"/>
            <a:ext cx="9813701" cy="5201424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মূল্যায়নঃ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লাউ তোলার উপযুক্ত পর্যায় কয়টি?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(ক) ২টি (খ) ৩টি (গ) ৪টি (ঘ) ৫টি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লাউ চাষের উপযুক্ত সময় কোনটি?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(ক) এপ্রিল-মে (খ) জুন-জুলাই (গ) আগষ্ট-নভেম্বর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নভেম্বর-ডিসেম্বর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লাউ-এর জাত -----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জাত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শিংনাথ জাত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গ্রিন জাত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নিচের কোনটি সঠিক?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222" y="2125015"/>
            <a:ext cx="1107584" cy="198334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-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(খ)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(গ)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(ক)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720" y="1143000"/>
            <a:ext cx="9235440" cy="461772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pPr algn="ctr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নিকটস্থ একটি লাউ বাগান পরিদর্শন করে লাউ চাষ পদ্ধতির ধাপগুলো লিখে জমা দিবে।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297939"/>
            <a:ext cx="11178862" cy="617407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91000" y="2148840"/>
            <a:ext cx="2164080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1480" y="1661160"/>
            <a:ext cx="4023360" cy="2606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লাউ চাষ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চতুর্থ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– ১২৫-১২৬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8" y="1065847"/>
            <a:ext cx="3193232" cy="404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065847"/>
            <a:ext cx="3337560" cy="404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7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40" y="1188720"/>
            <a:ext cx="10637520" cy="43434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১। লাউয়ের জাতের নাম বলতে পারবে।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২। লাউয়ের চাষ পদ্ধতি বর্ণনা করতে পারবে।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লাউয়ের রোগ বালাই দমন ও ফসল সংগ্রহ ব্যাখ্যা করতে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337985"/>
            <a:ext cx="3649980" cy="253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8"/>
          <a:stretch/>
        </p:blipFill>
        <p:spPr>
          <a:xfrm>
            <a:off x="7924800" y="337985"/>
            <a:ext cx="3604260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0"/>
          <a:stretch/>
        </p:blipFill>
        <p:spPr>
          <a:xfrm>
            <a:off x="624840" y="3658060"/>
            <a:ext cx="3627120" cy="286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58061"/>
            <a:ext cx="3291840" cy="288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658061"/>
            <a:ext cx="3307080" cy="286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354830" y="594360"/>
            <a:ext cx="3307080" cy="1264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লাউ একটি জনপ্রিয় সবজি।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66" y="477006"/>
            <a:ext cx="3190716" cy="226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86" y="4198714"/>
            <a:ext cx="3297396" cy="230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0"/>
          <a:stretch/>
        </p:blipFill>
        <p:spPr>
          <a:xfrm>
            <a:off x="556894" y="388143"/>
            <a:ext cx="3109276" cy="23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78" y="388143"/>
            <a:ext cx="3413759" cy="2329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" y="4198714"/>
            <a:ext cx="3109276" cy="227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37" y="4236720"/>
            <a:ext cx="322024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240484" y="3179776"/>
            <a:ext cx="5410200" cy="42672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 চেয়ে এর শাক বেশি পুষ্টিকর।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54" y="317023"/>
            <a:ext cx="2413635" cy="192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r="8963"/>
          <a:stretch/>
        </p:blipFill>
        <p:spPr>
          <a:xfrm>
            <a:off x="3128818" y="4802663"/>
            <a:ext cx="2413636" cy="181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5" y="329445"/>
            <a:ext cx="2343218" cy="192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3" y="2571234"/>
            <a:ext cx="2294334" cy="194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5" y="4688045"/>
            <a:ext cx="2343218" cy="19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/>
          <a:stretch/>
        </p:blipFill>
        <p:spPr>
          <a:xfrm>
            <a:off x="3179354" y="2571234"/>
            <a:ext cx="2452471" cy="194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36920" y="317023"/>
            <a:ext cx="6129820" cy="645160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লাউয়ের অনেক জাত চোখে পড়ে। ফলের আকার-আকৃতি এবং গাছের লতানোর পরিমাণ থেকেও জাতগুলো পার্থক্য করা যায়। যাহোক দেশীয় উন্নত এবং গবেষণালব্ধ কিছু জাতের নাম নিম্নে উল্লেখ করা হলোঃ 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দেশীয় জাতঃ গাঢ় সবুজ থেকে হালকা সবুজ।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(খ)উন্নত জাতঃ  বারিলাউ-১, বারিলাউ-২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(গ)হাইব্রিড জাতঃ গোলাকার বা লম্বা হালকা সবুজ।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30116"/>
            <a:ext cx="4602480" cy="478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6" y="2240280"/>
            <a:ext cx="2116024" cy="20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40280"/>
            <a:ext cx="2173962" cy="20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567</Words>
  <Application>Microsoft Office PowerPoint</Application>
  <PresentationFormat>Widescreen</PresentationFormat>
  <Paragraphs>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151</cp:revision>
  <dcterms:created xsi:type="dcterms:W3CDTF">2022-04-16T05:53:00Z</dcterms:created>
  <dcterms:modified xsi:type="dcterms:W3CDTF">2022-06-23T12:13:45Z</dcterms:modified>
</cp:coreProperties>
</file>