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7" r:id="rId4"/>
    <p:sldId id="266" r:id="rId5"/>
    <p:sldId id="265" r:id="rId6"/>
    <p:sldId id="262" r:id="rId7"/>
    <p:sldId id="264" r:id="rId8"/>
    <p:sldId id="275" r:id="rId9"/>
    <p:sldId id="258" r:id="rId10"/>
    <p:sldId id="259" r:id="rId11"/>
    <p:sldId id="257" r:id="rId12"/>
    <p:sldId id="261" r:id="rId13"/>
    <p:sldId id="260" r:id="rId14"/>
    <p:sldId id="268" r:id="rId15"/>
    <p:sldId id="269" r:id="rId16"/>
    <p:sldId id="270" r:id="rId17"/>
    <p:sldId id="271" r:id="rId18"/>
    <p:sldId id="272" r:id="rId19"/>
    <p:sldId id="276" r:id="rId20"/>
    <p:sldId id="273" r:id="rId21"/>
    <p:sldId id="277" r:id="rId22"/>
    <p:sldId id="278" r:id="rId23"/>
    <p:sldId id="279" r:id="rId24"/>
    <p:sldId id="274"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5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EE2115-733A-44C5-9FD8-9D55031D1D32}"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96356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E2115-733A-44C5-9FD8-9D55031D1D32}"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302013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E2115-733A-44C5-9FD8-9D55031D1D32}"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81155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E2115-733A-44C5-9FD8-9D55031D1D32}"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414428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E2115-733A-44C5-9FD8-9D55031D1D32}"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24704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EE2115-733A-44C5-9FD8-9D55031D1D32}"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247191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EE2115-733A-44C5-9FD8-9D55031D1D32}" type="datetimeFigureOut">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165128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EE2115-733A-44C5-9FD8-9D55031D1D32}" type="datetimeFigureOut">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9423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E2115-733A-44C5-9FD8-9D55031D1D32}" type="datetimeFigureOut">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423743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E2115-733A-44C5-9FD8-9D55031D1D32}"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15207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E2115-733A-44C5-9FD8-9D55031D1D32}"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636E4-D255-4358-AD90-6952990FF8E1}" type="slidenum">
              <a:rPr lang="en-US" smtClean="0"/>
              <a:t>‹#›</a:t>
            </a:fld>
            <a:endParaRPr lang="en-US"/>
          </a:p>
        </p:txBody>
      </p:sp>
    </p:spTree>
    <p:extLst>
      <p:ext uri="{BB962C8B-B14F-4D97-AF65-F5344CB8AC3E}">
        <p14:creationId xmlns:p14="http://schemas.microsoft.com/office/powerpoint/2010/main" val="53496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E2115-733A-44C5-9FD8-9D55031D1D32}" type="datetimeFigureOut">
              <a:rPr lang="en-US" smtClean="0"/>
              <a:t>6/23/2022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636E4-D255-4358-AD90-6952990FF8E1}" type="slidenum">
              <a:rPr lang="en-US" smtClean="0"/>
              <a:t>‹#›</a:t>
            </a:fld>
            <a:endParaRPr lang="en-US"/>
          </a:p>
        </p:txBody>
      </p:sp>
    </p:spTree>
    <p:extLst>
      <p:ext uri="{BB962C8B-B14F-4D97-AF65-F5344CB8AC3E}">
        <p14:creationId xmlns:p14="http://schemas.microsoft.com/office/powerpoint/2010/main" val="2878976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0.jp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7.xml"/><Relationship Id="rId4" Type="http://schemas.openxmlformats.org/officeDocument/2006/relationships/image" Target="../media/image56.gif"/></Relationships>
</file>

<file path=ppt/slides/_rels/slide2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p:cNvSpPr/>
          <p:nvPr/>
        </p:nvSpPr>
        <p:spPr>
          <a:xfrm>
            <a:off x="93785" y="6248398"/>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8557845" y="6248398"/>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8516814"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784" y="1175240"/>
            <a:ext cx="7432431" cy="5222630"/>
          </a:xfrm>
          <a:prstGeom prst="rect">
            <a:avLst/>
          </a:prstGeom>
        </p:spPr>
      </p:pic>
      <p:sp>
        <p:nvSpPr>
          <p:cNvPr id="4" name="Flowchart: Magnetic Disk 3"/>
          <p:cNvSpPr/>
          <p:nvPr/>
        </p:nvSpPr>
        <p:spPr>
          <a:xfrm>
            <a:off x="3537438" y="269630"/>
            <a:ext cx="2077916" cy="715110"/>
          </a:xfrm>
          <a:prstGeom prst="flowChartMagneticDisk">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437" y="373614"/>
            <a:ext cx="1960685" cy="880756"/>
          </a:xfrm>
          <a:prstGeom prst="rect">
            <a:avLst/>
          </a:prstGeom>
        </p:spPr>
      </p:pic>
    </p:spTree>
    <p:extLst>
      <p:ext uri="{BB962C8B-B14F-4D97-AF65-F5344CB8AC3E}">
        <p14:creationId xmlns:p14="http://schemas.microsoft.com/office/powerpoint/2010/main" val="226013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7"/>
                                        </p:tgtEl>
                                        <p:attrNameLst>
                                          <p:attrName>style.color</p:attrName>
                                        </p:attrNameLst>
                                      </p:cBhvr>
                                      <p:by>
                                        <p:hsl h="7200000" s="0" l="0"/>
                                      </p:by>
                                    </p:animClr>
                                    <p:animClr clrSpc="hsl" dir="cw">
                                      <p:cBhvr>
                                        <p:cTn id="12" dur="2000" fill="hold"/>
                                        <p:tgtEl>
                                          <p:spTgt spid="7"/>
                                        </p:tgtEl>
                                        <p:attrNameLst>
                                          <p:attrName>fillcolor</p:attrName>
                                        </p:attrNameLst>
                                      </p:cBhvr>
                                      <p:by>
                                        <p:hsl h="7200000" s="0" l="0"/>
                                      </p:by>
                                    </p:animClr>
                                    <p:animClr clrSpc="hsl" dir="cw">
                                      <p:cBhvr>
                                        <p:cTn id="13" dur="2000" fill="hold"/>
                                        <p:tgtEl>
                                          <p:spTgt spid="7"/>
                                        </p:tgtEl>
                                        <p:attrNameLst>
                                          <p:attrName>stroke.color</p:attrName>
                                        </p:attrNameLst>
                                      </p:cBhvr>
                                      <p:by>
                                        <p:hsl h="7200000" s="0" l="0"/>
                                      </p:by>
                                    </p:animClr>
                                    <p:set>
                                      <p:cBhvr>
                                        <p:cTn id="14" dur="2000" fill="hold"/>
                                        <p:tgtEl>
                                          <p:spTgt spid="7"/>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8"/>
                                        </p:tgtEl>
                                        <p:attrNameLst>
                                          <p:attrName>style.color</p:attrName>
                                        </p:attrNameLst>
                                      </p:cBhvr>
                                      <p:by>
                                        <p:hsl h="7200000" s="0" l="0"/>
                                      </p:by>
                                    </p:animClr>
                                    <p:animClr clrSpc="hsl" dir="cw">
                                      <p:cBhvr>
                                        <p:cTn id="17" dur="2000" fill="hold"/>
                                        <p:tgtEl>
                                          <p:spTgt spid="8"/>
                                        </p:tgtEl>
                                        <p:attrNameLst>
                                          <p:attrName>fillcolor</p:attrName>
                                        </p:attrNameLst>
                                      </p:cBhvr>
                                      <p:by>
                                        <p:hsl h="7200000" s="0" l="0"/>
                                      </p:by>
                                    </p:animClr>
                                    <p:animClr clrSpc="hsl" dir="cw">
                                      <p:cBhvr>
                                        <p:cTn id="18" dur="2000" fill="hold"/>
                                        <p:tgtEl>
                                          <p:spTgt spid="8"/>
                                        </p:tgtEl>
                                        <p:attrNameLst>
                                          <p:attrName>stroke.color</p:attrName>
                                        </p:attrNameLst>
                                      </p:cBhvr>
                                      <p:by>
                                        <p:hsl h="7200000" s="0" l="0"/>
                                      </p:by>
                                    </p:animClr>
                                    <p:set>
                                      <p:cBhvr>
                                        <p:cTn id="19" dur="2000" fill="hold"/>
                                        <p:tgtEl>
                                          <p:spTgt spid="8"/>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9"/>
                                        </p:tgtEl>
                                        <p:attrNameLst>
                                          <p:attrName>style.color</p:attrName>
                                        </p:attrNameLst>
                                      </p:cBhvr>
                                      <p:by>
                                        <p:hsl h="7200000" s="0" l="0"/>
                                      </p:by>
                                    </p:animClr>
                                    <p:animClr clrSpc="hsl" dir="cw">
                                      <p:cBhvr>
                                        <p:cTn id="22" dur="2000" fill="hold"/>
                                        <p:tgtEl>
                                          <p:spTgt spid="9"/>
                                        </p:tgtEl>
                                        <p:attrNameLst>
                                          <p:attrName>fillcolor</p:attrName>
                                        </p:attrNameLst>
                                      </p:cBhvr>
                                      <p:by>
                                        <p:hsl h="7200000" s="0" l="0"/>
                                      </p:by>
                                    </p:animClr>
                                    <p:animClr clrSpc="hsl" dir="cw">
                                      <p:cBhvr>
                                        <p:cTn id="23" dur="2000" fill="hold"/>
                                        <p:tgtEl>
                                          <p:spTgt spid="9"/>
                                        </p:tgtEl>
                                        <p:attrNameLst>
                                          <p:attrName>stroke.color</p:attrName>
                                        </p:attrNameLst>
                                      </p:cBhvr>
                                      <p:by>
                                        <p:hsl h="7200000" s="0" l="0"/>
                                      </p:by>
                                    </p:animClr>
                                    <p:set>
                                      <p:cBhvr>
                                        <p:cTn id="24" dur="20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4)">
                                      <p:cBhvr>
                                        <p:cTn id="29" dur="2000"/>
                                        <p:tgtEl>
                                          <p:spTgt spid="4"/>
                                        </p:tgtEl>
                                      </p:cBhvr>
                                    </p:animEffect>
                                  </p:childTnLst>
                                </p:cTn>
                              </p:par>
                              <p:par>
                                <p:cTn id="30" presetID="21"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4)">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71846"/>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22677" y="6271847"/>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16816"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08" y="1462368"/>
            <a:ext cx="4738686" cy="110799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rgbClr val="FF0000"/>
                </a:solidFill>
                <a:latin typeface="SutonnyOMJ" panose="01010600010101010101" pitchFamily="2" charset="0"/>
                <a:cs typeface="SutonnyOMJ" panose="01010600010101010101" pitchFamily="2" charset="0"/>
              </a:rPr>
              <a:t>২। জলজ আগাছা দমনঃ </a:t>
            </a:r>
            <a:r>
              <a:rPr lang="en-US" sz="1600" b="1" dirty="0" smtClean="0">
                <a:ln/>
                <a:latin typeface="SutonnyOMJ" panose="01010600010101010101" pitchFamily="2" charset="0"/>
                <a:cs typeface="SutonnyOMJ" panose="01010600010101010101" pitchFamily="2" charset="0"/>
              </a:rPr>
              <a:t>পুকুরের পাড়ে ও ভিতরে বিভিন্ন আগা</a:t>
            </a:r>
            <a:r>
              <a:rPr lang="bn-IN" sz="1600" b="1" dirty="0" smtClean="0">
                <a:ln/>
                <a:latin typeface="SutonnyOMJ" panose="01010600010101010101" pitchFamily="2" charset="0"/>
                <a:cs typeface="SutonnyOMJ" panose="01010600010101010101" pitchFamily="2" charset="0"/>
              </a:rPr>
              <a:t>ছা</a:t>
            </a:r>
            <a:r>
              <a:rPr lang="en-US" sz="1600" b="1" dirty="0" smtClean="0">
                <a:ln/>
                <a:latin typeface="SutonnyOMJ" panose="01010600010101010101" pitchFamily="2" charset="0"/>
                <a:cs typeface="SutonnyOMJ" panose="01010600010101010101" pitchFamily="2" charset="0"/>
              </a:rPr>
              <a:t> যেমনঃ কচুরিপানা, খুদিপানা,হেলেঞ্চা, কলমি লতা,শেওলা ইত্যাদি থাকলে তা ভালোভাবে পরিষ্কার করতে হবে। আগাছা পুকুরে দেওয়া সার শোষণ করে নেয়, সূর্যের আলো পড়তে বাধা দেয় এবং মাছের চলাচলে বাধা দেয়। </a:t>
            </a:r>
            <a:r>
              <a:rPr lang="bn-IN" sz="1600" b="1" dirty="0" smtClean="0">
                <a:ln/>
                <a:latin typeface="SutonnyOMJ" panose="01010600010101010101" pitchFamily="2" charset="0"/>
                <a:cs typeface="SutonnyOMJ" panose="01010600010101010101" pitchFamily="2" charset="0"/>
              </a:rPr>
              <a:t> </a:t>
            </a:r>
            <a:r>
              <a:rPr lang="en-US" sz="1600" b="1" dirty="0" smtClean="0">
                <a:ln/>
                <a:latin typeface="SutonnyOMJ" panose="01010600010101010101" pitchFamily="2" charset="0"/>
                <a:cs typeface="SutonnyOMJ" panose="01010600010101010101" pitchFamily="2" charset="0"/>
              </a:rPr>
              <a:t> </a:t>
            </a:r>
            <a:endParaRPr lang="en-US" sz="1600" b="1" dirty="0">
              <a:ln/>
              <a:latin typeface="SutonnyOMJ" panose="01010600010101010101" pitchFamily="2" charset="0"/>
              <a:cs typeface="SutonnyOMJ" panose="01010600010101010101" pitchFamily="2"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3679" b="2675"/>
          <a:stretch/>
        </p:blipFill>
        <p:spPr>
          <a:xfrm>
            <a:off x="5160717" y="375135"/>
            <a:ext cx="3051298" cy="2743203"/>
          </a:xfrm>
          <a:prstGeom prst="rect">
            <a:avLst/>
          </a:prstGeom>
        </p:spPr>
      </p:pic>
      <p:sp>
        <p:nvSpPr>
          <p:cNvPr id="9" name="TextBox 8"/>
          <p:cNvSpPr txBox="1"/>
          <p:nvPr/>
        </p:nvSpPr>
        <p:spPr>
          <a:xfrm>
            <a:off x="422031" y="3364304"/>
            <a:ext cx="3153507" cy="233910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rgbClr val="FF0000"/>
                </a:solidFill>
                <a:latin typeface="SutonnyOMJ" panose="01010600010101010101" pitchFamily="2" charset="0"/>
                <a:cs typeface="SutonnyOMJ" panose="01010600010101010101" pitchFamily="2" charset="0"/>
              </a:rPr>
              <a:t>৩। রাক্ষুশে ও অচাষযোগ্য মাছ দূরীকরণঃ</a:t>
            </a:r>
            <a:r>
              <a:rPr lang="bn-IN" b="1" dirty="0" smtClean="0">
                <a:ln/>
                <a:solidFill>
                  <a:srgbClr val="FF0000"/>
                </a:solidFill>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বিভিন্ন রাক্ষুশে মাছ যেমনঃ শোল, বোয়াল। চিতল, ফলি, টাকি, গজার ইত্যাদি সরাসরি চাষের মাছ খেয়ে ফেলে। এছাড়া পুটি, চাপিলা </a:t>
            </a:r>
            <a:r>
              <a:rPr lang="en-US" sz="1600" b="1" dirty="0" smtClean="0">
                <a:ln/>
                <a:latin typeface="SutonnyOMJ" panose="01010600010101010101" pitchFamily="2" charset="0"/>
                <a:cs typeface="SutonnyOMJ" panose="01010600010101010101" pitchFamily="2" charset="0"/>
              </a:rPr>
              <a:t>,চান্দা </a:t>
            </a:r>
            <a:r>
              <a:rPr lang="bn-IN" sz="1600" b="1" dirty="0" smtClean="0">
                <a:ln/>
                <a:latin typeface="SutonnyOMJ" panose="01010600010101010101" pitchFamily="2" charset="0"/>
                <a:cs typeface="SutonnyOMJ" panose="01010600010101010101" pitchFamily="2" charset="0"/>
              </a:rPr>
              <a:t>অচাষযোগ্য মাছ। এরা চাষযোগ্য মাছের জায়গা ,খাদ্য, অক্সিজেন সবকিছুতেই ভাগ বসায়। এর ফলে চাষকৃত মাছের উৎপাদন কমে যায়</a:t>
            </a:r>
            <a:r>
              <a:rPr lang="en-US" sz="1600" b="1" dirty="0" smtClean="0">
                <a:ln/>
                <a:latin typeface="SutonnyOMJ" panose="01010600010101010101" pitchFamily="2" charset="0"/>
                <a:cs typeface="SutonnyOMJ" panose="01010600010101010101" pitchFamily="2" charset="0"/>
              </a:rPr>
              <a:t>।</a:t>
            </a:r>
          </a:p>
          <a:p>
            <a:r>
              <a:rPr lang="en-US" sz="1600" b="1" dirty="0" smtClean="0">
                <a:ln/>
                <a:latin typeface="SutonnyOMJ" panose="01010600010101010101" pitchFamily="2" charset="0"/>
                <a:cs typeface="SutonnyOMJ" panose="01010600010101010101" pitchFamily="2" charset="0"/>
              </a:rPr>
              <a:t>নিচে যে কোন পদ্ধতিতে রাক্ষুসে ও আবাদযোগ্য নয় এমন মাছ দূর করা যায়। </a:t>
            </a:r>
            <a:r>
              <a:rPr lang="bn-IN" sz="1600" b="1" dirty="0" smtClean="0">
                <a:ln/>
                <a:latin typeface="SutonnyOMJ" panose="01010600010101010101" pitchFamily="2" charset="0"/>
                <a:cs typeface="SutonnyOMJ" panose="01010600010101010101" pitchFamily="2" charset="0"/>
              </a:rPr>
              <a:t>  </a:t>
            </a:r>
            <a:r>
              <a:rPr lang="en-US" sz="1600" b="1" dirty="0" smtClean="0">
                <a:ln/>
                <a:latin typeface="SutonnyOMJ" panose="01010600010101010101" pitchFamily="2" charset="0"/>
                <a:cs typeface="SutonnyOMJ" panose="01010600010101010101" pitchFamily="2" charset="0"/>
              </a:rPr>
              <a:t> </a:t>
            </a:r>
            <a:endParaRPr lang="en-US" sz="1600" b="1" dirty="0">
              <a:ln/>
              <a:latin typeface="SutonnyOMJ" panose="01010600010101010101" pitchFamily="2" charset="0"/>
              <a:cs typeface="SutonnyOMJ" panose="01010600010101010101"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4717" b="25658"/>
          <a:stretch/>
        </p:blipFill>
        <p:spPr>
          <a:xfrm>
            <a:off x="3326859" y="5505611"/>
            <a:ext cx="1532356" cy="80907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5811" b="28548"/>
          <a:stretch/>
        </p:blipFill>
        <p:spPr>
          <a:xfrm>
            <a:off x="5470501" y="3454380"/>
            <a:ext cx="1399221" cy="1111586"/>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7637" t="18499" r="8410" b="22542"/>
          <a:stretch/>
        </p:blipFill>
        <p:spPr>
          <a:xfrm>
            <a:off x="6940059" y="3541249"/>
            <a:ext cx="1824626" cy="1024717"/>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t="22339" b="26690"/>
          <a:stretch/>
        </p:blipFill>
        <p:spPr>
          <a:xfrm>
            <a:off x="3997569" y="4662913"/>
            <a:ext cx="1828800" cy="836154"/>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5247" t="29919" r="8354" b="22914"/>
          <a:stretch/>
        </p:blipFill>
        <p:spPr>
          <a:xfrm>
            <a:off x="6277707" y="4796733"/>
            <a:ext cx="1846383" cy="568514"/>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t="29941" b="17546"/>
          <a:stretch/>
        </p:blipFill>
        <p:spPr>
          <a:xfrm>
            <a:off x="3693865" y="3532180"/>
            <a:ext cx="1645993" cy="890990"/>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3157" t="56220" b="6464"/>
          <a:stretch/>
        </p:blipFill>
        <p:spPr>
          <a:xfrm>
            <a:off x="5041289" y="5725390"/>
            <a:ext cx="1570160" cy="453143"/>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14754" t="11753" b="11751"/>
          <a:stretch/>
        </p:blipFill>
        <p:spPr>
          <a:xfrm>
            <a:off x="6699738" y="5573039"/>
            <a:ext cx="1582616" cy="697578"/>
          </a:xfrm>
          <a:prstGeom prst="rect">
            <a:avLst/>
          </a:prstGeom>
        </p:spPr>
      </p:pic>
    </p:spTree>
    <p:extLst>
      <p:ext uri="{BB962C8B-B14F-4D97-AF65-F5344CB8AC3E}">
        <p14:creationId xmlns:p14="http://schemas.microsoft.com/office/powerpoint/2010/main" val="29668542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2000" fill="hold"/>
                                        <p:tgtEl>
                                          <p:spTgt spid="7"/>
                                        </p:tgtEl>
                                        <p:attrNameLst>
                                          <p:attrName>ppt_y</p:attrName>
                                        </p:attrNameLst>
                                      </p:cBhvr>
                                      <p:tavLst>
                                        <p:tav tm="0">
                                          <p:val>
                                            <p:strVal val="#ppt_y"/>
                                          </p:val>
                                        </p:tav>
                                        <p:tav tm="100000">
                                          <p:val>
                                            <p:strVal val="#ppt_y"/>
                                          </p:val>
                                        </p:tav>
                                      </p:tavLst>
                                    </p:anim>
                                    <p:anim calcmode="lin" valueType="num">
                                      <p:cBhvr>
                                        <p:cTn id="36"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000" tmFilter="0,0; .5, 1; 1, 1"/>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par>
                                <p:cTn id="44" presetID="6" presetClass="entr" presetSubtype="16"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par>
                                <p:cTn id="47" presetID="6" presetClass="entr" presetSubtype="16"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par>
                                <p:cTn id="55" presetID="6" presetClass="entr" presetSubtype="16"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par>
                                <p:cTn id="58" presetID="6" presetClass="entr" presetSubtype="16"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ircle(in)">
                                      <p:cBhvr>
                                        <p:cTn id="60" dur="2000"/>
                                        <p:tgtEl>
                                          <p:spTgt spid="10"/>
                                        </p:tgtEl>
                                      </p:cBhvr>
                                    </p:animEffect>
                                  </p:childTnLst>
                                </p:cTn>
                              </p:par>
                              <p:par>
                                <p:cTn id="61" presetID="6" presetClass="entr" presetSubtype="16"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ircle(in)">
                                      <p:cBhvr>
                                        <p:cTn id="63" dur="2000"/>
                                        <p:tgtEl>
                                          <p:spTgt spid="16"/>
                                        </p:tgtEl>
                                      </p:cBhvr>
                                    </p:animEffect>
                                  </p:childTnLst>
                                </p:cTn>
                              </p:par>
                              <p:par>
                                <p:cTn id="64" presetID="6"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circle(in)">
                                      <p:cBhvr>
                                        <p:cTn id="66" dur="2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9">
                                            <p:txEl>
                                              <p:pRg st="0" end="0"/>
                                            </p:txEl>
                                          </p:spTgt>
                                        </p:tgtEl>
                                        <p:attrNameLst>
                                          <p:attrName>style.visibility</p:attrName>
                                        </p:attrNameLst>
                                      </p:cBhvr>
                                      <p:to>
                                        <p:strVal val="visible"/>
                                      </p:to>
                                    </p:set>
                                    <p:anim by="(-#ppt_w*2)" calcmode="lin" valueType="num">
                                      <p:cBhvr rctx="PPT">
                                        <p:cTn id="71" dur="500" autoRev="1" fill="hold">
                                          <p:stCondLst>
                                            <p:cond delay="0"/>
                                          </p:stCondLst>
                                        </p:cTn>
                                        <p:tgtEl>
                                          <p:spTgt spid="9">
                                            <p:txEl>
                                              <p:pRg st="0" end="0"/>
                                            </p:txEl>
                                          </p:spTgt>
                                        </p:tgtEl>
                                        <p:attrNameLst>
                                          <p:attrName>ppt_w</p:attrName>
                                        </p:attrNameLst>
                                      </p:cBhvr>
                                    </p:anim>
                                    <p:anim by="(#ppt_w*0.50)" calcmode="lin" valueType="num">
                                      <p:cBhvr>
                                        <p:cTn id="72" dur="500" decel="50000" autoRev="1" fill="hold">
                                          <p:stCondLst>
                                            <p:cond delay="0"/>
                                          </p:stCondLst>
                                        </p:cTn>
                                        <p:tgtEl>
                                          <p:spTgt spid="9">
                                            <p:txEl>
                                              <p:pRg st="0" end="0"/>
                                            </p:txEl>
                                          </p:spTgt>
                                        </p:tgtEl>
                                        <p:attrNameLst>
                                          <p:attrName>ppt_x</p:attrName>
                                        </p:attrNameLst>
                                      </p:cBhvr>
                                    </p:anim>
                                    <p:anim from="(-#ppt_h/2)" to="(#ppt_y)" calcmode="lin" valueType="num">
                                      <p:cBhvr>
                                        <p:cTn id="73" dur="1000" fill="hold">
                                          <p:stCondLst>
                                            <p:cond delay="0"/>
                                          </p:stCondLst>
                                        </p:cTn>
                                        <p:tgtEl>
                                          <p:spTgt spid="9">
                                            <p:txEl>
                                              <p:pRg st="0" end="0"/>
                                            </p:txEl>
                                          </p:spTgt>
                                        </p:tgtEl>
                                        <p:attrNameLst>
                                          <p:attrName>ppt_y</p:attrName>
                                        </p:attrNameLst>
                                      </p:cBhvr>
                                    </p:anim>
                                    <p:animRot by="21600000">
                                      <p:cBhvr>
                                        <p:cTn id="74" dur="1000" fill="hold">
                                          <p:stCondLst>
                                            <p:cond delay="0"/>
                                          </p:stCondLst>
                                        </p:cTn>
                                        <p:tgtEl>
                                          <p:spTgt spid="9">
                                            <p:txEl>
                                              <p:pRg st="0" end="0"/>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9">
                                            <p:txEl>
                                              <p:pRg st="1" end="1"/>
                                            </p:txEl>
                                          </p:spTgt>
                                        </p:tgtEl>
                                        <p:attrNameLst>
                                          <p:attrName>style.visibility</p:attrName>
                                        </p:attrNameLst>
                                      </p:cBhvr>
                                      <p:to>
                                        <p:strVal val="visible"/>
                                      </p:to>
                                    </p:set>
                                    <p:anim by="(-#ppt_w*2)" calcmode="lin" valueType="num">
                                      <p:cBhvr rctx="PPT">
                                        <p:cTn id="79" dur="500" autoRev="1" fill="hold">
                                          <p:stCondLst>
                                            <p:cond delay="0"/>
                                          </p:stCondLst>
                                        </p:cTn>
                                        <p:tgtEl>
                                          <p:spTgt spid="9">
                                            <p:txEl>
                                              <p:pRg st="1" end="1"/>
                                            </p:txEl>
                                          </p:spTgt>
                                        </p:tgtEl>
                                        <p:attrNameLst>
                                          <p:attrName>ppt_w</p:attrName>
                                        </p:attrNameLst>
                                      </p:cBhvr>
                                    </p:anim>
                                    <p:anim by="(#ppt_w*0.50)" calcmode="lin" valueType="num">
                                      <p:cBhvr>
                                        <p:cTn id="80" dur="500" decel="50000" autoRev="1" fill="hold">
                                          <p:stCondLst>
                                            <p:cond delay="0"/>
                                          </p:stCondLst>
                                        </p:cTn>
                                        <p:tgtEl>
                                          <p:spTgt spid="9">
                                            <p:txEl>
                                              <p:pRg st="1" end="1"/>
                                            </p:txEl>
                                          </p:spTgt>
                                        </p:tgtEl>
                                        <p:attrNameLst>
                                          <p:attrName>ppt_x</p:attrName>
                                        </p:attrNameLst>
                                      </p:cBhvr>
                                    </p:anim>
                                    <p:anim from="(-#ppt_h/2)" to="(#ppt_y)" calcmode="lin" valueType="num">
                                      <p:cBhvr>
                                        <p:cTn id="81" dur="1000" fill="hold">
                                          <p:stCondLst>
                                            <p:cond delay="0"/>
                                          </p:stCondLst>
                                        </p:cTn>
                                        <p:tgtEl>
                                          <p:spTgt spid="9">
                                            <p:txEl>
                                              <p:pRg st="1" end="1"/>
                                            </p:txEl>
                                          </p:spTgt>
                                        </p:tgtEl>
                                        <p:attrNameLst>
                                          <p:attrName>ppt_y</p:attrName>
                                        </p:attrNameLst>
                                      </p:cBhvr>
                                    </p:anim>
                                    <p:animRot by="21600000">
                                      <p:cBhvr>
                                        <p:cTn id="82" dur="1000" fill="hold">
                                          <p:stCondLst>
                                            <p:cond delay="0"/>
                                          </p:stCondLst>
                                        </p:cTn>
                                        <p:tgtEl>
                                          <p:spTgt spid="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8534401" y="128952"/>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34401" y="6248406"/>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93785" y="6248406"/>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8462" y="511777"/>
            <a:ext cx="5591908" cy="369332"/>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latin typeface="SutonnyOMJ" panose="01010600010101010101" pitchFamily="2" charset="0"/>
                <a:cs typeface="SutonnyOMJ" panose="01010600010101010101" pitchFamily="2" charset="0"/>
              </a:rPr>
              <a:t>নিচে যে কোন পদ্ধতিতে রাক্ষুসে ও আবাদযোগ্য নয় এমন মাছ দূর করা যায়। </a:t>
            </a:r>
            <a:r>
              <a:rPr lang="bn-IN" b="1" dirty="0">
                <a:ln/>
                <a:latin typeface="SutonnyOMJ" panose="01010600010101010101" pitchFamily="2" charset="0"/>
                <a:cs typeface="SutonnyOMJ" panose="01010600010101010101" pitchFamily="2" charset="0"/>
              </a:rPr>
              <a:t>  </a:t>
            </a:r>
            <a:r>
              <a:rPr lang="en-US" b="1" dirty="0">
                <a:ln/>
                <a:latin typeface="SutonnyOMJ" panose="01010600010101010101" pitchFamily="2" charset="0"/>
                <a:cs typeface="SutonnyOMJ" panose="01010600010101010101" pitchFamily="2" charset="0"/>
              </a:rPr>
              <a:t> </a:t>
            </a:r>
          </a:p>
        </p:txBody>
      </p:sp>
      <p:sp>
        <p:nvSpPr>
          <p:cNvPr id="9" name="TextBox 8"/>
          <p:cNvSpPr txBox="1"/>
          <p:nvPr/>
        </p:nvSpPr>
        <p:spPr>
          <a:xfrm>
            <a:off x="890954" y="1875692"/>
            <a:ext cx="2813538" cy="110799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ক) পুকুর শুকিয়েঃ </a:t>
            </a:r>
            <a:r>
              <a:rPr lang="bn-IN" sz="1600" b="1" dirty="0" smtClean="0">
                <a:ln/>
                <a:latin typeface="SutonnyOMJ" panose="01010600010101010101" pitchFamily="2" charset="0"/>
                <a:cs typeface="SutonnyOMJ" panose="01010600010101010101" pitchFamily="2" charset="0"/>
              </a:rPr>
              <a:t>পুকুরের মাছ শুকিয়ে সব মাছ ধরে ফেলা যায়। অনেক মাছ পুকুরের তলায় লুকিয়ে থাকতে পারে। তাই পুকুর কড়া রোদে শুকিয়ে ফেলতে হয়।  </a:t>
            </a:r>
            <a:endParaRPr lang="en-US" sz="1600" b="1" dirty="0">
              <a:ln/>
              <a:latin typeface="SutonnyOMJ" panose="01010600010101010101" pitchFamily="2" charset="0"/>
              <a:cs typeface="SutonnyOMJ" panose="01010600010101010101"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003" y="1165367"/>
            <a:ext cx="3079690" cy="2528645"/>
          </a:xfrm>
          <a:prstGeom prst="rect">
            <a:avLst/>
          </a:prstGeom>
        </p:spPr>
      </p:pic>
      <p:sp>
        <p:nvSpPr>
          <p:cNvPr id="11" name="TextBox 10"/>
          <p:cNvSpPr txBox="1"/>
          <p:nvPr/>
        </p:nvSpPr>
        <p:spPr>
          <a:xfrm>
            <a:off x="844061" y="3997606"/>
            <a:ext cx="2110154" cy="86177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rPr>
              <a:t> </a:t>
            </a:r>
            <a:r>
              <a:rPr lang="bn-IN" b="1" dirty="0" smtClean="0">
                <a:ln/>
                <a:solidFill>
                  <a:srgbClr val="FF0000"/>
                </a:solidFill>
                <a:latin typeface="SutonnyOMJ" panose="01010600010101010101" pitchFamily="2" charset="0"/>
                <a:cs typeface="SutonnyOMJ" panose="01010600010101010101" pitchFamily="2" charset="0"/>
              </a:rPr>
              <a:t>খ) জাল টেনেঃ </a:t>
            </a:r>
            <a:r>
              <a:rPr lang="bn-IN" sz="1600" b="1" dirty="0" smtClean="0">
                <a:ln/>
                <a:latin typeface="SutonnyOMJ" panose="01010600010101010101" pitchFamily="2" charset="0"/>
                <a:cs typeface="SutonnyOMJ" panose="01010600010101010101" pitchFamily="2" charset="0"/>
              </a:rPr>
              <a:t>পুকুরে পানি কম থাকলে বার বার জাল টেনে মাছ ধরে ফেলা যায়।  </a:t>
            </a:r>
            <a:endParaRPr lang="en-US" sz="1600" b="1" dirty="0">
              <a:ln/>
              <a:latin typeface="SutonnyOMJ" panose="01010600010101010101" pitchFamily="2" charset="0"/>
              <a:cs typeface="SutonnyOMJ" panose="01010600010101010101"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0" y="3875783"/>
            <a:ext cx="3130064" cy="2513293"/>
          </a:xfrm>
          <a:prstGeom prst="rect">
            <a:avLst/>
          </a:prstGeom>
        </p:spPr>
      </p:pic>
    </p:spTree>
    <p:extLst>
      <p:ext uri="{BB962C8B-B14F-4D97-AF65-F5344CB8AC3E}">
        <p14:creationId xmlns:p14="http://schemas.microsoft.com/office/powerpoint/2010/main" val="1517508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9">
                                            <p:txEl>
                                              <p:pRg st="0" end="0"/>
                                            </p:txEl>
                                          </p:spTgt>
                                        </p:tgtEl>
                                        <p:attrNameLst>
                                          <p:attrName>style.visibility</p:attrName>
                                        </p:attrNameLst>
                                      </p:cBhvr>
                                      <p:to>
                                        <p:strVal val="visible"/>
                                      </p:to>
                                    </p:set>
                                    <p:anim by="(-#ppt_w*2)" calcmode="lin" valueType="num">
                                      <p:cBhvr rctx="PPT">
                                        <p:cTn id="42" dur="500" autoRev="1" fill="hold">
                                          <p:stCondLst>
                                            <p:cond delay="0"/>
                                          </p:stCondLst>
                                        </p:cTn>
                                        <p:tgtEl>
                                          <p:spTgt spid="9">
                                            <p:txEl>
                                              <p:pRg st="0" end="0"/>
                                            </p:txEl>
                                          </p:spTgt>
                                        </p:tgtEl>
                                        <p:attrNameLst>
                                          <p:attrName>ppt_w</p:attrName>
                                        </p:attrNameLst>
                                      </p:cBhvr>
                                    </p:anim>
                                    <p:anim by="(#ppt_w*0.50)" calcmode="lin" valueType="num">
                                      <p:cBhvr>
                                        <p:cTn id="43" dur="500" decel="50000" autoRev="1" fill="hold">
                                          <p:stCondLst>
                                            <p:cond delay="0"/>
                                          </p:stCondLst>
                                        </p:cTn>
                                        <p:tgtEl>
                                          <p:spTgt spid="9">
                                            <p:txEl>
                                              <p:pRg st="0" end="0"/>
                                            </p:txEl>
                                          </p:spTgt>
                                        </p:tgtEl>
                                        <p:attrNameLst>
                                          <p:attrName>ppt_x</p:attrName>
                                        </p:attrNameLst>
                                      </p:cBhvr>
                                    </p:anim>
                                    <p:anim from="(-#ppt_h/2)" to="(#ppt_y)" calcmode="lin" valueType="num">
                                      <p:cBhvr>
                                        <p:cTn id="44" dur="1000" fill="hold">
                                          <p:stCondLst>
                                            <p:cond delay="0"/>
                                          </p:stCondLst>
                                        </p:cTn>
                                        <p:tgtEl>
                                          <p:spTgt spid="9">
                                            <p:txEl>
                                              <p:pRg st="0" end="0"/>
                                            </p:txEl>
                                          </p:spTgt>
                                        </p:tgtEl>
                                        <p:attrNameLst>
                                          <p:attrName>ppt_y</p:attrName>
                                        </p:attrNameLst>
                                      </p:cBhvr>
                                    </p:anim>
                                    <p:animRot by="21600000">
                                      <p:cBhvr>
                                        <p:cTn id="45" dur="1000" fill="hold">
                                          <p:stCondLst>
                                            <p:cond delay="0"/>
                                          </p:stCondLst>
                                        </p:cTn>
                                        <p:tgtEl>
                                          <p:spTgt spid="9">
                                            <p:txEl>
                                              <p:pRg st="0" end="0"/>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1">
                                            <p:txEl>
                                              <p:pRg st="0" end="0"/>
                                            </p:txEl>
                                          </p:spTgt>
                                        </p:tgtEl>
                                        <p:attrNameLst>
                                          <p:attrName>style.visibility</p:attrName>
                                        </p:attrNameLst>
                                      </p:cBhvr>
                                      <p:to>
                                        <p:strVal val="visible"/>
                                      </p:to>
                                    </p:set>
                                    <p:anim by="(-#ppt_w*2)" calcmode="lin" valueType="num">
                                      <p:cBhvr rctx="PPT">
                                        <p:cTn id="55" dur="500" autoRev="1" fill="hold">
                                          <p:stCondLst>
                                            <p:cond delay="0"/>
                                          </p:stCondLst>
                                        </p:cTn>
                                        <p:tgtEl>
                                          <p:spTgt spid="11">
                                            <p:txEl>
                                              <p:pRg st="0" end="0"/>
                                            </p:txEl>
                                          </p:spTgt>
                                        </p:tgtEl>
                                        <p:attrNameLst>
                                          <p:attrName>ppt_w</p:attrName>
                                        </p:attrNameLst>
                                      </p:cBhvr>
                                    </p:anim>
                                    <p:anim by="(#ppt_w*0.50)" calcmode="lin" valueType="num">
                                      <p:cBhvr>
                                        <p:cTn id="56" dur="500" decel="50000" autoRev="1" fill="hold">
                                          <p:stCondLst>
                                            <p:cond delay="0"/>
                                          </p:stCondLst>
                                        </p:cTn>
                                        <p:tgtEl>
                                          <p:spTgt spid="11">
                                            <p:txEl>
                                              <p:pRg st="0" end="0"/>
                                            </p:txEl>
                                          </p:spTgt>
                                        </p:tgtEl>
                                        <p:attrNameLst>
                                          <p:attrName>ppt_x</p:attrName>
                                        </p:attrNameLst>
                                      </p:cBhvr>
                                    </p:anim>
                                    <p:anim from="(-#ppt_h/2)" to="(#ppt_y)" calcmode="lin" valueType="num">
                                      <p:cBhvr>
                                        <p:cTn id="57" dur="1000" fill="hold">
                                          <p:stCondLst>
                                            <p:cond delay="0"/>
                                          </p:stCondLst>
                                        </p:cTn>
                                        <p:tgtEl>
                                          <p:spTgt spid="11">
                                            <p:txEl>
                                              <p:pRg st="0" end="0"/>
                                            </p:txEl>
                                          </p:spTgt>
                                        </p:tgtEl>
                                        <p:attrNameLst>
                                          <p:attrName>ppt_y</p:attrName>
                                        </p:attrNameLst>
                                      </p:cBhvr>
                                    </p:anim>
                                    <p:animRot by="21600000">
                                      <p:cBhvr>
                                        <p:cTn id="58" dur="1000" fill="hold">
                                          <p:stCondLst>
                                            <p:cond delay="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9"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48398"/>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46126" y="6248398"/>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46126"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4431" y="1113692"/>
            <a:ext cx="3141785" cy="160043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rgbClr val="FF0000"/>
                </a:solidFill>
              </a:rPr>
              <a:t> </a:t>
            </a:r>
            <a:r>
              <a:rPr lang="en-US" b="1" dirty="0" smtClean="0">
                <a:ln/>
                <a:solidFill>
                  <a:srgbClr val="FF0000"/>
                </a:solidFill>
                <a:latin typeface="SutonnyOMJ" panose="01010600010101010101" pitchFamily="2" charset="0"/>
                <a:cs typeface="SutonnyOMJ" panose="01010600010101010101" pitchFamily="2" charset="0"/>
              </a:rPr>
              <a:t>গ) মাছ মারার বিষ ব্যবহার করেঃ</a:t>
            </a:r>
            <a:r>
              <a:rPr lang="bn-IN" b="1" dirty="0" smtClean="0">
                <a:ln/>
                <a:solidFill>
                  <a:srgbClr val="FF0000"/>
                </a:solidFill>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এক্ষেত্রে রোটেনন বা মহুয়ার খৈল ব্যবহার করা যায়। এসব দ্রব্য পুকুরে দিলে ফুলকার ছিদ্র বন্ধ করে দেয়। ফলে মাছ দম বন্ধ হয়ে মারা যায়। রোটেনন ব্যবহারে মৃত মাছ খাওয়া যাবে। তবে রাসায়নিক দ্রব্য ব্যবহার করে মাছ মারা ঠিক নয়। </a:t>
            </a:r>
            <a:r>
              <a:rPr lang="en-US" sz="1600" b="1" dirty="0" smtClean="0">
                <a:ln/>
                <a:latin typeface="SutonnyOMJ" panose="01010600010101010101" pitchFamily="2" charset="0"/>
                <a:cs typeface="SutonnyOMJ" panose="01010600010101010101" pitchFamily="2" charset="0"/>
              </a:rPr>
              <a:t> </a:t>
            </a:r>
            <a:endParaRPr lang="en-US" sz="1600" b="1" dirty="0">
              <a:ln/>
              <a:latin typeface="SutonnyOMJ" panose="01010600010101010101" pitchFamily="2" charset="0"/>
              <a:cs typeface="SutonnyOMJ" panose="01010600010101010101" pitchFamily="2"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7248" b="49841"/>
          <a:stretch/>
        </p:blipFill>
        <p:spPr>
          <a:xfrm>
            <a:off x="4431323" y="987055"/>
            <a:ext cx="1969477" cy="1853712"/>
          </a:xfrm>
          <a:prstGeom prst="rect">
            <a:avLst/>
          </a:prstGeom>
        </p:spPr>
      </p:pic>
      <p:sp>
        <p:nvSpPr>
          <p:cNvPr id="9" name="TextBox 8"/>
          <p:cNvSpPr txBox="1"/>
          <p:nvPr/>
        </p:nvSpPr>
        <p:spPr>
          <a:xfrm>
            <a:off x="4958862" y="1113692"/>
            <a:ext cx="879230"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latin typeface="SutonnyOMJ" panose="01010600010101010101" pitchFamily="2" charset="0"/>
                <a:cs typeface="SutonnyOMJ" panose="01010600010101010101" pitchFamily="2" charset="0"/>
              </a:rPr>
              <a:t>রোটেনন </a:t>
            </a:r>
            <a:endParaRPr lang="en-US" b="1" dirty="0">
              <a:ln/>
              <a:latin typeface="SutonnyOMJ" panose="01010600010101010101" pitchFamily="2" charset="0"/>
              <a:cs typeface="SutonnyOMJ" panose="01010600010101010101"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356" r="5911"/>
          <a:stretch/>
        </p:blipFill>
        <p:spPr>
          <a:xfrm>
            <a:off x="6670431" y="1051535"/>
            <a:ext cx="1758462" cy="1662595"/>
          </a:xfrm>
          <a:prstGeom prst="rect">
            <a:avLst/>
          </a:prstGeom>
        </p:spPr>
      </p:pic>
      <p:sp>
        <p:nvSpPr>
          <p:cNvPr id="11" name="TextBox 10"/>
          <p:cNvSpPr txBox="1"/>
          <p:nvPr/>
        </p:nvSpPr>
        <p:spPr>
          <a:xfrm>
            <a:off x="7051430" y="1698166"/>
            <a:ext cx="996463"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chemeClr val="bg1"/>
                </a:solidFill>
                <a:latin typeface="SutonnyOMJ" panose="01010600010101010101" pitchFamily="2" charset="0"/>
                <a:cs typeface="SutonnyOMJ" panose="01010600010101010101" pitchFamily="2" charset="0"/>
              </a:rPr>
              <a:t>মহুয়ার খৈল </a:t>
            </a:r>
            <a:endParaRPr lang="en-US" b="1" dirty="0">
              <a:ln/>
              <a:solidFill>
                <a:schemeClr val="bg1"/>
              </a:solidFill>
              <a:latin typeface="SutonnyOMJ" panose="01010600010101010101" pitchFamily="2" charset="0"/>
              <a:cs typeface="SutonnyOMJ" panose="01010600010101010101" pitchFamily="2" charset="0"/>
            </a:endParaRPr>
          </a:p>
        </p:txBody>
      </p:sp>
      <p:sp>
        <p:nvSpPr>
          <p:cNvPr id="12" name="TextBox 11"/>
          <p:cNvSpPr txBox="1"/>
          <p:nvPr/>
        </p:nvSpPr>
        <p:spPr>
          <a:xfrm>
            <a:off x="334108" y="3619490"/>
            <a:ext cx="3950677" cy="86177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৪। চুন প্রয়োগঃ </a:t>
            </a:r>
            <a:r>
              <a:rPr lang="bn-IN" sz="1600" b="1" dirty="0" smtClean="0">
                <a:ln/>
                <a:latin typeface="SutonnyOMJ" panose="01010600010101010101" pitchFamily="2" charset="0"/>
                <a:cs typeface="SutonnyOMJ" panose="01010600010101010101" pitchFamily="2" charset="0"/>
              </a:rPr>
              <a:t>পুকুর শুকানোর পরে তলায় চুন ছিটিয়ে দিতে হবে। পুকুরের পানি থাকলে অ্যালুমেনিয়ামের বালতি বা ড্রামে চুন গুলার পর ঠান্ডা হলে সমস্ত পুকুরে চুন ছিটিয়ে দিতে হবে।  </a:t>
            </a:r>
            <a:endParaRPr lang="en-US" sz="1600" b="1" dirty="0">
              <a:ln/>
              <a:latin typeface="SutonnyOMJ" panose="01010600010101010101" pitchFamily="2" charset="0"/>
              <a:cs typeface="SutonnyOMJ" panose="01010600010101010101" pitchFamily="2"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541" y="3246194"/>
            <a:ext cx="2022231" cy="1714500"/>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4216" t="33845" r="23105" b="32992"/>
          <a:stretch/>
        </p:blipFill>
        <p:spPr>
          <a:xfrm>
            <a:off x="4284785" y="2959588"/>
            <a:ext cx="2602528" cy="200110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7611" y="5091587"/>
            <a:ext cx="2478698" cy="1591406"/>
          </a:xfrm>
          <a:prstGeom prst="rect">
            <a:avLst/>
          </a:prstGeom>
        </p:spPr>
      </p:pic>
    </p:spTree>
    <p:extLst>
      <p:ext uri="{BB962C8B-B14F-4D97-AF65-F5344CB8AC3E}">
        <p14:creationId xmlns:p14="http://schemas.microsoft.com/office/powerpoint/2010/main" val="7202167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par>
                                <p:cTn id="33" presetID="6"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7">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7">
                                            <p:txEl>
                                              <p:pRg st="0" end="0"/>
                                            </p:txEl>
                                          </p:spTgt>
                                        </p:tgtEl>
                                        <p:attrNameLst>
                                          <p:attrName>ppt_w</p:attrName>
                                        </p:attrNameLst>
                                      </p:cBhvr>
                                    </p:anim>
                                    <p:anim by="(#ppt_w*0.50)" calcmode="lin" valueType="num">
                                      <p:cBhvr>
                                        <p:cTn id="44" dur="500" decel="50000" autoRev="1" fill="hold">
                                          <p:stCondLst>
                                            <p:cond delay="0"/>
                                          </p:stCondLst>
                                        </p:cTn>
                                        <p:tgtEl>
                                          <p:spTgt spid="7">
                                            <p:txEl>
                                              <p:pRg st="0" end="0"/>
                                            </p:txEl>
                                          </p:spTgt>
                                        </p:tgtEl>
                                        <p:attrNameLst>
                                          <p:attrName>ppt_x</p:attrName>
                                        </p:attrNameLst>
                                      </p:cBhvr>
                                    </p:anim>
                                    <p:anim from="(-#ppt_h/2)" to="(#ppt_y)" calcmode="lin" valueType="num">
                                      <p:cBhvr>
                                        <p:cTn id="45" dur="1000" fill="hold">
                                          <p:stCondLst>
                                            <p:cond delay="0"/>
                                          </p:stCondLst>
                                        </p:cTn>
                                        <p:tgtEl>
                                          <p:spTgt spid="7">
                                            <p:txEl>
                                              <p:pRg st="0" end="0"/>
                                            </p:txEl>
                                          </p:spTgt>
                                        </p:tgtEl>
                                        <p:attrNameLst>
                                          <p:attrName>ppt_y</p:attrName>
                                        </p:attrNameLst>
                                      </p:cBhvr>
                                    </p:anim>
                                    <p:animRot by="21600000">
                                      <p:cBhvr>
                                        <p:cTn id="46" dur="1000" fill="hold">
                                          <p:stCondLst>
                                            <p:cond delay="0"/>
                                          </p:stCondLst>
                                        </p:cTn>
                                        <p:tgtEl>
                                          <p:spTgt spid="7">
                                            <p:txEl>
                                              <p:pRg st="0" end="0"/>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2000"/>
                                        <p:tgtEl>
                                          <p:spTgt spid="13"/>
                                        </p:tgtEl>
                                      </p:cBhvr>
                                    </p:animEffect>
                                  </p:childTnLst>
                                </p:cTn>
                              </p:par>
                              <p:par>
                                <p:cTn id="52" presetID="6"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ircle(in)">
                                      <p:cBhvr>
                                        <p:cTn id="59" dur="20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56" presetClass="entr" presetSubtype="0" fill="hold" grpId="0" nodeType="clickEffect">
                                  <p:stCondLst>
                                    <p:cond delay="0"/>
                                  </p:stCondLst>
                                  <p:iterate type="lt">
                                    <p:tmPct val="10000"/>
                                  </p:iterate>
                                  <p:childTnLst>
                                    <p:set>
                                      <p:cBhvr>
                                        <p:cTn id="63" dur="1" fill="hold">
                                          <p:stCondLst>
                                            <p:cond delay="0"/>
                                          </p:stCondLst>
                                        </p:cTn>
                                        <p:tgtEl>
                                          <p:spTgt spid="12">
                                            <p:txEl>
                                              <p:pRg st="0" end="0"/>
                                            </p:txEl>
                                          </p:spTgt>
                                        </p:tgtEl>
                                        <p:attrNameLst>
                                          <p:attrName>style.visibility</p:attrName>
                                        </p:attrNameLst>
                                      </p:cBhvr>
                                      <p:to>
                                        <p:strVal val="visible"/>
                                      </p:to>
                                    </p:set>
                                    <p:anim by="(-#ppt_w*2)" calcmode="lin" valueType="num">
                                      <p:cBhvr rctx="PPT">
                                        <p:cTn id="64" dur="500" autoRev="1" fill="hold">
                                          <p:stCondLst>
                                            <p:cond delay="0"/>
                                          </p:stCondLst>
                                        </p:cTn>
                                        <p:tgtEl>
                                          <p:spTgt spid="12">
                                            <p:txEl>
                                              <p:pRg st="0" end="0"/>
                                            </p:txEl>
                                          </p:spTgt>
                                        </p:tgtEl>
                                        <p:attrNameLst>
                                          <p:attrName>ppt_w</p:attrName>
                                        </p:attrNameLst>
                                      </p:cBhvr>
                                    </p:anim>
                                    <p:anim by="(#ppt_w*0.50)" calcmode="lin" valueType="num">
                                      <p:cBhvr>
                                        <p:cTn id="65" dur="500" decel="50000" autoRev="1" fill="hold">
                                          <p:stCondLst>
                                            <p:cond delay="0"/>
                                          </p:stCondLst>
                                        </p:cTn>
                                        <p:tgtEl>
                                          <p:spTgt spid="12">
                                            <p:txEl>
                                              <p:pRg st="0" end="0"/>
                                            </p:txEl>
                                          </p:spTgt>
                                        </p:tgtEl>
                                        <p:attrNameLst>
                                          <p:attrName>ppt_x</p:attrName>
                                        </p:attrNameLst>
                                      </p:cBhvr>
                                    </p:anim>
                                    <p:anim from="(-#ppt_h/2)" to="(#ppt_y)" calcmode="lin" valueType="num">
                                      <p:cBhvr>
                                        <p:cTn id="66" dur="1000" fill="hold">
                                          <p:stCondLst>
                                            <p:cond delay="0"/>
                                          </p:stCondLst>
                                        </p:cTn>
                                        <p:tgtEl>
                                          <p:spTgt spid="12">
                                            <p:txEl>
                                              <p:pRg st="0" end="0"/>
                                            </p:txEl>
                                          </p:spTgt>
                                        </p:tgtEl>
                                        <p:attrNameLst>
                                          <p:attrName>ppt_y</p:attrName>
                                        </p:attrNameLst>
                                      </p:cBhvr>
                                    </p:anim>
                                    <p:animRot by="21600000">
                                      <p:cBhvr>
                                        <p:cTn id="67" dur="1000" fill="hold">
                                          <p:stCondLst>
                                            <p:cond delay="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build="p"/>
      <p:bldP spid="9" grpId="0"/>
      <p:bldP spid="11" grpId="0"/>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36678"/>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57846" y="6236678"/>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75430" y="9378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73016" y="1312985"/>
            <a:ext cx="4454770" cy="86177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rgbClr val="FF0000"/>
                </a:solidFill>
                <a:latin typeface="SutonnyOMJ" panose="01010600010101010101" pitchFamily="2" charset="0"/>
                <a:cs typeface="SutonnyOMJ" panose="01010600010101010101" pitchFamily="2" charset="0"/>
              </a:rPr>
              <a:t>চুন প্রয়োগের উপকারীতাঃ</a:t>
            </a:r>
            <a:r>
              <a:rPr lang="bn-IN" b="1" dirty="0" smtClean="0">
                <a:ln/>
                <a:solidFill>
                  <a:srgbClr val="FF0000"/>
                </a:solidFill>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১) চুন মাটি ও পানির উর্বরতা বাড়ায়।</a:t>
            </a:r>
          </a:p>
          <a:p>
            <a:r>
              <a:rPr lang="bn-IN" sz="1600" b="1" dirty="0" smtClean="0">
                <a:ln/>
                <a:latin typeface="SutonnyOMJ" panose="01010600010101010101" pitchFamily="2" charset="0"/>
                <a:cs typeface="SutonnyOMJ" panose="01010600010101010101" pitchFamily="2" charset="0"/>
              </a:rPr>
              <a:t>২) পানির পি এইচ</a:t>
            </a:r>
            <a:r>
              <a:rPr lang="en-US" sz="1600" b="1" dirty="0" smtClean="0">
                <a:ln/>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ঠিক রাখে। ৩) পানির ঘোলাত্ব কমায় । ৪) মাছের রোগবালাই দূর করে এবং ৫) সারের কার্যকারিতা বৃদ্ধি করে। </a:t>
            </a:r>
            <a:endParaRPr lang="en-US" sz="1600" b="1" dirty="0">
              <a:ln/>
              <a:latin typeface="SutonnyOMJ" panose="01010600010101010101" pitchFamily="2" charset="0"/>
              <a:cs typeface="SutonnyOMJ" panose="01010600010101010101" pitchFamily="2" charset="0"/>
            </a:endParaRPr>
          </a:p>
        </p:txBody>
      </p:sp>
      <p:sp>
        <p:nvSpPr>
          <p:cNvPr id="8" name="TextBox 7"/>
          <p:cNvSpPr txBox="1"/>
          <p:nvPr/>
        </p:nvSpPr>
        <p:spPr>
          <a:xfrm>
            <a:off x="879230" y="2473570"/>
            <a:ext cx="301283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পুকুর প্রস্তুতির সময় চুন প্রয়োগের মাত্রা </a:t>
            </a:r>
            <a:endParaRPr lang="en-US" b="1" dirty="0">
              <a:ln/>
              <a:solidFill>
                <a:srgbClr val="FF0000"/>
              </a:solidFill>
              <a:latin typeface="SutonnyOMJ" panose="01010600010101010101" pitchFamily="2" charset="0"/>
              <a:cs typeface="SutonnyOMJ" panose="01010600010101010101"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81269878"/>
              </p:ext>
            </p:extLst>
          </p:nvPr>
        </p:nvGraphicFramePr>
        <p:xfrm>
          <a:off x="1406770" y="3086037"/>
          <a:ext cx="6096000" cy="2614246"/>
        </p:xfrm>
        <a:graphic>
          <a:graphicData uri="http://schemas.openxmlformats.org/drawingml/2006/table">
            <a:tbl>
              <a:tblPr firstRow="1" bandRow="1">
                <a:tableStyleId>{5C22544A-7EE6-4342-B048-85BDC9FD1C3A}</a:tableStyleId>
              </a:tblPr>
              <a:tblGrid>
                <a:gridCol w="2032000"/>
                <a:gridCol w="2032000"/>
                <a:gridCol w="2032000"/>
              </a:tblGrid>
              <a:tr h="813289">
                <a:tc>
                  <a:txBody>
                    <a:bodyPr/>
                    <a:lstStyle/>
                    <a:p>
                      <a:r>
                        <a:rPr lang="bn-IN" dirty="0" smtClean="0">
                          <a:latin typeface="SutonnyOMJ" panose="01010600010101010101" pitchFamily="2" charset="0"/>
                          <a:cs typeface="SutonnyOMJ" panose="01010600010101010101" pitchFamily="2" charset="0"/>
                        </a:rPr>
                        <a:t>  </a:t>
                      </a:r>
                      <a:r>
                        <a:rPr lang="bn-IN" dirty="0" smtClean="0">
                          <a:solidFill>
                            <a:schemeClr val="tx1"/>
                          </a:solidFill>
                          <a:latin typeface="SutonnyOMJ" panose="01010600010101010101" pitchFamily="2" charset="0"/>
                          <a:cs typeface="SutonnyOMJ" panose="01010600010101010101" pitchFamily="2" charset="0"/>
                        </a:rPr>
                        <a:t>পানির পি এইচ </a:t>
                      </a:r>
                      <a:endParaRPr lang="en-US"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dirty="0" smtClean="0">
                          <a:solidFill>
                            <a:schemeClr val="tx1"/>
                          </a:solidFill>
                          <a:latin typeface="SutonnyOMJ" panose="01010600010101010101" pitchFamily="2" charset="0"/>
                          <a:cs typeface="SutonnyOMJ" panose="01010600010101010101" pitchFamily="2" charset="0"/>
                        </a:rPr>
                        <a:t>চুনের (পাথুরে</a:t>
                      </a:r>
                      <a:r>
                        <a:rPr lang="bn-IN" baseline="0" dirty="0" smtClean="0">
                          <a:solidFill>
                            <a:schemeClr val="tx1"/>
                          </a:solidFill>
                          <a:latin typeface="SutonnyOMJ" panose="01010600010101010101" pitchFamily="2" charset="0"/>
                          <a:cs typeface="SutonnyOMJ" panose="01010600010101010101" pitchFamily="2" charset="0"/>
                        </a:rPr>
                        <a:t> ) পরিমাণ (কেজি/ শতক ) </a:t>
                      </a:r>
                      <a:endParaRPr lang="en-US"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dirty="0" smtClean="0">
                          <a:solidFill>
                            <a:schemeClr val="tx1"/>
                          </a:solidFill>
                          <a:latin typeface="SutonnyOMJ" panose="01010600010101010101" pitchFamily="2" charset="0"/>
                          <a:cs typeface="SutonnyOMJ" panose="01010600010101010101" pitchFamily="2" charset="0"/>
                        </a:rPr>
                        <a:t>সাধারণ</a:t>
                      </a:r>
                      <a:r>
                        <a:rPr lang="bn-IN" baseline="0" dirty="0" smtClean="0">
                          <a:solidFill>
                            <a:schemeClr val="tx1"/>
                          </a:solidFill>
                          <a:latin typeface="SutonnyOMJ" panose="01010600010101010101" pitchFamily="2" charset="0"/>
                          <a:cs typeface="SutonnyOMJ" panose="01010600010101010101" pitchFamily="2" charset="0"/>
                        </a:rPr>
                        <a:t> প্রয়োগের মাত্রা </a:t>
                      </a:r>
                      <a:endParaRPr lang="en-US"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319">
                <a:tc>
                  <a:txBody>
                    <a:bodyPr/>
                    <a:lstStyle/>
                    <a:p>
                      <a:r>
                        <a:rPr lang="bn-IN" dirty="0" smtClean="0">
                          <a:solidFill>
                            <a:schemeClr val="tx1"/>
                          </a:solidFill>
                          <a:latin typeface="SutonnyOMJ" panose="01010600010101010101" pitchFamily="2" charset="0"/>
                          <a:cs typeface="SutonnyOMJ" panose="01010600010101010101" pitchFamily="2" charset="0"/>
                        </a:rPr>
                        <a:t>         </a:t>
                      </a:r>
                      <a:r>
                        <a:rPr lang="bn-IN" b="1" dirty="0" smtClean="0">
                          <a:solidFill>
                            <a:schemeClr val="tx1"/>
                          </a:solidFill>
                          <a:latin typeface="SutonnyOMJ" panose="01010600010101010101" pitchFamily="2" charset="0"/>
                          <a:cs typeface="SutonnyOMJ" panose="01010600010101010101" pitchFamily="2" charset="0"/>
                        </a:rPr>
                        <a:t>৩-৫</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b="1" dirty="0" smtClean="0">
                          <a:solidFill>
                            <a:schemeClr val="tx1"/>
                          </a:solidFill>
                          <a:latin typeface="SutonnyOMJ" panose="01010600010101010101" pitchFamily="2" charset="0"/>
                          <a:cs typeface="SutonnyOMJ" panose="01010600010101010101" pitchFamily="2" charset="0"/>
                        </a:rPr>
                        <a:t>         ১২</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bn-IN" b="1" dirty="0" smtClean="0">
                          <a:solidFill>
                            <a:schemeClr val="tx1"/>
                          </a:solidFill>
                          <a:latin typeface="SutonnyOMJ" panose="01010600010101010101" pitchFamily="2" charset="0"/>
                          <a:cs typeface="SutonnyOMJ" panose="01010600010101010101" pitchFamily="2" charset="0"/>
                        </a:rPr>
                        <a:t>সাধারণত</a:t>
                      </a:r>
                      <a:r>
                        <a:rPr lang="bn-IN" b="1" baseline="0" dirty="0" smtClean="0">
                          <a:solidFill>
                            <a:schemeClr val="tx1"/>
                          </a:solidFill>
                          <a:latin typeface="SutonnyOMJ" panose="01010600010101010101" pitchFamily="2" charset="0"/>
                          <a:cs typeface="SutonnyOMJ" panose="01010600010101010101" pitchFamily="2" charset="0"/>
                        </a:rPr>
                        <a:t> আমাদের </a:t>
                      </a:r>
                    </a:p>
                    <a:p>
                      <a:r>
                        <a:rPr lang="bn-IN" b="1" baseline="0" dirty="0" smtClean="0">
                          <a:solidFill>
                            <a:schemeClr val="tx1"/>
                          </a:solidFill>
                          <a:latin typeface="SutonnyOMJ" panose="01010600010101010101" pitchFamily="2" charset="0"/>
                          <a:cs typeface="SutonnyOMJ" panose="01010600010101010101" pitchFamily="2" charset="0"/>
                        </a:rPr>
                        <a:t>দেশে প্রতি শতকে ১-২ কেজি চুন প্রয়োগ করা হয়।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319">
                <a:tc>
                  <a:txBody>
                    <a:bodyPr/>
                    <a:lstStyle/>
                    <a:p>
                      <a:r>
                        <a:rPr lang="bn-IN" dirty="0" smtClean="0"/>
                        <a:t>        </a:t>
                      </a:r>
                      <a:r>
                        <a:rPr lang="bn-IN" b="1" dirty="0" smtClean="0">
                          <a:solidFill>
                            <a:schemeClr val="tx1"/>
                          </a:solidFill>
                          <a:latin typeface="SutonnyOMJ" panose="01010600010101010101" pitchFamily="2" charset="0"/>
                          <a:cs typeface="SutonnyOMJ" panose="01010600010101010101" pitchFamily="2" charset="0"/>
                        </a:rPr>
                        <a:t>৫-৬</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dirty="0" smtClean="0"/>
                        <a:t>          </a:t>
                      </a:r>
                      <a:r>
                        <a:rPr lang="bn-IN" b="1" dirty="0" smtClean="0">
                          <a:solidFill>
                            <a:schemeClr val="tx1"/>
                          </a:solidFill>
                          <a:latin typeface="SutonnyOMJ" panose="01010600010101010101" pitchFamily="2" charset="0"/>
                          <a:cs typeface="SutonnyOMJ" panose="01010600010101010101" pitchFamily="2" charset="0"/>
                        </a:rPr>
                        <a:t>৮</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600319">
                <a:tc>
                  <a:txBody>
                    <a:bodyPr/>
                    <a:lstStyle/>
                    <a:p>
                      <a:r>
                        <a:rPr lang="bn-IN" dirty="0" smtClean="0"/>
                        <a:t>        </a:t>
                      </a:r>
                      <a:r>
                        <a:rPr lang="bn-IN" b="1" dirty="0" smtClean="0">
                          <a:solidFill>
                            <a:schemeClr val="tx1"/>
                          </a:solidFill>
                          <a:latin typeface="SutonnyOMJ" panose="01010600010101010101" pitchFamily="2" charset="0"/>
                          <a:cs typeface="SutonnyOMJ" panose="01010600010101010101" pitchFamily="2" charset="0"/>
                        </a:rPr>
                        <a:t>৬-৭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b="1" dirty="0" smtClean="0">
                          <a:solidFill>
                            <a:schemeClr val="tx1"/>
                          </a:solidFill>
                          <a:latin typeface="SutonnyOMJ" panose="01010600010101010101" pitchFamily="2" charset="0"/>
                          <a:cs typeface="SutonnyOMJ" panose="01010600010101010101" pitchFamily="2" charset="0"/>
                        </a:rPr>
                        <a:t>          ২</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bl>
          </a:graphicData>
        </a:graphic>
      </p:graphicFrame>
    </p:spTree>
    <p:extLst>
      <p:ext uri="{BB962C8B-B14F-4D97-AF65-F5344CB8AC3E}">
        <p14:creationId xmlns:p14="http://schemas.microsoft.com/office/powerpoint/2010/main" val="263535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7">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7">
                                            <p:txEl>
                                              <p:pRg st="0" end="0"/>
                                            </p:txEl>
                                          </p:spTgt>
                                        </p:tgtEl>
                                        <p:attrNameLst>
                                          <p:attrName>ppt_w</p:attrName>
                                        </p:attrNameLst>
                                      </p:cBhvr>
                                    </p:anim>
                                    <p:anim by="(#ppt_w*0.50)" calcmode="lin" valueType="num">
                                      <p:cBhvr>
                                        <p:cTn id="30" dur="500" decel="50000" autoRev="1" fill="hold">
                                          <p:stCondLst>
                                            <p:cond delay="0"/>
                                          </p:stCondLst>
                                        </p:cTn>
                                        <p:tgtEl>
                                          <p:spTgt spid="7">
                                            <p:txEl>
                                              <p:pRg st="0" end="0"/>
                                            </p:txEl>
                                          </p:spTgt>
                                        </p:tgtEl>
                                        <p:attrNameLst>
                                          <p:attrName>ppt_x</p:attrName>
                                        </p:attrNameLst>
                                      </p:cBhvr>
                                    </p:anim>
                                    <p:anim from="(-#ppt_h/2)" to="(#ppt_y)" calcmode="lin" valueType="num">
                                      <p:cBhvr>
                                        <p:cTn id="31" dur="1000" fill="hold">
                                          <p:stCondLst>
                                            <p:cond delay="0"/>
                                          </p:stCondLst>
                                        </p:cTn>
                                        <p:tgtEl>
                                          <p:spTgt spid="7">
                                            <p:txEl>
                                              <p:pRg st="0" end="0"/>
                                            </p:txEl>
                                          </p:spTgt>
                                        </p:tgtEl>
                                        <p:attrNameLst>
                                          <p:attrName>ppt_y</p:attrName>
                                        </p:attrNameLst>
                                      </p:cBhvr>
                                    </p:anim>
                                    <p:animRot by="21600000">
                                      <p:cBhvr>
                                        <p:cTn id="32" dur="1000" fill="hold">
                                          <p:stCondLst>
                                            <p:cond delay="0"/>
                                          </p:stCondLst>
                                        </p:cTn>
                                        <p:tgtEl>
                                          <p:spTgt spid="7">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7">
                                            <p:txEl>
                                              <p:pRg st="1" end="1"/>
                                            </p:txEl>
                                          </p:spTgt>
                                        </p:tgtEl>
                                        <p:attrNameLst>
                                          <p:attrName>style.visibility</p:attrName>
                                        </p:attrNameLst>
                                      </p:cBhvr>
                                      <p:to>
                                        <p:strVal val="visible"/>
                                      </p:to>
                                    </p:set>
                                    <p:anim by="(-#ppt_w*2)" calcmode="lin" valueType="num">
                                      <p:cBhvr rctx="PPT">
                                        <p:cTn id="37" dur="500" autoRev="1" fill="hold">
                                          <p:stCondLst>
                                            <p:cond delay="0"/>
                                          </p:stCondLst>
                                        </p:cTn>
                                        <p:tgtEl>
                                          <p:spTgt spid="7">
                                            <p:txEl>
                                              <p:pRg st="1" end="1"/>
                                            </p:txEl>
                                          </p:spTgt>
                                        </p:tgtEl>
                                        <p:attrNameLst>
                                          <p:attrName>ppt_w</p:attrName>
                                        </p:attrNameLst>
                                      </p:cBhvr>
                                    </p:anim>
                                    <p:anim by="(#ppt_w*0.50)" calcmode="lin" valueType="num">
                                      <p:cBhvr>
                                        <p:cTn id="38" dur="500" decel="50000" autoRev="1" fill="hold">
                                          <p:stCondLst>
                                            <p:cond delay="0"/>
                                          </p:stCondLst>
                                        </p:cTn>
                                        <p:tgtEl>
                                          <p:spTgt spid="7">
                                            <p:txEl>
                                              <p:pRg st="1" end="1"/>
                                            </p:txEl>
                                          </p:spTgt>
                                        </p:tgtEl>
                                        <p:attrNameLst>
                                          <p:attrName>ppt_x</p:attrName>
                                        </p:attrNameLst>
                                      </p:cBhvr>
                                    </p:anim>
                                    <p:anim from="(-#ppt_h/2)" to="(#ppt_y)" calcmode="lin" valueType="num">
                                      <p:cBhvr>
                                        <p:cTn id="39" dur="1000" fill="hold">
                                          <p:stCondLst>
                                            <p:cond delay="0"/>
                                          </p:stCondLst>
                                        </p:cTn>
                                        <p:tgtEl>
                                          <p:spTgt spid="7">
                                            <p:txEl>
                                              <p:pRg st="1" end="1"/>
                                            </p:txEl>
                                          </p:spTgt>
                                        </p:tgtEl>
                                        <p:attrNameLst>
                                          <p:attrName>ppt_y</p:attrName>
                                        </p:attrNameLst>
                                      </p:cBhvr>
                                    </p:anim>
                                    <p:animRot by="21600000">
                                      <p:cBhvr>
                                        <p:cTn id="40" dur="1000" fill="hold">
                                          <p:stCondLst>
                                            <p:cond delay="0"/>
                                          </p:stCondLst>
                                        </p:cTn>
                                        <p:tgtEl>
                                          <p:spTgt spid="7">
                                            <p:txEl>
                                              <p:pRg st="1" end="1"/>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2000" fill="hold"/>
                                        <p:tgtEl>
                                          <p:spTgt spid="8"/>
                                        </p:tgtEl>
                                        <p:attrNameLst>
                                          <p:attrName>ppt_x</p:attrName>
                                        </p:attrNameLst>
                                      </p:cBhvr>
                                      <p:tavLst>
                                        <p:tav tm="0">
                                          <p:val>
                                            <p:strVal val="0-#ppt_w/2"/>
                                          </p:val>
                                        </p:tav>
                                        <p:tav tm="100000">
                                          <p:val>
                                            <p:strVal val="#ppt_x"/>
                                          </p:val>
                                        </p:tav>
                                      </p:tavLst>
                                    </p:anim>
                                    <p:anim calcmode="lin" valueType="num">
                                      <p:cBhvr additive="base">
                                        <p:cTn id="4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9629" y="1043354"/>
            <a:ext cx="3434863" cy="209288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rPr>
              <a:t> </a:t>
            </a:r>
            <a:r>
              <a:rPr lang="bn-IN" b="1" dirty="0" smtClean="0">
                <a:ln/>
                <a:solidFill>
                  <a:srgbClr val="FF0000"/>
                </a:solidFill>
                <a:latin typeface="SutonnyOMJ" panose="01010600010101010101" pitchFamily="2" charset="0"/>
                <a:cs typeface="SutonnyOMJ" panose="01010600010101010101" pitchFamily="2" charset="0"/>
              </a:rPr>
              <a:t>৫। সার প্রয়োগঃ </a:t>
            </a:r>
            <a:r>
              <a:rPr lang="bn-IN" sz="1600" b="1" dirty="0" smtClean="0">
                <a:ln/>
                <a:latin typeface="SutonnyOMJ" panose="01010600010101010101" pitchFamily="2" charset="0"/>
                <a:cs typeface="SutonnyOMJ" panose="01010600010101010101" pitchFamily="2" charset="0"/>
              </a:rPr>
              <a:t>সার প্রয়োগের ফলে পানিতে মাছের প্রাকৃতিক খাদ্য তৈরি হয়। মাছের প্রধান প্রাকৃতিক খাবার হচ্ছে ফাইটোপ্লাংকটন ও জুপ্লাংকটন।</a:t>
            </a:r>
            <a:endParaRPr lang="en-US" sz="1600" b="1" dirty="0" smtClean="0">
              <a:ln/>
              <a:latin typeface="SutonnyOMJ" panose="01010600010101010101" pitchFamily="2" charset="0"/>
              <a:cs typeface="SutonnyOMJ" panose="01010600010101010101" pitchFamily="2" charset="0"/>
            </a:endParaRPr>
          </a:p>
          <a:p>
            <a:r>
              <a:rPr lang="en-US" sz="1600" b="1" dirty="0">
                <a:ln/>
                <a:latin typeface="SutonnyOMJ" panose="01010600010101010101" pitchFamily="2" charset="0"/>
                <a:cs typeface="SutonnyOMJ" panose="01010600010101010101" pitchFamily="2" charset="0"/>
              </a:rPr>
              <a:t> </a:t>
            </a:r>
            <a:r>
              <a:rPr lang="en-US" sz="1600" b="1" dirty="0" smtClean="0">
                <a:ln/>
                <a:latin typeface="SutonnyOMJ" panose="01010600010101010101" pitchFamily="2" charset="0"/>
                <a:cs typeface="SutonnyOMJ" panose="01010600010101010101" pitchFamily="2" charset="0"/>
              </a:rPr>
              <a:t>সার প্রয়োগের ফলে পানিতে বিভিন্ন পুষ্টি উপাদান যেমন- ফসফরাস, পটাসিয়াম পানিতে মিশে। এ পুষ্টি উপাদান ব্যবহার করে পানিতে ফাইটোপ্লাংকটন তৈরি হয়।</a:t>
            </a:r>
            <a:r>
              <a:rPr lang="bn-IN" sz="1600" b="1" dirty="0" smtClean="0">
                <a:ln/>
                <a:latin typeface="SutonnyOMJ" panose="01010600010101010101" pitchFamily="2" charset="0"/>
                <a:cs typeface="SutonnyOMJ" panose="01010600010101010101" pitchFamily="2" charset="0"/>
              </a:rPr>
              <a:t> আর ফাইটোপ্লাংকটনের উপর নির্ভর করে জু-প্লাংকটন তৈরি হয়।  সার দুই প্রকার </a:t>
            </a:r>
            <a:r>
              <a:rPr lang="bn-IN" sz="1600" b="1" dirty="0">
                <a:ln/>
                <a:latin typeface="SutonnyOMJ" panose="01010600010101010101" pitchFamily="2" charset="0"/>
                <a:cs typeface="SutonnyOMJ" panose="01010600010101010101" pitchFamily="2" charset="0"/>
              </a:rPr>
              <a:t>।</a:t>
            </a:r>
            <a:r>
              <a:rPr lang="bn-IN" sz="1600" b="1" dirty="0" smtClean="0">
                <a:ln/>
                <a:latin typeface="SutonnyOMJ" panose="01010600010101010101" pitchFamily="2" charset="0"/>
                <a:cs typeface="SutonnyOMJ" panose="01010600010101010101" pitchFamily="2" charset="0"/>
              </a:rPr>
              <a:t>  </a:t>
            </a:r>
            <a:endParaRPr lang="en-US" sz="1600" b="1" dirty="0">
              <a:ln/>
              <a:latin typeface="SutonnyOMJ" panose="01010600010101010101" pitchFamily="2" charset="0"/>
              <a:cs typeface="SutonnyOMJ" panose="01010600010101010101"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650" y="872023"/>
            <a:ext cx="2352675" cy="1943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140" y="872023"/>
            <a:ext cx="2291861" cy="1943100"/>
          </a:xfrm>
          <a:prstGeom prst="rect">
            <a:avLst/>
          </a:prstGeom>
        </p:spPr>
      </p:pic>
      <p:sp>
        <p:nvSpPr>
          <p:cNvPr id="6" name="TextBox 5"/>
          <p:cNvSpPr txBox="1"/>
          <p:nvPr/>
        </p:nvSpPr>
        <p:spPr>
          <a:xfrm>
            <a:off x="4335339" y="2927940"/>
            <a:ext cx="1219201" cy="3385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dirty="0" smtClean="0">
                <a:ln/>
                <a:latin typeface="SutonnyOMJ" panose="01010600010101010101" pitchFamily="2" charset="0"/>
                <a:cs typeface="SutonnyOMJ" panose="01010600010101010101" pitchFamily="2" charset="0"/>
              </a:rPr>
              <a:t>ফাইটোপ্লাংকটন </a:t>
            </a:r>
            <a:endParaRPr lang="en-US" sz="1600" b="1" dirty="0">
              <a:ln/>
              <a:latin typeface="SutonnyOMJ" panose="01010600010101010101" pitchFamily="2" charset="0"/>
              <a:cs typeface="SutonnyOMJ" panose="01010600010101010101" pitchFamily="2" charset="0"/>
            </a:endParaRPr>
          </a:p>
        </p:txBody>
      </p:sp>
      <p:sp>
        <p:nvSpPr>
          <p:cNvPr id="7" name="TextBox 6"/>
          <p:cNvSpPr txBox="1"/>
          <p:nvPr/>
        </p:nvSpPr>
        <p:spPr>
          <a:xfrm>
            <a:off x="6867525" y="2959370"/>
            <a:ext cx="963490" cy="3385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dirty="0" smtClean="0">
                <a:ln/>
                <a:latin typeface="SutonnyOMJ" panose="01010600010101010101" pitchFamily="2" charset="0"/>
                <a:cs typeface="SutonnyOMJ" panose="01010600010101010101" pitchFamily="2" charset="0"/>
              </a:rPr>
              <a:t>জু-প্লাংকটন </a:t>
            </a:r>
            <a:endParaRPr lang="en-US" sz="1600" b="1" dirty="0">
              <a:ln/>
              <a:latin typeface="SutonnyOMJ" panose="01010600010101010101" pitchFamily="2" charset="0"/>
              <a:cs typeface="SutonnyOMJ" panose="01010600010101010101" pitchFamily="2"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148" r="8987"/>
          <a:stretch/>
        </p:blipFill>
        <p:spPr>
          <a:xfrm>
            <a:off x="2700702" y="5177062"/>
            <a:ext cx="1871298" cy="1244506"/>
          </a:xfrm>
          <a:prstGeom prst="rect">
            <a:avLst/>
          </a:prstGeom>
        </p:spPr>
      </p:pic>
      <p:sp>
        <p:nvSpPr>
          <p:cNvPr id="9" name="Rectangle 8"/>
          <p:cNvSpPr/>
          <p:nvPr/>
        </p:nvSpPr>
        <p:spPr>
          <a:xfrm>
            <a:off x="468921" y="5319359"/>
            <a:ext cx="2063263" cy="58477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dirty="0">
                <a:ln/>
                <a:latin typeface="SutonnyOMJ" panose="01010600010101010101" pitchFamily="2" charset="0"/>
                <a:cs typeface="SutonnyOMJ" panose="01010600010101010101" pitchFamily="2" charset="0"/>
              </a:rPr>
              <a:t>খ) অজৈব সারঃ ইউরিয়া সার, টিএস পি, পটাশ ইত্যাদি।   </a:t>
            </a:r>
            <a:endParaRPr lang="en-US" sz="1600" b="1" dirty="0">
              <a:ln/>
              <a:latin typeface="SutonnyOMJ" panose="01010600010101010101" pitchFamily="2" charset="0"/>
              <a:cs typeface="SutonnyOMJ" panose="01010600010101010101" pitchFamily="2" charset="0"/>
            </a:endParaRP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32955" r="42369" b="28230"/>
          <a:stretch/>
        </p:blipFill>
        <p:spPr>
          <a:xfrm>
            <a:off x="4827709" y="5207934"/>
            <a:ext cx="1723292" cy="1213634"/>
          </a:xfrm>
          <a:prstGeom prst="rect">
            <a:avLst/>
          </a:prstGeom>
          <a:ln w="12700">
            <a:solidFill>
              <a:schemeClr val="tx1"/>
            </a:solidFill>
          </a:ln>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43104" b="64798"/>
          <a:stretch/>
        </p:blipFill>
        <p:spPr>
          <a:xfrm>
            <a:off x="6867525" y="5207934"/>
            <a:ext cx="1678598" cy="1213634"/>
          </a:xfrm>
          <a:prstGeom prst="rect">
            <a:avLst/>
          </a:prstGeom>
          <a:ln w="6350">
            <a:solidFill>
              <a:schemeClr val="tx1"/>
            </a:solidFill>
          </a:ln>
        </p:spPr>
      </p:pic>
      <p:sp>
        <p:nvSpPr>
          <p:cNvPr id="12" name="Rectangle 11"/>
          <p:cNvSpPr/>
          <p:nvPr/>
        </p:nvSpPr>
        <p:spPr>
          <a:xfrm>
            <a:off x="269629" y="3839279"/>
            <a:ext cx="2916183" cy="338554"/>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dirty="0">
                <a:ln/>
                <a:latin typeface="SutonnyOMJ" panose="01010600010101010101" pitchFamily="2" charset="0"/>
                <a:cs typeface="SutonnyOMJ" panose="01010600010101010101" pitchFamily="2" charset="0"/>
              </a:rPr>
              <a:t>যথাঃ ক) জৈব সারঃ গোবর, হাসের বিষ্ঠা।   </a:t>
            </a:r>
            <a:endParaRPr lang="en-US" sz="1600" b="1" dirty="0">
              <a:ln/>
              <a:latin typeface="SutonnyOMJ" panose="01010600010101010101" pitchFamily="2" charset="0"/>
              <a:cs typeface="SutonnyOMJ" panose="01010600010101010101" pitchFamily="2" charset="0"/>
            </a:endParaRP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r="53282" b="54786"/>
          <a:stretch/>
        </p:blipFill>
        <p:spPr>
          <a:xfrm>
            <a:off x="3228942" y="3376385"/>
            <a:ext cx="2460413" cy="1518157"/>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50000" b="54239"/>
          <a:stretch/>
        </p:blipFill>
        <p:spPr>
          <a:xfrm>
            <a:off x="5839622" y="3390505"/>
            <a:ext cx="2391509" cy="1489916"/>
          </a:xfrm>
          <a:prstGeom prst="rect">
            <a:avLst/>
          </a:prstGeom>
        </p:spPr>
      </p:pic>
      <p:sp>
        <p:nvSpPr>
          <p:cNvPr id="15" name="Sun 14"/>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11367" y="625853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n 16"/>
          <p:cNvSpPr/>
          <p:nvPr/>
        </p:nvSpPr>
        <p:spPr>
          <a:xfrm>
            <a:off x="8593014" y="625853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n 17"/>
          <p:cNvSpPr/>
          <p:nvPr/>
        </p:nvSpPr>
        <p:spPr>
          <a:xfrm>
            <a:off x="8579094" y="9378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68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0-#ppt_w/2"/>
                                          </p:val>
                                        </p:tav>
                                        <p:tav tm="100000">
                                          <p:val>
                                            <p:strVal val="#ppt_x"/>
                                          </p:val>
                                        </p:tav>
                                      </p:tavLst>
                                    </p:anim>
                                    <p:anim calcmode="lin" valueType="num">
                                      <p:cBhvr additive="base">
                                        <p:cTn id="31"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2000"/>
                                        <p:tgtEl>
                                          <p:spTgt spid="13"/>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800" decel="100000"/>
                                        <p:tgtEl>
                                          <p:spTgt spid="9"/>
                                        </p:tgtEl>
                                      </p:cBhvr>
                                    </p:animEffect>
                                    <p:anim calcmode="lin" valueType="num">
                                      <p:cBhvr>
                                        <p:cTn id="45" dur="800" decel="100000" fill="hold"/>
                                        <p:tgtEl>
                                          <p:spTgt spid="9"/>
                                        </p:tgtEl>
                                        <p:attrNameLst>
                                          <p:attrName>style.rotation</p:attrName>
                                        </p:attrNameLst>
                                      </p:cBhvr>
                                      <p:tavLst>
                                        <p:tav tm="0">
                                          <p:val>
                                            <p:fltVal val="-90"/>
                                          </p:val>
                                        </p:tav>
                                        <p:tav tm="100000">
                                          <p:val>
                                            <p:fltVal val="0"/>
                                          </p:val>
                                        </p:tav>
                                      </p:tavLst>
                                    </p:anim>
                                    <p:anim calcmode="lin" valueType="num">
                                      <p:cBhvr>
                                        <p:cTn id="46" dur="800" decel="100000" fill="hold"/>
                                        <p:tgtEl>
                                          <p:spTgt spid="9"/>
                                        </p:tgtEl>
                                        <p:attrNameLst>
                                          <p:attrName>ppt_x</p:attrName>
                                        </p:attrNameLst>
                                      </p:cBhvr>
                                      <p:tavLst>
                                        <p:tav tm="0">
                                          <p:val>
                                            <p:strVal val="#ppt_x+0.4"/>
                                          </p:val>
                                        </p:tav>
                                        <p:tav tm="100000">
                                          <p:val>
                                            <p:strVal val="#ppt_x-0.05"/>
                                          </p:val>
                                        </p:tav>
                                      </p:tavLst>
                                    </p:anim>
                                    <p:anim calcmode="lin" valueType="num">
                                      <p:cBhvr>
                                        <p:cTn id="47" dur="800" decel="100000" fill="hold"/>
                                        <p:tgtEl>
                                          <p:spTgt spid="9"/>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2000"/>
                                        <p:tgtEl>
                                          <p:spTgt spid="8"/>
                                        </p:tgtEl>
                                      </p:cBhvr>
                                    </p:animEffect>
                                  </p:childTnLst>
                                </p:cTn>
                              </p:par>
                              <p:par>
                                <p:cTn id="55" presetID="6" presetClass="entr" presetSubtype="16"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circle(in)">
                                      <p:cBhvr>
                                        <p:cTn id="57" dur="2000"/>
                                        <p:tgtEl>
                                          <p:spTgt spid="10"/>
                                        </p:tgtEl>
                                      </p:cBhvr>
                                    </p:animEffect>
                                  </p:childTnLst>
                                </p:cTn>
                              </p:par>
                              <p:par>
                                <p:cTn id="58" presetID="6" presetClass="entr" presetSubtype="16"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circle(in)">
                                      <p:cBhvr>
                                        <p:cTn id="60" dur="2000"/>
                                        <p:tgtEl>
                                          <p:spTgt spid="11"/>
                                        </p:tgtEl>
                                      </p:cBhvr>
                                    </p:animEffect>
                                  </p:childTnLst>
                                </p:cTn>
                              </p:par>
                              <p:par>
                                <p:cTn id="61" presetID="21" presetClass="emph" presetSubtype="0" repeatCount="indefinite" fill="hold" grpId="0" nodeType="withEffect">
                                  <p:stCondLst>
                                    <p:cond delay="0"/>
                                  </p:stCondLst>
                                  <p:childTnLst>
                                    <p:animClr clrSpc="hsl" dir="cw">
                                      <p:cBhvr override="childStyle">
                                        <p:cTn id="62" dur="2000" fill="hold"/>
                                        <p:tgtEl>
                                          <p:spTgt spid="15"/>
                                        </p:tgtEl>
                                        <p:attrNameLst>
                                          <p:attrName>style.color</p:attrName>
                                        </p:attrNameLst>
                                      </p:cBhvr>
                                      <p:by>
                                        <p:hsl h="7200000" s="0" l="0"/>
                                      </p:by>
                                    </p:animClr>
                                    <p:animClr clrSpc="hsl" dir="cw">
                                      <p:cBhvr>
                                        <p:cTn id="63" dur="2000" fill="hold"/>
                                        <p:tgtEl>
                                          <p:spTgt spid="15"/>
                                        </p:tgtEl>
                                        <p:attrNameLst>
                                          <p:attrName>fillcolor</p:attrName>
                                        </p:attrNameLst>
                                      </p:cBhvr>
                                      <p:by>
                                        <p:hsl h="7200000" s="0" l="0"/>
                                      </p:by>
                                    </p:animClr>
                                    <p:animClr clrSpc="hsl" dir="cw">
                                      <p:cBhvr>
                                        <p:cTn id="64" dur="2000" fill="hold"/>
                                        <p:tgtEl>
                                          <p:spTgt spid="15"/>
                                        </p:tgtEl>
                                        <p:attrNameLst>
                                          <p:attrName>stroke.color</p:attrName>
                                        </p:attrNameLst>
                                      </p:cBhvr>
                                      <p:by>
                                        <p:hsl h="7200000" s="0" l="0"/>
                                      </p:by>
                                    </p:animClr>
                                    <p:set>
                                      <p:cBhvr>
                                        <p:cTn id="65" dur="2000" fill="hold"/>
                                        <p:tgtEl>
                                          <p:spTgt spid="15"/>
                                        </p:tgtEl>
                                        <p:attrNameLst>
                                          <p:attrName>fill.type</p:attrName>
                                        </p:attrNameLst>
                                      </p:cBhvr>
                                      <p:to>
                                        <p:strVal val="solid"/>
                                      </p:to>
                                    </p:set>
                                  </p:childTnLst>
                                </p:cTn>
                              </p:par>
                              <p:par>
                                <p:cTn id="66" presetID="21" presetClass="emph" presetSubtype="0" repeatCount="indefinite" fill="hold" grpId="0" nodeType="withEffect">
                                  <p:stCondLst>
                                    <p:cond delay="0"/>
                                  </p:stCondLst>
                                  <p:childTnLst>
                                    <p:animClr clrSpc="hsl" dir="cw">
                                      <p:cBhvr override="childStyle">
                                        <p:cTn id="67" dur="2000" fill="hold"/>
                                        <p:tgtEl>
                                          <p:spTgt spid="16"/>
                                        </p:tgtEl>
                                        <p:attrNameLst>
                                          <p:attrName>style.color</p:attrName>
                                        </p:attrNameLst>
                                      </p:cBhvr>
                                      <p:by>
                                        <p:hsl h="7200000" s="0" l="0"/>
                                      </p:by>
                                    </p:animClr>
                                    <p:animClr clrSpc="hsl" dir="cw">
                                      <p:cBhvr>
                                        <p:cTn id="68" dur="2000" fill="hold"/>
                                        <p:tgtEl>
                                          <p:spTgt spid="16"/>
                                        </p:tgtEl>
                                        <p:attrNameLst>
                                          <p:attrName>fillcolor</p:attrName>
                                        </p:attrNameLst>
                                      </p:cBhvr>
                                      <p:by>
                                        <p:hsl h="7200000" s="0" l="0"/>
                                      </p:by>
                                    </p:animClr>
                                    <p:animClr clrSpc="hsl" dir="cw">
                                      <p:cBhvr>
                                        <p:cTn id="69" dur="2000" fill="hold"/>
                                        <p:tgtEl>
                                          <p:spTgt spid="16"/>
                                        </p:tgtEl>
                                        <p:attrNameLst>
                                          <p:attrName>stroke.color</p:attrName>
                                        </p:attrNameLst>
                                      </p:cBhvr>
                                      <p:by>
                                        <p:hsl h="7200000" s="0" l="0"/>
                                      </p:by>
                                    </p:animClr>
                                    <p:set>
                                      <p:cBhvr>
                                        <p:cTn id="70" dur="2000" fill="hold"/>
                                        <p:tgtEl>
                                          <p:spTgt spid="16"/>
                                        </p:tgtEl>
                                        <p:attrNameLst>
                                          <p:attrName>fill.type</p:attrName>
                                        </p:attrNameLst>
                                      </p:cBhvr>
                                      <p:to>
                                        <p:strVal val="solid"/>
                                      </p:to>
                                    </p:set>
                                  </p:childTnLst>
                                </p:cTn>
                              </p:par>
                              <p:par>
                                <p:cTn id="71" presetID="21" presetClass="emph" presetSubtype="0" repeatCount="indefinite" fill="hold" grpId="0" nodeType="withEffect">
                                  <p:stCondLst>
                                    <p:cond delay="0"/>
                                  </p:stCondLst>
                                  <p:childTnLst>
                                    <p:animClr clrSpc="hsl" dir="cw">
                                      <p:cBhvr override="childStyle">
                                        <p:cTn id="72" dur="2000" fill="hold"/>
                                        <p:tgtEl>
                                          <p:spTgt spid="17"/>
                                        </p:tgtEl>
                                        <p:attrNameLst>
                                          <p:attrName>style.color</p:attrName>
                                        </p:attrNameLst>
                                      </p:cBhvr>
                                      <p:by>
                                        <p:hsl h="7200000" s="0" l="0"/>
                                      </p:by>
                                    </p:animClr>
                                    <p:animClr clrSpc="hsl" dir="cw">
                                      <p:cBhvr>
                                        <p:cTn id="73" dur="2000" fill="hold"/>
                                        <p:tgtEl>
                                          <p:spTgt spid="17"/>
                                        </p:tgtEl>
                                        <p:attrNameLst>
                                          <p:attrName>fillcolor</p:attrName>
                                        </p:attrNameLst>
                                      </p:cBhvr>
                                      <p:by>
                                        <p:hsl h="7200000" s="0" l="0"/>
                                      </p:by>
                                    </p:animClr>
                                    <p:animClr clrSpc="hsl" dir="cw">
                                      <p:cBhvr>
                                        <p:cTn id="74" dur="2000" fill="hold"/>
                                        <p:tgtEl>
                                          <p:spTgt spid="17"/>
                                        </p:tgtEl>
                                        <p:attrNameLst>
                                          <p:attrName>stroke.color</p:attrName>
                                        </p:attrNameLst>
                                      </p:cBhvr>
                                      <p:by>
                                        <p:hsl h="7200000" s="0" l="0"/>
                                      </p:by>
                                    </p:animClr>
                                    <p:set>
                                      <p:cBhvr>
                                        <p:cTn id="75" dur="2000" fill="hold"/>
                                        <p:tgtEl>
                                          <p:spTgt spid="17"/>
                                        </p:tgtEl>
                                        <p:attrNameLst>
                                          <p:attrName>fill.type</p:attrName>
                                        </p:attrNameLst>
                                      </p:cBhvr>
                                      <p:to>
                                        <p:strVal val="solid"/>
                                      </p:to>
                                    </p:set>
                                  </p:childTnLst>
                                </p:cTn>
                              </p:par>
                              <p:par>
                                <p:cTn id="76" presetID="21" presetClass="emph" presetSubtype="0" repeatCount="indefinite" fill="hold" grpId="0" nodeType="withEffect">
                                  <p:stCondLst>
                                    <p:cond delay="0"/>
                                  </p:stCondLst>
                                  <p:childTnLst>
                                    <p:animClr clrSpc="hsl" dir="cw">
                                      <p:cBhvr override="childStyle">
                                        <p:cTn id="77" dur="2000" fill="hold"/>
                                        <p:tgtEl>
                                          <p:spTgt spid="18"/>
                                        </p:tgtEl>
                                        <p:attrNameLst>
                                          <p:attrName>style.color</p:attrName>
                                        </p:attrNameLst>
                                      </p:cBhvr>
                                      <p:by>
                                        <p:hsl h="7200000" s="0" l="0"/>
                                      </p:by>
                                    </p:animClr>
                                    <p:animClr clrSpc="hsl" dir="cw">
                                      <p:cBhvr>
                                        <p:cTn id="78" dur="2000" fill="hold"/>
                                        <p:tgtEl>
                                          <p:spTgt spid="18"/>
                                        </p:tgtEl>
                                        <p:attrNameLst>
                                          <p:attrName>fillcolor</p:attrName>
                                        </p:attrNameLst>
                                      </p:cBhvr>
                                      <p:by>
                                        <p:hsl h="7200000" s="0" l="0"/>
                                      </p:by>
                                    </p:animClr>
                                    <p:animClr clrSpc="hsl" dir="cw">
                                      <p:cBhvr>
                                        <p:cTn id="79" dur="2000" fill="hold"/>
                                        <p:tgtEl>
                                          <p:spTgt spid="18"/>
                                        </p:tgtEl>
                                        <p:attrNameLst>
                                          <p:attrName>stroke.color</p:attrName>
                                        </p:attrNameLst>
                                      </p:cBhvr>
                                      <p:by>
                                        <p:hsl h="7200000" s="0" l="0"/>
                                      </p:by>
                                    </p:animClr>
                                    <p:set>
                                      <p:cBhvr>
                                        <p:cTn id="80" dur="20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2" grpId="0"/>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13232"/>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34400" y="628943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63708"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2369" y="3152181"/>
            <a:ext cx="3048000"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পুকুর প্রস্তুতির সময় সার প্রয়োগের মাত্রা- </a:t>
            </a:r>
            <a:endParaRPr lang="en-US" b="1" dirty="0">
              <a:ln/>
              <a:latin typeface="SutonnyOMJ" panose="01010600010101010101" pitchFamily="2" charset="0"/>
              <a:cs typeface="SutonnyOMJ" panose="01010600010101010101" pitchFamily="2" charset="0"/>
            </a:endParaRPr>
          </a:p>
        </p:txBody>
      </p:sp>
      <p:sp>
        <p:nvSpPr>
          <p:cNvPr id="8" name="TextBox 7"/>
          <p:cNvSpPr txBox="1"/>
          <p:nvPr/>
        </p:nvSpPr>
        <p:spPr>
          <a:xfrm>
            <a:off x="492369" y="1468369"/>
            <a:ext cx="2579078"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dirty="0" smtClean="0">
                <a:ln/>
                <a:latin typeface="SutonnyOMJ" panose="01010600010101010101" pitchFamily="2" charset="0"/>
                <a:cs typeface="SutonnyOMJ" panose="01010600010101010101" pitchFamily="2" charset="0"/>
              </a:rPr>
              <a:t>রোদ্রোজ্জল দিনে সকাল থেকে দুপুরের মধ্যে পুকুরে সার প্রয়োগ করা উচিত। </a:t>
            </a:r>
            <a:endParaRPr lang="en-US" sz="1600" b="1" dirty="0">
              <a:ln/>
              <a:latin typeface="SutonnyOMJ" panose="01010600010101010101" pitchFamily="2" charset="0"/>
              <a:cs typeface="SutonnyOMJ" panose="01010600010101010101" pitchFamily="2"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44616"/>
          <a:stretch/>
        </p:blipFill>
        <p:spPr>
          <a:xfrm>
            <a:off x="3470031" y="844062"/>
            <a:ext cx="2754923" cy="2017834"/>
          </a:xfrm>
          <a:prstGeom prst="rect">
            <a:avLst/>
          </a:prstGeom>
        </p:spPr>
      </p:pic>
      <p:sp>
        <p:nvSpPr>
          <p:cNvPr id="11" name="TextBox 10"/>
          <p:cNvSpPr txBox="1"/>
          <p:nvPr/>
        </p:nvSpPr>
        <p:spPr>
          <a:xfrm>
            <a:off x="3997569" y="2344615"/>
            <a:ext cx="1277816" cy="338554"/>
          </a:xfrm>
          <a:prstGeom prst="rect">
            <a:avLst/>
          </a:prstGeom>
          <a:noFill/>
        </p:spPr>
        <p:txBody>
          <a:bodyPr wrap="square" rtlCol="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dirty="0" smtClean="0">
                <a:ln/>
                <a:solidFill>
                  <a:srgbClr val="C00000"/>
                </a:solidFill>
                <a:latin typeface="SutonnyOMJ" panose="01010600010101010101" pitchFamily="2" charset="0"/>
                <a:cs typeface="SutonnyOMJ" panose="01010600010101010101" pitchFamily="2" charset="0"/>
              </a:rPr>
              <a:t>সার দিচ্ছে </a:t>
            </a:r>
            <a:endParaRPr lang="en-US" sz="1600" b="1" dirty="0">
              <a:ln/>
              <a:solidFill>
                <a:srgbClr val="C00000"/>
              </a:solidFill>
              <a:latin typeface="SutonnyOMJ" panose="01010600010101010101" pitchFamily="2" charset="0"/>
              <a:cs typeface="SutonnyOMJ" panose="01010600010101010101" pitchFamily="2"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188304996"/>
              </p:ext>
            </p:extLst>
          </p:nvPr>
        </p:nvGraphicFramePr>
        <p:xfrm>
          <a:off x="1019908" y="3659148"/>
          <a:ext cx="3587262" cy="2303496"/>
        </p:xfrm>
        <a:graphic>
          <a:graphicData uri="http://schemas.openxmlformats.org/drawingml/2006/table">
            <a:tbl>
              <a:tblPr firstRow="1" bandRow="1">
                <a:tableStyleId>{5C22544A-7EE6-4342-B048-85BDC9FD1C3A}</a:tableStyleId>
              </a:tblPr>
              <a:tblGrid>
                <a:gridCol w="1793631"/>
                <a:gridCol w="1793631"/>
              </a:tblGrid>
              <a:tr h="625230">
                <a:tc gridSpan="2">
                  <a:txBody>
                    <a:bodyPr/>
                    <a:lstStyle/>
                    <a:p>
                      <a:r>
                        <a:rPr lang="bn-IN" b="0" dirty="0" smtClean="0">
                          <a:solidFill>
                            <a:schemeClr val="tx1"/>
                          </a:solidFill>
                        </a:rPr>
                        <a:t>                   </a:t>
                      </a:r>
                      <a:r>
                        <a:rPr lang="bn-IN" b="1" dirty="0" smtClean="0">
                          <a:solidFill>
                            <a:schemeClr val="tx1"/>
                          </a:solidFill>
                          <a:latin typeface="SutonnyOMJ" panose="01010600010101010101" pitchFamily="2" charset="0"/>
                          <a:cs typeface="SutonnyOMJ" panose="01010600010101010101" pitchFamily="2" charset="0"/>
                        </a:rPr>
                        <a:t>জৈব</a:t>
                      </a:r>
                      <a:r>
                        <a:rPr lang="bn-IN" b="1" baseline="0" dirty="0" smtClean="0">
                          <a:solidFill>
                            <a:schemeClr val="tx1"/>
                          </a:solidFill>
                          <a:latin typeface="SutonnyOMJ" panose="01010600010101010101" pitchFamily="2" charset="0"/>
                          <a:cs typeface="SutonnyOMJ" panose="01010600010101010101" pitchFamily="2" charset="0"/>
                        </a:rPr>
                        <a:t> সার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475191">
                <a:tc>
                  <a:txBody>
                    <a:bodyPr/>
                    <a:lstStyle/>
                    <a:p>
                      <a:r>
                        <a:rPr lang="bn-IN" b="1" dirty="0" smtClean="0">
                          <a:solidFill>
                            <a:schemeClr val="tx1"/>
                          </a:solidFill>
                          <a:latin typeface="SutonnyOMJ" panose="01010600010101010101" pitchFamily="2" charset="0"/>
                          <a:cs typeface="SutonnyOMJ" panose="01010600010101010101" pitchFamily="2" charset="0"/>
                        </a:rPr>
                        <a:t>    সারের নাম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b="1" dirty="0" smtClean="0">
                          <a:solidFill>
                            <a:schemeClr val="tx1"/>
                          </a:solidFill>
                          <a:latin typeface="SutonnyOMJ" panose="01010600010101010101" pitchFamily="2" charset="0"/>
                          <a:cs typeface="SutonnyOMJ" panose="01010600010101010101" pitchFamily="2" charset="0"/>
                        </a:rPr>
                        <a:t>মাত্রা ( শতক প্রতি )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025">
                <a:tc>
                  <a:txBody>
                    <a:bodyPr/>
                    <a:lstStyle/>
                    <a:p>
                      <a:r>
                        <a:rPr lang="bn-IN" b="1" dirty="0" smtClean="0">
                          <a:solidFill>
                            <a:schemeClr val="tx1"/>
                          </a:solidFill>
                          <a:latin typeface="SutonnyOMJ" panose="01010600010101010101" pitchFamily="2" charset="0"/>
                          <a:cs typeface="SutonnyOMJ" panose="01010600010101010101" pitchFamily="2" charset="0"/>
                        </a:rPr>
                        <a:t>    গোবর</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dirty="0" smtClean="0"/>
                        <a:t>   </a:t>
                      </a:r>
                      <a:r>
                        <a:rPr lang="bn-IN" b="1" dirty="0" smtClean="0">
                          <a:solidFill>
                            <a:schemeClr val="tx1"/>
                          </a:solidFill>
                          <a:latin typeface="SutonnyOMJ" panose="01010600010101010101" pitchFamily="2" charset="0"/>
                          <a:cs typeface="SutonnyOMJ" panose="01010600010101010101" pitchFamily="2" charset="0"/>
                        </a:rPr>
                        <a:t>৫-৭ কেজি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025">
                <a:tc>
                  <a:txBody>
                    <a:bodyPr/>
                    <a:lstStyle/>
                    <a:p>
                      <a:r>
                        <a:rPr lang="bn-IN" b="1" dirty="0" smtClean="0">
                          <a:solidFill>
                            <a:schemeClr val="tx1"/>
                          </a:solidFill>
                          <a:latin typeface="SutonnyOMJ" panose="01010600010101010101" pitchFamily="2" charset="0"/>
                          <a:cs typeface="SutonnyOMJ" panose="01010600010101010101" pitchFamily="2" charset="0"/>
                        </a:rPr>
                        <a:t>    অথবা</a:t>
                      </a:r>
                      <a:r>
                        <a:rPr lang="bn-IN" b="1" baseline="0" dirty="0" smtClean="0">
                          <a:solidFill>
                            <a:schemeClr val="tx1"/>
                          </a:solidFill>
                          <a:latin typeface="SutonnyOMJ" panose="01010600010101010101" pitchFamily="2" charset="0"/>
                          <a:cs typeface="SutonnyOMJ" panose="01010600010101010101" pitchFamily="2" charset="0"/>
                        </a:rPr>
                        <a:t>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025">
                <a:tc>
                  <a:txBody>
                    <a:bodyPr/>
                    <a:lstStyle/>
                    <a:p>
                      <a:r>
                        <a:rPr lang="bn-IN" b="1" dirty="0" smtClean="0">
                          <a:solidFill>
                            <a:schemeClr val="tx1"/>
                          </a:solidFill>
                          <a:latin typeface="SutonnyOMJ" panose="01010600010101010101" pitchFamily="2" charset="0"/>
                          <a:cs typeface="SutonnyOMJ" panose="01010600010101010101" pitchFamily="2" charset="0"/>
                        </a:rPr>
                        <a:t>    মুরগির বিষ্ঠা</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dirty="0" smtClean="0"/>
                        <a:t>   </a:t>
                      </a:r>
                      <a:r>
                        <a:rPr lang="bn-IN" b="1" dirty="0" smtClean="0">
                          <a:solidFill>
                            <a:schemeClr val="tx1"/>
                          </a:solidFill>
                          <a:latin typeface="SutonnyOMJ" panose="01010600010101010101" pitchFamily="2" charset="0"/>
                          <a:cs typeface="SutonnyOMJ" panose="01010600010101010101" pitchFamily="2" charset="0"/>
                        </a:rPr>
                        <a:t>৩-৪ কেজি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439454547"/>
              </p:ext>
            </p:extLst>
          </p:nvPr>
        </p:nvGraphicFramePr>
        <p:xfrm>
          <a:off x="4847492" y="3697728"/>
          <a:ext cx="3587262" cy="2316208"/>
        </p:xfrm>
        <a:graphic>
          <a:graphicData uri="http://schemas.openxmlformats.org/drawingml/2006/table">
            <a:tbl>
              <a:tblPr firstRow="1" bandRow="1">
                <a:tableStyleId>{5C22544A-7EE6-4342-B048-85BDC9FD1C3A}</a:tableStyleId>
              </a:tblPr>
              <a:tblGrid>
                <a:gridCol w="1793631"/>
                <a:gridCol w="1793631"/>
              </a:tblGrid>
              <a:tr h="649596">
                <a:tc gridSpan="2">
                  <a:txBody>
                    <a:bodyPr/>
                    <a:lstStyle/>
                    <a:p>
                      <a:r>
                        <a:rPr lang="bn-IN" b="1" dirty="0" smtClean="0">
                          <a:solidFill>
                            <a:schemeClr val="tx1"/>
                          </a:solidFill>
                          <a:latin typeface="SutonnyOMJ" panose="01010600010101010101" pitchFamily="2" charset="0"/>
                          <a:cs typeface="SutonnyOMJ" panose="01010600010101010101" pitchFamily="2" charset="0"/>
                        </a:rPr>
                        <a:t>                  অজৈব</a:t>
                      </a:r>
                      <a:r>
                        <a:rPr lang="bn-IN" b="1" baseline="0" dirty="0" smtClean="0">
                          <a:solidFill>
                            <a:schemeClr val="tx1"/>
                          </a:solidFill>
                          <a:latin typeface="SutonnyOMJ" panose="01010600010101010101" pitchFamily="2" charset="0"/>
                          <a:cs typeface="SutonnyOMJ" panose="01010600010101010101" pitchFamily="2" charset="0"/>
                        </a:rPr>
                        <a:t> সার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416653">
                <a:tc>
                  <a:txBody>
                    <a:bodyPr/>
                    <a:lstStyle/>
                    <a:p>
                      <a:r>
                        <a:rPr lang="bn-IN" b="1" dirty="0" smtClean="0">
                          <a:solidFill>
                            <a:schemeClr val="tx1"/>
                          </a:solidFill>
                          <a:latin typeface="SutonnyOMJ" panose="01010600010101010101" pitchFamily="2" charset="0"/>
                          <a:cs typeface="SutonnyOMJ" panose="01010600010101010101" pitchFamily="2" charset="0"/>
                        </a:rPr>
                        <a:t>   সারের নাম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b="1" dirty="0" smtClean="0">
                          <a:solidFill>
                            <a:schemeClr val="tx1"/>
                          </a:solidFill>
                          <a:latin typeface="SutonnyOMJ" panose="01010600010101010101" pitchFamily="2" charset="0"/>
                          <a:cs typeface="SutonnyOMJ" panose="01010600010101010101" pitchFamily="2" charset="0"/>
                        </a:rPr>
                        <a:t>মাত্রা ( শতক প্রতি )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653">
                <a:tc>
                  <a:txBody>
                    <a:bodyPr/>
                    <a:lstStyle/>
                    <a:p>
                      <a:r>
                        <a:rPr lang="bn-IN" b="1" dirty="0" smtClean="0">
                          <a:solidFill>
                            <a:schemeClr val="tx1"/>
                          </a:solidFill>
                          <a:latin typeface="SutonnyOMJ" panose="01010600010101010101" pitchFamily="2" charset="0"/>
                          <a:cs typeface="SutonnyOMJ" panose="01010600010101010101" pitchFamily="2" charset="0"/>
                        </a:rPr>
                        <a:t>     ইউরিয়া</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b="1" dirty="0" smtClean="0">
                          <a:latin typeface="SutonnyOMJ" panose="01010600010101010101" pitchFamily="2" charset="0"/>
                          <a:cs typeface="SutonnyOMJ" panose="01010600010101010101" pitchFamily="2" charset="0"/>
                        </a:rPr>
                        <a:t>১০০-১৫০ গ্রাম</a:t>
                      </a:r>
                      <a:endParaRPr lang="en-US" b="1"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653">
                <a:tc>
                  <a:txBody>
                    <a:bodyPr/>
                    <a:lstStyle/>
                    <a:p>
                      <a:r>
                        <a:rPr lang="bn-IN" b="1" dirty="0" smtClean="0">
                          <a:solidFill>
                            <a:schemeClr val="tx1"/>
                          </a:solidFill>
                          <a:latin typeface="SutonnyOMJ" panose="01010600010101010101" pitchFamily="2" charset="0"/>
                          <a:cs typeface="SutonnyOMJ" panose="01010600010101010101" pitchFamily="2" charset="0"/>
                        </a:rPr>
                        <a:t>     টি এস পি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b="1" dirty="0" smtClean="0">
                          <a:latin typeface="SutonnyOMJ" panose="01010600010101010101" pitchFamily="2" charset="0"/>
                          <a:cs typeface="SutonnyOMJ" panose="01010600010101010101" pitchFamily="2" charset="0"/>
                        </a:rPr>
                        <a:t>৫০-৭৫ গ্রাম </a:t>
                      </a:r>
                      <a:endParaRPr lang="en-US" b="1"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653">
                <a:tc>
                  <a:txBody>
                    <a:bodyPr/>
                    <a:lstStyle/>
                    <a:p>
                      <a:r>
                        <a:rPr lang="bn-IN" b="1" dirty="0" smtClean="0">
                          <a:solidFill>
                            <a:schemeClr val="tx1"/>
                          </a:solidFill>
                          <a:latin typeface="SutonnyOMJ" panose="01010600010101010101" pitchFamily="2" charset="0"/>
                          <a:cs typeface="SutonnyOMJ" panose="01010600010101010101" pitchFamily="2" charset="0"/>
                        </a:rPr>
                        <a:t>     এম ও</a:t>
                      </a:r>
                      <a:r>
                        <a:rPr lang="bn-IN" b="1" baseline="0" dirty="0" smtClean="0">
                          <a:solidFill>
                            <a:schemeClr val="tx1"/>
                          </a:solidFill>
                          <a:latin typeface="SutonnyOMJ" panose="01010600010101010101" pitchFamily="2" charset="0"/>
                          <a:cs typeface="SutonnyOMJ" panose="01010600010101010101" pitchFamily="2" charset="0"/>
                        </a:rPr>
                        <a:t> পি </a:t>
                      </a:r>
                      <a:endParaRPr lang="en-US" b="1" dirty="0">
                        <a:solidFill>
                          <a:schemeClr val="tx1"/>
                        </a:solidFill>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b="1" dirty="0" smtClean="0">
                          <a:latin typeface="SutonnyOMJ" panose="01010600010101010101" pitchFamily="2" charset="0"/>
                          <a:cs typeface="SutonnyOMJ" panose="01010600010101010101" pitchFamily="2" charset="0"/>
                        </a:rPr>
                        <a:t>২০ গ্রাম </a:t>
                      </a:r>
                      <a:endParaRPr lang="en-US" b="1" dirty="0">
                        <a:latin typeface="SutonnyOMJ" panose="01010600010101010101" pitchFamily="2" charset="0"/>
                        <a:cs typeface="SutonnyOMJ" panose="01010600010101010101"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1475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0-#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2000" fill="hold"/>
                                        <p:tgtEl>
                                          <p:spTgt spid="7"/>
                                        </p:tgtEl>
                                        <p:attrNameLst>
                                          <p:attrName>ppt_x</p:attrName>
                                        </p:attrNameLst>
                                      </p:cBhvr>
                                      <p:tavLst>
                                        <p:tav tm="0">
                                          <p:val>
                                            <p:strVal val="0-#ppt_w/2"/>
                                          </p:val>
                                        </p:tav>
                                        <p:tav tm="100000">
                                          <p:val>
                                            <p:strVal val="#ppt_x"/>
                                          </p:val>
                                        </p:tav>
                                      </p:tavLst>
                                    </p:anim>
                                    <p:anim calcmode="lin" valueType="num">
                                      <p:cBhvr additive="base">
                                        <p:cTn id="4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36678"/>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69569"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69569" y="6236678"/>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4430" y="1066800"/>
            <a:ext cx="4501662" cy="86177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rgbClr val="FF0000"/>
                </a:solidFill>
                <a:latin typeface="SutonnyOMJ" panose="01010600010101010101" pitchFamily="2" charset="0"/>
                <a:cs typeface="SutonnyOMJ" panose="01010600010101010101" pitchFamily="2" charset="0"/>
              </a:rPr>
              <a:t>৬</a:t>
            </a:r>
            <a:r>
              <a:rPr lang="bn-IN" b="1" dirty="0" smtClean="0">
                <a:ln/>
                <a:solidFill>
                  <a:srgbClr val="FF0000"/>
                </a:solidFill>
                <a:latin typeface="SutonnyOMJ" panose="01010600010101010101" pitchFamily="2" charset="0"/>
                <a:cs typeface="SutonnyOMJ" panose="01010600010101010101" pitchFamily="2" charset="0"/>
              </a:rPr>
              <a:t>। প্রাকৃতিক খাদ্য পরীক্ষাঃ </a:t>
            </a:r>
            <a:r>
              <a:rPr lang="bn-IN" sz="1600" b="1" dirty="0" smtClean="0">
                <a:ln/>
                <a:latin typeface="SutonnyOMJ" panose="01010600010101010101" pitchFamily="2" charset="0"/>
                <a:cs typeface="SutonnyOMJ" panose="01010600010101010101" pitchFamily="2" charset="0"/>
              </a:rPr>
              <a:t>পুকুরে পোনা মদুদের পূর্বেই সার প্রয়োগের ৫-৭ দিন পর পুকুরে প্রাকৃতিক খাদ্য তৈরি হয়েছে কি না তা পরীক্ষা করে দেখতে হবে। কয়েকটি পদ্ধতিতে এটা করা যায়-  </a:t>
            </a:r>
            <a:endParaRPr lang="en-US" sz="1600" b="1" dirty="0">
              <a:ln/>
              <a:latin typeface="SutonnyOMJ" panose="01010600010101010101" pitchFamily="2" charset="0"/>
              <a:cs typeface="SutonnyOMJ" panose="01010600010101010101" pitchFamily="2" charset="0"/>
            </a:endParaRPr>
          </a:p>
        </p:txBody>
      </p:sp>
      <p:sp>
        <p:nvSpPr>
          <p:cNvPr id="8" name="TextBox 7"/>
          <p:cNvSpPr txBox="1"/>
          <p:nvPr/>
        </p:nvSpPr>
        <p:spPr>
          <a:xfrm>
            <a:off x="334109" y="2189091"/>
            <a:ext cx="5105400" cy="110799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ক) সেক্কিডিস্কঃ </a:t>
            </a:r>
            <a:r>
              <a:rPr lang="bn-IN" sz="1600" b="1" dirty="0" smtClean="0">
                <a:ln/>
                <a:latin typeface="SutonnyOMJ" panose="01010600010101010101" pitchFamily="2" charset="0"/>
                <a:cs typeface="SutonnyOMJ" panose="01010600010101010101" pitchFamily="2" charset="0"/>
              </a:rPr>
              <a:t>২০ সেমি ব্যাসযুক্ত টিনের একটি সাদা-কালো থালা ( একে সেক্কিডিস্ক বলে ) সুতা দ্বারা পানিতে ডুবানোর পর যদি ২৫-৩০ সেমি গভীরভাবে থালা দেখা না যায় তবে বুঝতে হবে পুকুরে প্রাকৃতিক খাদ্য রয়েছে। যদি ৩০ সেমি</a:t>
            </a:r>
          </a:p>
          <a:p>
            <a:r>
              <a:rPr lang="bn-IN" sz="1600" b="1" dirty="0" smtClean="0">
                <a:ln/>
                <a:latin typeface="SutonnyOMJ" panose="01010600010101010101" pitchFamily="2" charset="0"/>
                <a:cs typeface="SutonnyOMJ" panose="01010600010101010101" pitchFamily="2" charset="0"/>
              </a:rPr>
              <a:t>এর অধিক গভীরতায় সেক্কিডিস্ক দেখা যায় তবে বুঝতে হবে খাবার কম আছে।  </a:t>
            </a:r>
            <a:endParaRPr lang="en-US" sz="1600" b="1" dirty="0">
              <a:ln/>
              <a:latin typeface="SutonnyOMJ" panose="01010600010101010101" pitchFamily="2" charset="0"/>
              <a:cs typeface="SutonnyOMJ" panose="01010600010101010101" pitchFamily="2"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54843"/>
          <a:stretch/>
        </p:blipFill>
        <p:spPr>
          <a:xfrm>
            <a:off x="5773615" y="1517965"/>
            <a:ext cx="2672862" cy="2450418"/>
          </a:xfrm>
          <a:prstGeom prst="rect">
            <a:avLst/>
          </a:prstGeom>
          <a:ln w="12700">
            <a:solidFill>
              <a:schemeClr val="tx1"/>
            </a:solidFill>
          </a:ln>
        </p:spPr>
      </p:pic>
      <p:sp>
        <p:nvSpPr>
          <p:cNvPr id="11" name="TextBox 10"/>
          <p:cNvSpPr txBox="1"/>
          <p:nvPr/>
        </p:nvSpPr>
        <p:spPr>
          <a:xfrm>
            <a:off x="334108" y="4461990"/>
            <a:ext cx="4525109" cy="61555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খ) হাত পরীক্ষাঃ </a:t>
            </a:r>
            <a:r>
              <a:rPr lang="bn-IN" sz="1600" b="1" dirty="0" smtClean="0">
                <a:ln/>
                <a:latin typeface="SutonnyOMJ" panose="01010600010101010101" pitchFamily="2" charset="0"/>
                <a:cs typeface="SutonnyOMJ" panose="01010600010101010101" pitchFamily="2" charset="0"/>
              </a:rPr>
              <a:t>পানিতে হাতের কনুই পর্যন্ত ডুবিয়ে যদি হাতের তালু দেখা না যায় তবে বুঝতে হবে খাদ্য পরিমাণ মতো তৈরি হয়েছে।  </a:t>
            </a:r>
            <a:endParaRPr lang="en-US" sz="1600" b="1" dirty="0">
              <a:ln/>
              <a:latin typeface="SutonnyOMJ" panose="01010600010101010101" pitchFamily="2" charset="0"/>
              <a:cs typeface="SutonnyOMJ" panose="01010600010101010101" pitchFamily="2"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7721" t="18803" r="7834" b="43248"/>
          <a:stretch/>
        </p:blipFill>
        <p:spPr>
          <a:xfrm>
            <a:off x="4935418" y="4364890"/>
            <a:ext cx="2438397" cy="2096603"/>
          </a:xfrm>
          <a:prstGeom prst="rect">
            <a:avLst/>
          </a:prstGeom>
          <a:ln w="19050">
            <a:solidFill>
              <a:schemeClr val="tx1"/>
            </a:solidFill>
          </a:ln>
        </p:spPr>
      </p:pic>
    </p:spTree>
    <p:extLst>
      <p:ext uri="{BB962C8B-B14F-4D97-AF65-F5344CB8AC3E}">
        <p14:creationId xmlns:p14="http://schemas.microsoft.com/office/powerpoint/2010/main" val="25636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7">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7">
                                            <p:txEl>
                                              <p:pRg st="0" end="0"/>
                                            </p:txEl>
                                          </p:spTgt>
                                        </p:tgtEl>
                                        <p:attrNameLst>
                                          <p:attrName>ppt_w</p:attrName>
                                        </p:attrNameLst>
                                      </p:cBhvr>
                                    </p:anim>
                                    <p:anim by="(#ppt_w*0.50)" calcmode="lin" valueType="num">
                                      <p:cBhvr>
                                        <p:cTn id="30" dur="500" decel="50000" autoRev="1" fill="hold">
                                          <p:stCondLst>
                                            <p:cond delay="0"/>
                                          </p:stCondLst>
                                        </p:cTn>
                                        <p:tgtEl>
                                          <p:spTgt spid="7">
                                            <p:txEl>
                                              <p:pRg st="0" end="0"/>
                                            </p:txEl>
                                          </p:spTgt>
                                        </p:tgtEl>
                                        <p:attrNameLst>
                                          <p:attrName>ppt_x</p:attrName>
                                        </p:attrNameLst>
                                      </p:cBhvr>
                                    </p:anim>
                                    <p:anim from="(-#ppt_h/2)" to="(#ppt_y)" calcmode="lin" valueType="num">
                                      <p:cBhvr>
                                        <p:cTn id="31" dur="1000" fill="hold">
                                          <p:stCondLst>
                                            <p:cond delay="0"/>
                                          </p:stCondLst>
                                        </p:cTn>
                                        <p:tgtEl>
                                          <p:spTgt spid="7">
                                            <p:txEl>
                                              <p:pRg st="0" end="0"/>
                                            </p:txEl>
                                          </p:spTgt>
                                        </p:tgtEl>
                                        <p:attrNameLst>
                                          <p:attrName>ppt_y</p:attrName>
                                        </p:attrNameLst>
                                      </p:cBhvr>
                                    </p:anim>
                                    <p:animRot by="21600000">
                                      <p:cBhvr>
                                        <p:cTn id="32" dur="1000" fill="hold">
                                          <p:stCondLst>
                                            <p:cond delay="0"/>
                                          </p:stCondLst>
                                        </p:cTn>
                                        <p:tgtEl>
                                          <p:spTgt spid="7">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3" dur="2000" fill="hold"/>
                                        <p:tgtEl>
                                          <p:spTgt spid="8"/>
                                        </p:tgtEl>
                                        <p:attrNameLst>
                                          <p:attrName>ppt_y</p:attrName>
                                        </p:attrNameLst>
                                      </p:cBhvr>
                                      <p:tavLst>
                                        <p:tav tm="0">
                                          <p:val>
                                            <p:strVal val="#ppt_y"/>
                                          </p:val>
                                        </p:tav>
                                        <p:tav tm="100000">
                                          <p:val>
                                            <p:strVal val="#ppt_y"/>
                                          </p:val>
                                        </p:tav>
                                      </p:tavLst>
                                    </p:anim>
                                    <p:anim calcmode="lin" valueType="num">
                                      <p:cBhvr>
                                        <p:cTn id="44"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5"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2000" tmFilter="0,0; .5, 1; 1, 1"/>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11">
                                            <p:txEl>
                                              <p:pRg st="0" end="0"/>
                                            </p:txEl>
                                          </p:spTgt>
                                        </p:tgtEl>
                                        <p:attrNameLst>
                                          <p:attrName>style.visibility</p:attrName>
                                        </p:attrNameLst>
                                      </p:cBhvr>
                                      <p:to>
                                        <p:strVal val="visible"/>
                                      </p:to>
                                    </p:set>
                                    <p:anim by="(-#ppt_w*2)" calcmode="lin" valueType="num">
                                      <p:cBhvr rctx="PPT">
                                        <p:cTn id="56" dur="500" autoRev="1" fill="hold">
                                          <p:stCondLst>
                                            <p:cond delay="0"/>
                                          </p:stCondLst>
                                        </p:cTn>
                                        <p:tgtEl>
                                          <p:spTgt spid="11">
                                            <p:txEl>
                                              <p:pRg st="0" end="0"/>
                                            </p:txEl>
                                          </p:spTgt>
                                        </p:tgtEl>
                                        <p:attrNameLst>
                                          <p:attrName>ppt_w</p:attrName>
                                        </p:attrNameLst>
                                      </p:cBhvr>
                                    </p:anim>
                                    <p:anim by="(#ppt_w*0.50)" calcmode="lin" valueType="num">
                                      <p:cBhvr>
                                        <p:cTn id="57" dur="500" decel="50000" autoRev="1" fill="hold">
                                          <p:stCondLst>
                                            <p:cond delay="0"/>
                                          </p:stCondLst>
                                        </p:cTn>
                                        <p:tgtEl>
                                          <p:spTgt spid="11">
                                            <p:txEl>
                                              <p:pRg st="0" end="0"/>
                                            </p:txEl>
                                          </p:spTgt>
                                        </p:tgtEl>
                                        <p:attrNameLst>
                                          <p:attrName>ppt_x</p:attrName>
                                        </p:attrNameLst>
                                      </p:cBhvr>
                                    </p:anim>
                                    <p:anim from="(-#ppt_h/2)" to="(#ppt_y)" calcmode="lin" valueType="num">
                                      <p:cBhvr>
                                        <p:cTn id="58" dur="1000" fill="hold">
                                          <p:stCondLst>
                                            <p:cond delay="0"/>
                                          </p:stCondLst>
                                        </p:cTn>
                                        <p:tgtEl>
                                          <p:spTgt spid="11">
                                            <p:txEl>
                                              <p:pRg st="0" end="0"/>
                                            </p:txEl>
                                          </p:spTgt>
                                        </p:tgtEl>
                                        <p:attrNameLst>
                                          <p:attrName>ppt_y</p:attrName>
                                        </p:attrNameLst>
                                      </p:cBhvr>
                                    </p:anim>
                                    <p:animRot by="21600000">
                                      <p:cBhvr>
                                        <p:cTn id="59" dur="1000" fill="hold">
                                          <p:stCondLst>
                                            <p:cond delay="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build="p"/>
      <p:bldP spid="8" grpId="0"/>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60120"/>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16815" y="6260120"/>
            <a:ext cx="480646" cy="492367"/>
          </a:xfrm>
          <a:prstGeom prst="sun">
            <a:avLst>
              <a:gd name="adj" fmla="val 20122"/>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16815" y="93785"/>
            <a:ext cx="480646" cy="492367"/>
          </a:xfrm>
          <a:prstGeom prst="sun">
            <a:avLst>
              <a:gd name="adj" fmla="val 20122"/>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7193"/>
          <a:stretch/>
        </p:blipFill>
        <p:spPr>
          <a:xfrm>
            <a:off x="5553808" y="682847"/>
            <a:ext cx="2476500" cy="2611337"/>
          </a:xfrm>
          <a:prstGeom prst="rect">
            <a:avLst/>
          </a:prstGeom>
          <a:ln w="19050">
            <a:solidFill>
              <a:schemeClr val="tx1"/>
            </a:solidFill>
          </a:ln>
        </p:spPr>
      </p:pic>
      <p:sp>
        <p:nvSpPr>
          <p:cNvPr id="8" name="TextBox 7"/>
          <p:cNvSpPr txBox="1"/>
          <p:nvPr/>
        </p:nvSpPr>
        <p:spPr>
          <a:xfrm>
            <a:off x="574431" y="1359876"/>
            <a:ext cx="4759570" cy="110799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rgbClr val="FF0000"/>
                </a:solidFill>
                <a:latin typeface="SutonnyOMJ" panose="01010600010101010101" pitchFamily="2" charset="0"/>
                <a:cs typeface="SutonnyOMJ" panose="01010600010101010101" pitchFamily="2" charset="0"/>
              </a:rPr>
              <a:t>গ) গ্লাস পরীক্ষা</a:t>
            </a:r>
            <a:r>
              <a:rPr lang="bn-IN" b="1" dirty="0" smtClean="0">
                <a:ln/>
                <a:solidFill>
                  <a:srgbClr val="FF0000"/>
                </a:solidFill>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একটি স্বচ্ছ কাচের গ্লাস দ্বারা পুকুরের পানি নিয়ে সূর্যের আলোর দিকে ধরলে যদি পানির রঙ সবুজ বা বাদামি সবুজ দেখা যায় এবং পানিতে অসখ্য সূক্ষ্ণ কণা ও ছোট পোকার মতো দেখা যায় তবে বুঝতে হবে পুকুরে প্রাকৃতিক খাদ্য পরিমাণ মতো তৈরি হয়েছে। </a:t>
            </a:r>
            <a:endParaRPr lang="en-US" sz="1600" b="1" dirty="0">
              <a:ln/>
              <a:latin typeface="SutonnyOMJ" panose="01010600010101010101" pitchFamily="2" charset="0"/>
              <a:cs typeface="SutonnyOMJ" panose="01010600010101010101" pitchFamily="2" charset="0"/>
            </a:endParaRPr>
          </a:p>
        </p:txBody>
      </p:sp>
      <p:sp>
        <p:nvSpPr>
          <p:cNvPr id="9" name="TextBox 8"/>
          <p:cNvSpPr txBox="1"/>
          <p:nvPr/>
        </p:nvSpPr>
        <p:spPr>
          <a:xfrm>
            <a:off x="691661" y="4491316"/>
            <a:ext cx="5216770"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dirty="0" smtClean="0">
                <a:ln/>
                <a:latin typeface="SutonnyOMJ" panose="01010600010101010101" pitchFamily="2" charset="0"/>
                <a:cs typeface="SutonnyOMJ" panose="01010600010101010101" pitchFamily="2" charset="0"/>
              </a:rPr>
              <a:t>পরীক্ষা করার পরও যদি দেখা যায় খাদ্য তৈরি হয়নি তবে আর ও ২-৪ দিন অপেক্ষা করতে হবে। এরপর ও খাদ্য তৈরি না হলে  পুনরায় সার প্রয়োগ করতে হয়।  </a:t>
            </a:r>
            <a:endParaRPr lang="en-US" sz="1600" b="1" dirty="0">
              <a:ln/>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726937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8">
                                            <p:txEl>
                                              <p:pRg st="0" end="0"/>
                                            </p:txEl>
                                          </p:spTgt>
                                        </p:tgtEl>
                                        <p:attrNameLst>
                                          <p:attrName>style.visibility</p:attrName>
                                        </p:attrNameLst>
                                      </p:cBhvr>
                                      <p:to>
                                        <p:strVal val="visible"/>
                                      </p:to>
                                    </p:set>
                                    <p:anim by="(-#ppt_w*2)" calcmode="lin" valueType="num">
                                      <p:cBhvr rctx="PPT">
                                        <p:cTn id="34" dur="500" autoRev="1" fill="hold">
                                          <p:stCondLst>
                                            <p:cond delay="0"/>
                                          </p:stCondLst>
                                        </p:cTn>
                                        <p:tgtEl>
                                          <p:spTgt spid="8">
                                            <p:txEl>
                                              <p:pRg st="0" end="0"/>
                                            </p:txEl>
                                          </p:spTgt>
                                        </p:tgtEl>
                                        <p:attrNameLst>
                                          <p:attrName>ppt_w</p:attrName>
                                        </p:attrNameLst>
                                      </p:cBhvr>
                                    </p:anim>
                                    <p:anim by="(#ppt_w*0.50)" calcmode="lin" valueType="num">
                                      <p:cBhvr>
                                        <p:cTn id="35" dur="500" decel="50000" autoRev="1" fill="hold">
                                          <p:stCondLst>
                                            <p:cond delay="0"/>
                                          </p:stCondLst>
                                        </p:cTn>
                                        <p:tgtEl>
                                          <p:spTgt spid="8">
                                            <p:txEl>
                                              <p:pRg st="0" end="0"/>
                                            </p:txEl>
                                          </p:spTgt>
                                        </p:tgtEl>
                                        <p:attrNameLst>
                                          <p:attrName>ppt_x</p:attrName>
                                        </p:attrNameLst>
                                      </p:cBhvr>
                                    </p:anim>
                                    <p:anim from="(-#ppt_h/2)" to="(#ppt_y)" calcmode="lin" valueType="num">
                                      <p:cBhvr>
                                        <p:cTn id="36" dur="1000" fill="hold">
                                          <p:stCondLst>
                                            <p:cond delay="0"/>
                                          </p:stCondLst>
                                        </p:cTn>
                                        <p:tgtEl>
                                          <p:spTgt spid="8">
                                            <p:txEl>
                                              <p:pRg st="0" end="0"/>
                                            </p:txEl>
                                          </p:spTgt>
                                        </p:tgtEl>
                                        <p:attrNameLst>
                                          <p:attrName>ppt_y</p:attrName>
                                        </p:attrNameLst>
                                      </p:cBhvr>
                                    </p:anim>
                                    <p:animRot by="21600000">
                                      <p:cBhvr>
                                        <p:cTn id="37" dur="1000" fill="hold">
                                          <p:stCondLst>
                                            <p:cond delay="0"/>
                                          </p:stCondLst>
                                        </p:cTn>
                                        <p:tgtEl>
                                          <p:spTgt spid="8">
                                            <p:txEl>
                                              <p:pRg st="0" end="0"/>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 calcmode="lin" valueType="num">
                                      <p:cBhvr>
                                        <p:cTn id="42"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3" dur="2000" fill="hold"/>
                                        <p:tgtEl>
                                          <p:spTgt spid="9"/>
                                        </p:tgtEl>
                                        <p:attrNameLst>
                                          <p:attrName>ppt_y</p:attrName>
                                        </p:attrNameLst>
                                      </p:cBhvr>
                                      <p:tavLst>
                                        <p:tav tm="0">
                                          <p:val>
                                            <p:strVal val="#ppt_y"/>
                                          </p:val>
                                        </p:tav>
                                        <p:tav tm="100000">
                                          <p:val>
                                            <p:strVal val="#ppt_y"/>
                                          </p:val>
                                        </p:tav>
                                      </p:tavLst>
                                    </p:anim>
                                    <p:anim calcmode="lin" valueType="num">
                                      <p:cBhvr>
                                        <p:cTn id="44"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5"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2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83569"/>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57848" y="6283570"/>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57848"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4431" y="2804388"/>
            <a:ext cx="3727940" cy="160043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৭।</a:t>
            </a:r>
            <a:r>
              <a:rPr lang="en-US" b="1" dirty="0" smtClean="0">
                <a:ln/>
                <a:solidFill>
                  <a:srgbClr val="FF0000"/>
                </a:solidFill>
                <a:latin typeface="SutonnyOMJ" panose="01010600010101010101" pitchFamily="2" charset="0"/>
                <a:cs typeface="SutonnyOMJ" panose="01010600010101010101" pitchFamily="2" charset="0"/>
              </a:rPr>
              <a:t> পানির বিষাক্ততা পরীক্ষাঃ </a:t>
            </a:r>
            <a:r>
              <a:rPr lang="bn-IN" sz="1600" b="1" dirty="0" smtClean="0">
                <a:ln/>
                <a:latin typeface="SutonnyOMJ" panose="01010600010101010101" pitchFamily="2" charset="0"/>
                <a:cs typeface="SutonnyOMJ" panose="01010600010101010101" pitchFamily="2" charset="0"/>
              </a:rPr>
              <a:t>যে পুকুরে রাসায়নিক বিষ ব্যবহার করে মাছ মারা হয়েছে সেখানে পোনা মজুদের ১ দিন পূর্বে পুকুরে হাপা স্থাপন করে অথবা বালতিতে বা পাতিলে পুকুরের পানি নিয়ে তাতে ১০-১৫ টি পোনা ছেড়ে ২৪ ঘন্টা পর্যন্ত রাখতে হবে। পোনা মারা না গেলে বোঝা যাবে পুকুরের পানিতে কোনো বিষক্রিয়া নেই। </a:t>
            </a:r>
            <a:endParaRPr lang="en-US" sz="1600" b="1" dirty="0">
              <a:ln/>
              <a:latin typeface="SutonnyOMJ" panose="01010600010101010101" pitchFamily="2" charset="0"/>
              <a:cs typeface="SutonnyOMJ" panose="01010600010101010101"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231" y="2250832"/>
            <a:ext cx="3387969" cy="2766646"/>
          </a:xfrm>
          <a:prstGeom prst="rect">
            <a:avLst/>
          </a:prstGeom>
        </p:spPr>
      </p:pic>
    </p:spTree>
    <p:extLst>
      <p:ext uri="{BB962C8B-B14F-4D97-AF65-F5344CB8AC3E}">
        <p14:creationId xmlns:p14="http://schemas.microsoft.com/office/powerpoint/2010/main" val="3240875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7">
                                            <p:txEl>
                                              <p:pRg st="0" end="0"/>
                                            </p:txEl>
                                          </p:spTgt>
                                        </p:tgtEl>
                                        <p:attrNameLst>
                                          <p:attrName>style.visibility</p:attrName>
                                        </p:attrNameLst>
                                      </p:cBhvr>
                                      <p:to>
                                        <p:strVal val="visible"/>
                                      </p:to>
                                    </p:set>
                                    <p:anim by="(-#ppt_w*2)" calcmode="lin" valueType="num">
                                      <p:cBhvr rctx="PPT">
                                        <p:cTn id="34" dur="500" autoRev="1" fill="hold">
                                          <p:stCondLst>
                                            <p:cond delay="0"/>
                                          </p:stCondLst>
                                        </p:cTn>
                                        <p:tgtEl>
                                          <p:spTgt spid="7">
                                            <p:txEl>
                                              <p:pRg st="0" end="0"/>
                                            </p:txEl>
                                          </p:spTgt>
                                        </p:tgtEl>
                                        <p:attrNameLst>
                                          <p:attrName>ppt_w</p:attrName>
                                        </p:attrNameLst>
                                      </p:cBhvr>
                                    </p:anim>
                                    <p:anim by="(#ppt_w*0.50)" calcmode="lin" valueType="num">
                                      <p:cBhvr>
                                        <p:cTn id="35" dur="500" decel="50000" autoRev="1" fill="hold">
                                          <p:stCondLst>
                                            <p:cond delay="0"/>
                                          </p:stCondLst>
                                        </p:cTn>
                                        <p:tgtEl>
                                          <p:spTgt spid="7">
                                            <p:txEl>
                                              <p:pRg st="0" end="0"/>
                                            </p:txEl>
                                          </p:spTgt>
                                        </p:tgtEl>
                                        <p:attrNameLst>
                                          <p:attrName>ppt_x</p:attrName>
                                        </p:attrNameLst>
                                      </p:cBhvr>
                                    </p:anim>
                                    <p:anim from="(-#ppt_h/2)" to="(#ppt_y)" calcmode="lin" valueType="num">
                                      <p:cBhvr>
                                        <p:cTn id="36" dur="1000" fill="hold">
                                          <p:stCondLst>
                                            <p:cond delay="0"/>
                                          </p:stCondLst>
                                        </p:cTn>
                                        <p:tgtEl>
                                          <p:spTgt spid="7">
                                            <p:txEl>
                                              <p:pRg st="0" end="0"/>
                                            </p:txEl>
                                          </p:spTgt>
                                        </p:tgtEl>
                                        <p:attrNameLst>
                                          <p:attrName>ppt_y</p:attrName>
                                        </p:attrNameLst>
                                      </p:cBhvr>
                                    </p:anim>
                                    <p:animRot by="21600000">
                                      <p:cBhvr>
                                        <p:cTn id="37"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60123"/>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34401" y="6260123"/>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34401" y="128952"/>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672" y="1735015"/>
            <a:ext cx="1783374" cy="1570893"/>
          </a:xfrm>
          <a:prstGeom prst="snip2DiagRect">
            <a:avLst/>
          </a:prstGeom>
          <a:solidFill>
            <a:srgbClr val="FFFFFF">
              <a:shade val="85000"/>
            </a:srgbClr>
          </a:solidFill>
          <a:ln w="28575"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Folded Corner 7"/>
          <p:cNvSpPr/>
          <p:nvPr/>
        </p:nvSpPr>
        <p:spPr>
          <a:xfrm>
            <a:off x="3317631" y="539261"/>
            <a:ext cx="1887415" cy="656494"/>
          </a:xfrm>
          <a:prstGeom prst="foldedCorner">
            <a:avLst/>
          </a:prstGeom>
          <a:solidFill>
            <a:srgbClr val="00B050"/>
          </a:solidFill>
          <a:ln w="66675">
            <a:gradFill flip="none" rotWithShape="1">
              <a:gsLst>
                <a:gs pos="0">
                  <a:srgbClr val="FF0000"/>
                </a:gs>
                <a:gs pos="15000">
                  <a:srgbClr val="FFFF00"/>
                </a:gs>
                <a:gs pos="22000">
                  <a:srgbClr val="00B0F0"/>
                </a:gs>
                <a:gs pos="81000">
                  <a:srgbClr val="FF0000"/>
                </a:gs>
                <a:gs pos="71000">
                  <a:srgbClr val="FFFF00"/>
                </a:gs>
                <a:gs pos="57000">
                  <a:srgbClr val="00B0F0"/>
                </a:gs>
                <a:gs pos="46000">
                  <a:srgbClr val="FFFF00"/>
                </a:gs>
                <a:gs pos="33000">
                  <a:srgbClr val="FF0000"/>
                </a:gs>
              </a:gsLst>
              <a:path path="shape">
                <a:fillToRect l="50000" t="50000" r="50000" b="50000"/>
              </a:path>
              <a:tileRect/>
            </a:gra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bn-IN" sz="1600" b="1" dirty="0" smtClean="0">
                <a:ln/>
                <a:solidFill>
                  <a:srgbClr val="FFFF00"/>
                </a:solidFill>
                <a:latin typeface="SutonnyOMJ" panose="01010600010101010101" pitchFamily="2" charset="0"/>
                <a:cs typeface="SutonnyOMJ" panose="01010600010101010101" pitchFamily="2" charset="0"/>
              </a:rPr>
              <a:t>জোড়ায়</a:t>
            </a:r>
            <a:r>
              <a:rPr lang="en-US" sz="1600" b="1" dirty="0" smtClean="0">
                <a:ln/>
                <a:solidFill>
                  <a:srgbClr val="FFFF00"/>
                </a:solidFill>
                <a:latin typeface="SutonnyOMJ" panose="01010600010101010101" pitchFamily="2" charset="0"/>
                <a:cs typeface="SutonnyOMJ" panose="01010600010101010101" pitchFamily="2" charset="0"/>
              </a:rPr>
              <a:t> কাজ </a:t>
            </a:r>
            <a:endParaRPr lang="en-US" sz="1600" b="1" dirty="0">
              <a:ln/>
              <a:solidFill>
                <a:srgbClr val="FFFF00"/>
              </a:solidFill>
              <a:latin typeface="SutonnyOMJ" panose="01010600010101010101" pitchFamily="2" charset="0"/>
              <a:cs typeface="SutonnyOMJ" panose="01010600010101010101" pitchFamily="2" charset="0"/>
            </a:endParaRPr>
          </a:p>
        </p:txBody>
      </p:sp>
      <p:sp>
        <p:nvSpPr>
          <p:cNvPr id="9" name="TextBox 8"/>
          <p:cNvSpPr txBox="1"/>
          <p:nvPr/>
        </p:nvSpPr>
        <p:spPr>
          <a:xfrm>
            <a:off x="750277" y="3429000"/>
            <a:ext cx="2790092" cy="92333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ক) দলঃ </a:t>
            </a:r>
          </a:p>
          <a:p>
            <a:r>
              <a:rPr lang="bn-IN" b="1" dirty="0">
                <a:ln/>
                <a:solidFill>
                  <a:schemeClr val="accent3"/>
                </a:solidFill>
                <a:latin typeface="SutonnyOMJ" panose="01010600010101010101" pitchFamily="2" charset="0"/>
                <a:cs typeface="SutonnyOMJ" panose="01010600010101010101" pitchFamily="2" charset="0"/>
              </a:rPr>
              <a:t> </a:t>
            </a:r>
            <a:r>
              <a:rPr lang="bn-IN" b="1" dirty="0" smtClean="0">
                <a:ln/>
                <a:solidFill>
                  <a:schemeClr val="accent3"/>
                </a:solidFill>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পুকুর শুকানোর পর কড়া রোদে তলায় ফাটল ধরাতে হবে কেন ?    </a:t>
            </a:r>
            <a:endParaRPr lang="en-US" sz="1600" b="1" dirty="0">
              <a:ln/>
              <a:latin typeface="SutonnyOMJ" panose="01010600010101010101" pitchFamily="2" charset="0"/>
              <a:cs typeface="SutonnyOMJ" panose="01010600010101010101" pitchFamily="2" charset="0"/>
            </a:endParaRPr>
          </a:p>
        </p:txBody>
      </p:sp>
      <p:sp>
        <p:nvSpPr>
          <p:cNvPr id="10" name="TextBox 9"/>
          <p:cNvSpPr txBox="1"/>
          <p:nvPr/>
        </p:nvSpPr>
        <p:spPr>
          <a:xfrm>
            <a:off x="5603630" y="3563815"/>
            <a:ext cx="2930771"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খ) দলঃ </a:t>
            </a:r>
          </a:p>
          <a:p>
            <a:r>
              <a:rPr lang="bn-IN" b="1" dirty="0">
                <a:ln/>
                <a:solidFill>
                  <a:schemeClr val="accent3"/>
                </a:solidFill>
                <a:latin typeface="SutonnyOMJ" panose="01010600010101010101" pitchFamily="2" charset="0"/>
                <a:cs typeface="SutonnyOMJ" panose="01010600010101010101" pitchFamily="2" charset="0"/>
              </a:rPr>
              <a:t> </a:t>
            </a:r>
            <a:r>
              <a:rPr lang="bn-IN" b="1" dirty="0" smtClean="0">
                <a:ln/>
                <a:solidFill>
                  <a:schemeClr val="accent3"/>
                </a:solidFill>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পুকুরের ৫ টি জলজ আগাছার নাম লিখ ?  </a:t>
            </a:r>
            <a:endParaRPr lang="en-US" sz="1600" b="1" dirty="0">
              <a:ln/>
              <a:latin typeface="SutonnyOMJ" panose="01010600010101010101" pitchFamily="2" charset="0"/>
              <a:cs typeface="SutonnyOMJ" panose="01010600010101010101" pitchFamily="2" charset="0"/>
            </a:endParaRPr>
          </a:p>
        </p:txBody>
      </p:sp>
      <p:sp>
        <p:nvSpPr>
          <p:cNvPr id="11" name="TextBox 10"/>
          <p:cNvSpPr txBox="1"/>
          <p:nvPr/>
        </p:nvSpPr>
        <p:spPr>
          <a:xfrm>
            <a:off x="3200399" y="4865077"/>
            <a:ext cx="3083170"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উভয় দলের জন্য-</a:t>
            </a:r>
          </a:p>
          <a:p>
            <a:r>
              <a:rPr lang="bn-IN" b="1" dirty="0">
                <a:ln/>
                <a:solidFill>
                  <a:srgbClr val="FF0000"/>
                </a:solidFill>
                <a:latin typeface="SutonnyOMJ" panose="01010600010101010101" pitchFamily="2" charset="0"/>
                <a:cs typeface="SutonnyOMJ" panose="01010600010101010101" pitchFamily="2" charset="0"/>
              </a:rPr>
              <a:t> </a:t>
            </a:r>
            <a:r>
              <a:rPr lang="bn-IN" b="1" dirty="0" smtClean="0">
                <a:ln/>
                <a:solidFill>
                  <a:srgbClr val="FF0000"/>
                </a:solidFill>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চুন প্রয়োগের ২ টি উপকারিতা লিখ ? </a:t>
            </a:r>
            <a:endParaRPr lang="en-US" sz="1600" b="1" dirty="0">
              <a:ln/>
              <a:latin typeface="SutonnyOMJ" panose="01010600010101010101" pitchFamily="2" charset="0"/>
              <a:cs typeface="SutonnyOMJ" panose="01010600010101010101" pitchFamily="2" charset="0"/>
            </a:endParaRPr>
          </a:p>
        </p:txBody>
      </p:sp>
      <p:sp>
        <p:nvSpPr>
          <p:cNvPr id="12" name="TextBox 11"/>
          <p:cNvSpPr txBox="1"/>
          <p:nvPr/>
        </p:nvSpPr>
        <p:spPr>
          <a:xfrm>
            <a:off x="6283569" y="5767754"/>
            <a:ext cx="1477108" cy="3385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dirty="0" smtClean="0">
                <a:ln/>
                <a:latin typeface="SutonnyOMJ" panose="01010600010101010101" pitchFamily="2" charset="0"/>
                <a:cs typeface="SutonnyOMJ" panose="01010600010101010101" pitchFamily="2" charset="0"/>
              </a:rPr>
              <a:t>সময়ঃ ৫ মিনিট </a:t>
            </a:r>
            <a:endParaRPr lang="en-US" sz="1600" b="1" dirty="0">
              <a:ln/>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868787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strVal val="#ppt_w+.3"/>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Effect transition="in" filter="fade">
                                      <p:cBhvr>
                                        <p:cTn id="54" dur="1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strVal val="#ppt_w+.3"/>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Effect transition="in" filter="fade">
                                      <p:cBhvr>
                                        <p:cTn id="61" dur="1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barn(inVertical)">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117231" y="6283570"/>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40262" y="6283569"/>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6281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096250" y="1043354"/>
            <a:ext cx="1764322" cy="1945442"/>
          </a:xfrm>
          <a:prstGeom prst="snip2DiagRect">
            <a:avLst/>
          </a:prstGeom>
          <a:solidFill>
            <a:srgbClr val="FFFFFF">
              <a:shade val="85000"/>
            </a:srgbClr>
          </a:solidFill>
          <a:ln w="9525"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2" name="Straight Connector 11"/>
          <p:cNvCxnSpPr/>
          <p:nvPr/>
        </p:nvCxnSpPr>
        <p:spPr>
          <a:xfrm>
            <a:off x="205155" y="3264876"/>
            <a:ext cx="3159368" cy="17586"/>
          </a:xfrm>
          <a:prstGeom prst="line">
            <a:avLst/>
          </a:prstGeom>
          <a:ln w="41275">
            <a:gradFill flip="none" rotWithShape="1">
              <a:gsLst>
                <a:gs pos="0">
                  <a:srgbClr val="FF0000"/>
                </a:gs>
                <a:gs pos="13000">
                  <a:schemeClr val="accent1">
                    <a:lumMod val="45000"/>
                    <a:lumOff val="55000"/>
                  </a:schemeClr>
                </a:gs>
                <a:gs pos="25000">
                  <a:srgbClr val="00B0F0"/>
                </a:gs>
                <a:gs pos="68000">
                  <a:srgbClr val="FF0000"/>
                </a:gs>
                <a:gs pos="59000">
                  <a:srgbClr val="FFFF00"/>
                </a:gs>
                <a:gs pos="49000">
                  <a:srgbClr val="00B050"/>
                </a:gs>
                <a:gs pos="38000">
                  <a:srgbClr val="FF0000"/>
                </a:gs>
              </a:gsLst>
              <a:path path="shape">
                <a:fillToRect l="50000" t="50000" r="50000" b="50000"/>
              </a:path>
              <a:tileRect/>
            </a:gra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7222" y="3361589"/>
            <a:ext cx="3159368" cy="17586"/>
          </a:xfrm>
          <a:prstGeom prst="line">
            <a:avLst/>
          </a:prstGeom>
          <a:ln w="41275">
            <a:gradFill flip="none" rotWithShape="1">
              <a:gsLst>
                <a:gs pos="0">
                  <a:srgbClr val="FF0000"/>
                </a:gs>
                <a:gs pos="13000">
                  <a:schemeClr val="accent1">
                    <a:lumMod val="45000"/>
                    <a:lumOff val="55000"/>
                  </a:schemeClr>
                </a:gs>
                <a:gs pos="25000">
                  <a:srgbClr val="00B0F0"/>
                </a:gs>
                <a:gs pos="68000">
                  <a:srgbClr val="FF0000"/>
                </a:gs>
                <a:gs pos="59000">
                  <a:srgbClr val="FFFF00"/>
                </a:gs>
                <a:gs pos="49000">
                  <a:srgbClr val="00B050"/>
                </a:gs>
                <a:gs pos="38000">
                  <a:srgbClr val="FF0000"/>
                </a:gs>
              </a:gsLst>
              <a:path path="shape">
                <a:fillToRect l="50000" t="50000" r="50000" b="50000"/>
              </a:path>
              <a:tileRect/>
            </a:gra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87454" y="3150577"/>
            <a:ext cx="3390527" cy="0"/>
          </a:xfrm>
          <a:prstGeom prst="line">
            <a:avLst/>
          </a:prstGeom>
          <a:ln w="41275">
            <a:gradFill flip="none" rotWithShape="1">
              <a:gsLst>
                <a:gs pos="0">
                  <a:srgbClr val="FF0000"/>
                </a:gs>
                <a:gs pos="13000">
                  <a:schemeClr val="accent1">
                    <a:lumMod val="45000"/>
                    <a:lumOff val="55000"/>
                  </a:schemeClr>
                </a:gs>
                <a:gs pos="25000">
                  <a:srgbClr val="00B0F0"/>
                </a:gs>
                <a:gs pos="68000">
                  <a:srgbClr val="FF0000"/>
                </a:gs>
                <a:gs pos="59000">
                  <a:srgbClr val="FFFF00"/>
                </a:gs>
                <a:gs pos="49000">
                  <a:srgbClr val="00B050"/>
                </a:gs>
                <a:gs pos="38000">
                  <a:srgbClr val="FF0000"/>
                </a:gs>
              </a:gsLst>
              <a:path path="shape">
                <a:fillToRect l="50000" t="50000" r="50000" b="50000"/>
              </a:path>
              <a:tileRect/>
            </a:gra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11561" y="3247291"/>
            <a:ext cx="3182162" cy="3663"/>
          </a:xfrm>
          <a:prstGeom prst="line">
            <a:avLst/>
          </a:prstGeom>
          <a:ln w="41275">
            <a:gradFill flip="none" rotWithShape="1">
              <a:gsLst>
                <a:gs pos="0">
                  <a:srgbClr val="FF0000"/>
                </a:gs>
                <a:gs pos="13000">
                  <a:schemeClr val="accent1">
                    <a:lumMod val="45000"/>
                    <a:lumOff val="55000"/>
                  </a:schemeClr>
                </a:gs>
                <a:gs pos="25000">
                  <a:srgbClr val="00B0F0"/>
                </a:gs>
                <a:gs pos="68000">
                  <a:srgbClr val="FF0000"/>
                </a:gs>
                <a:gs pos="59000">
                  <a:srgbClr val="FFFF00"/>
                </a:gs>
                <a:gs pos="49000">
                  <a:srgbClr val="00B050"/>
                </a:gs>
                <a:gs pos="38000">
                  <a:srgbClr val="FF0000"/>
                </a:gs>
              </a:gsLst>
              <a:path path="shape">
                <a:fillToRect l="50000" t="50000" r="50000" b="50000"/>
              </a:path>
              <a:tileRect/>
            </a:gra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88826" y="3341069"/>
            <a:ext cx="3159368" cy="17586"/>
          </a:xfrm>
          <a:prstGeom prst="line">
            <a:avLst/>
          </a:prstGeom>
          <a:ln w="41275">
            <a:gradFill flip="none" rotWithShape="1">
              <a:gsLst>
                <a:gs pos="0">
                  <a:srgbClr val="FF0000"/>
                </a:gs>
                <a:gs pos="13000">
                  <a:schemeClr val="accent1">
                    <a:lumMod val="45000"/>
                    <a:lumOff val="55000"/>
                  </a:schemeClr>
                </a:gs>
                <a:gs pos="25000">
                  <a:srgbClr val="00B0F0"/>
                </a:gs>
                <a:gs pos="68000">
                  <a:srgbClr val="FF0000"/>
                </a:gs>
                <a:gs pos="59000">
                  <a:srgbClr val="FFFF00"/>
                </a:gs>
                <a:gs pos="49000">
                  <a:srgbClr val="00B050"/>
                </a:gs>
                <a:gs pos="38000">
                  <a:srgbClr val="FF0000"/>
                </a:gs>
              </a:gsLst>
              <a:path path="shape">
                <a:fillToRect l="50000" t="50000" r="50000" b="50000"/>
              </a:path>
              <a:tileRect/>
            </a:gra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7453" y="3458302"/>
            <a:ext cx="3159368" cy="17586"/>
          </a:xfrm>
          <a:prstGeom prst="line">
            <a:avLst/>
          </a:prstGeom>
          <a:ln w="41275">
            <a:gradFill flip="none" rotWithShape="1">
              <a:gsLst>
                <a:gs pos="0">
                  <a:srgbClr val="FF0000"/>
                </a:gs>
                <a:gs pos="13000">
                  <a:schemeClr val="accent1">
                    <a:lumMod val="45000"/>
                    <a:lumOff val="55000"/>
                  </a:schemeClr>
                </a:gs>
                <a:gs pos="25000">
                  <a:srgbClr val="00B0F0"/>
                </a:gs>
                <a:gs pos="68000">
                  <a:srgbClr val="FF0000"/>
                </a:gs>
                <a:gs pos="59000">
                  <a:srgbClr val="FFFF00"/>
                </a:gs>
                <a:gs pos="49000">
                  <a:srgbClr val="00B050"/>
                </a:gs>
                <a:gs pos="38000">
                  <a:srgbClr val="FF0000"/>
                </a:gs>
              </a:gsLst>
              <a:path path="shape">
                <a:fillToRect l="50000" t="50000" r="50000" b="50000"/>
              </a:path>
              <a:tileRect/>
            </a:gra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3" name="Frame 22"/>
          <p:cNvSpPr/>
          <p:nvPr/>
        </p:nvSpPr>
        <p:spPr>
          <a:xfrm>
            <a:off x="557222" y="3681927"/>
            <a:ext cx="2983475" cy="2397657"/>
          </a:xfrm>
          <a:prstGeom prst="frame">
            <a:avLst/>
          </a:prstGeom>
          <a:solidFill>
            <a:srgbClr val="00B0F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826735" y="4142520"/>
            <a:ext cx="2444447" cy="132343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i="1" dirty="0" smtClean="0">
                <a:ln/>
                <a:latin typeface="SutonnyOMJ" panose="01010600010101010101" pitchFamily="2" charset="0"/>
                <a:cs typeface="SutonnyOMJ" panose="01010600010101010101" pitchFamily="2" charset="0"/>
              </a:rPr>
              <a:t>মোছাঃ নাজনীন খাতুন</a:t>
            </a:r>
          </a:p>
          <a:p>
            <a:r>
              <a:rPr lang="bn-IN" sz="1600" b="1" i="1" dirty="0" smtClean="0">
                <a:ln/>
                <a:latin typeface="SutonnyOMJ" panose="01010600010101010101" pitchFamily="2" charset="0"/>
                <a:cs typeface="SutonnyOMJ" panose="01010600010101010101" pitchFamily="2" charset="0"/>
              </a:rPr>
              <a:t>সহকারী শিক্ষিকা ( কৃষি ) </a:t>
            </a:r>
          </a:p>
          <a:p>
            <a:r>
              <a:rPr lang="bn-IN" sz="1600" b="1" i="1" dirty="0" smtClean="0">
                <a:ln/>
                <a:latin typeface="SutonnyOMJ" panose="01010600010101010101" pitchFamily="2" charset="0"/>
                <a:cs typeface="SutonnyOMJ" panose="01010600010101010101" pitchFamily="2" charset="0"/>
              </a:rPr>
              <a:t>মির্জাপুর দক্ষিণ পাড়া দাখিল মাদ্রাসা।</a:t>
            </a:r>
          </a:p>
          <a:p>
            <a:r>
              <a:rPr lang="bn-IN" sz="1600" b="1" i="1" dirty="0" smtClean="0">
                <a:ln/>
                <a:latin typeface="SutonnyOMJ" panose="01010600010101010101" pitchFamily="2" charset="0"/>
                <a:cs typeface="SutonnyOMJ" panose="01010600010101010101" pitchFamily="2" charset="0"/>
              </a:rPr>
              <a:t>শেরপুর, বগুড়া।</a:t>
            </a:r>
          </a:p>
          <a:p>
            <a:r>
              <a:rPr lang="bn-IN" sz="1600" b="1" i="1" dirty="0" smtClean="0">
                <a:ln/>
                <a:latin typeface="SutonnyOMJ" panose="01010600010101010101" pitchFamily="2" charset="0"/>
                <a:cs typeface="SutonnyOMJ" panose="01010600010101010101" pitchFamily="2" charset="0"/>
              </a:rPr>
              <a:t>মোবাঃ ০১৭৪০২৫৪২০২   </a:t>
            </a:r>
            <a:endParaRPr lang="en-US" sz="1600" b="1" i="1" dirty="0">
              <a:ln/>
              <a:latin typeface="SutonnyOMJ" panose="01010600010101010101" pitchFamily="2" charset="0"/>
              <a:cs typeface="SutonnyOMJ" panose="01010600010101010101"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940" y="1101969"/>
            <a:ext cx="1467732" cy="1828211"/>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0" name="Bevel 9"/>
          <p:cNvSpPr/>
          <p:nvPr/>
        </p:nvSpPr>
        <p:spPr>
          <a:xfrm>
            <a:off x="5463280" y="3648220"/>
            <a:ext cx="2930443" cy="2529251"/>
          </a:xfrm>
          <a:prstGeom prst="bevel">
            <a:avLst/>
          </a:prstGeom>
          <a:blipFill>
            <a:blip r:embed="rId5"/>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67400" y="4019409"/>
            <a:ext cx="2263298" cy="156966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1600" b="1" i="1" dirty="0" smtClean="0">
                <a:ln/>
                <a:latin typeface="SutonnyOMJ" panose="01010600010101010101" pitchFamily="2" charset="0"/>
                <a:cs typeface="SutonnyOMJ" panose="01010600010101010101" pitchFamily="2" charset="0"/>
              </a:rPr>
              <a:t>শ্রেণীঃ নবম</a:t>
            </a:r>
          </a:p>
          <a:p>
            <a:r>
              <a:rPr lang="en-US" sz="1600" b="1" i="1" dirty="0" smtClean="0">
                <a:ln/>
                <a:latin typeface="SutonnyOMJ" panose="01010600010101010101" pitchFamily="2" charset="0"/>
                <a:cs typeface="SutonnyOMJ" panose="01010600010101010101" pitchFamily="2" charset="0"/>
              </a:rPr>
              <a:t>বিষয়ঃ কৃষি শিক্ষা</a:t>
            </a:r>
            <a:endParaRPr lang="bn-IN" sz="1600" b="1" i="1" dirty="0" smtClean="0">
              <a:ln/>
              <a:latin typeface="SutonnyOMJ" panose="01010600010101010101" pitchFamily="2" charset="0"/>
              <a:cs typeface="SutonnyOMJ" panose="01010600010101010101" pitchFamily="2" charset="0"/>
            </a:endParaRPr>
          </a:p>
          <a:p>
            <a:r>
              <a:rPr lang="en-US" sz="1600" b="1" i="1" dirty="0" smtClean="0">
                <a:ln/>
                <a:latin typeface="SutonnyOMJ" panose="01010600010101010101" pitchFamily="2" charset="0"/>
                <a:cs typeface="SutonnyOMJ" panose="01010600010101010101" pitchFamily="2" charset="0"/>
              </a:rPr>
              <a:t> </a:t>
            </a:r>
            <a:r>
              <a:rPr lang="bn-IN" sz="1600" b="1" i="1" dirty="0" smtClean="0">
                <a:ln/>
                <a:latin typeface="SutonnyOMJ" panose="01010600010101010101" pitchFamily="2" charset="0"/>
                <a:cs typeface="SutonnyOMJ" panose="01010600010101010101" pitchFamily="2" charset="0"/>
              </a:rPr>
              <a:t>অধ্যায়ঃ দ্বিতীয়</a:t>
            </a:r>
          </a:p>
          <a:p>
            <a:r>
              <a:rPr lang="bn-IN" sz="1600" b="1" i="1" dirty="0" smtClean="0">
                <a:ln/>
                <a:latin typeface="SutonnyOMJ" panose="01010600010101010101" pitchFamily="2" charset="0"/>
                <a:cs typeface="SutonnyOMJ" panose="01010600010101010101" pitchFamily="2" charset="0"/>
              </a:rPr>
              <a:t>পাঠঃ তৃতীয় (মাছ চাষের জন্য পুকুর খনন এবং প্রস্তুতকরণ )</a:t>
            </a:r>
          </a:p>
          <a:p>
            <a:r>
              <a:rPr lang="bn-IN" sz="1600" b="1" i="1" dirty="0" smtClean="0">
                <a:ln/>
                <a:latin typeface="SutonnyOMJ" panose="01010600010101010101" pitchFamily="2" charset="0"/>
                <a:cs typeface="SutonnyOMJ" panose="01010600010101010101" pitchFamily="2" charset="0"/>
              </a:rPr>
              <a:t>সময়ঃ ৪৫ মিনিট।  </a:t>
            </a:r>
            <a:endParaRPr lang="en-US" sz="1600" b="1" i="1" dirty="0">
              <a:ln/>
              <a:latin typeface="SutonnyOMJ" panose="01010600010101010101" pitchFamily="2" charset="0"/>
              <a:cs typeface="SutonnyOMJ" panose="01010600010101010101" pitchFamily="2"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4938" y="1043355"/>
            <a:ext cx="1486623" cy="1725562"/>
          </a:xfrm>
          <a:prstGeom prst="ellipse">
            <a:avLst/>
          </a:prstGeom>
          <a:ln>
            <a:noFill/>
          </a:ln>
          <a:effectLst>
            <a:softEdge rad="112500"/>
          </a:effectLst>
        </p:spPr>
      </p:pic>
    </p:spTree>
    <p:extLst>
      <p:ext uri="{BB962C8B-B14F-4D97-AF65-F5344CB8AC3E}">
        <p14:creationId xmlns:p14="http://schemas.microsoft.com/office/powerpoint/2010/main" val="1658653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par>
                                <p:cTn id="35" presetID="21" presetClass="entr" presetSubtype="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par>
                                <p:cTn id="38" presetID="21" presetClass="entr" presetSubtype="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2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circle(in)">
                                      <p:cBhvr>
                                        <p:cTn id="45" dur="2000"/>
                                        <p:tgtEl>
                                          <p:spTgt spid="23"/>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ircle(in)">
                                      <p:cBhvr>
                                        <p:cTn id="48" dur="2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80">
                                          <p:stCondLst>
                                            <p:cond delay="0"/>
                                          </p:stCondLst>
                                        </p:cTn>
                                        <p:tgtEl>
                                          <p:spTgt spid="9"/>
                                        </p:tgtEl>
                                      </p:cBhvr>
                                    </p:animEffect>
                                    <p:anim calcmode="lin" valueType="num">
                                      <p:cBhvr>
                                        <p:cTn id="5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gtEl>
                                      </p:cBhvr>
                                      <p:to x="100000" y="60000"/>
                                    </p:animScale>
                                    <p:animScale>
                                      <p:cBhvr>
                                        <p:cTn id="60" dur="166" decel="50000">
                                          <p:stCondLst>
                                            <p:cond delay="676"/>
                                          </p:stCondLst>
                                        </p:cTn>
                                        <p:tgtEl>
                                          <p:spTgt spid="9"/>
                                        </p:tgtEl>
                                      </p:cBhvr>
                                      <p:to x="100000" y="100000"/>
                                    </p:animScale>
                                    <p:animScale>
                                      <p:cBhvr>
                                        <p:cTn id="61" dur="26">
                                          <p:stCondLst>
                                            <p:cond delay="1312"/>
                                          </p:stCondLst>
                                        </p:cTn>
                                        <p:tgtEl>
                                          <p:spTgt spid="9"/>
                                        </p:tgtEl>
                                      </p:cBhvr>
                                      <p:to x="100000" y="80000"/>
                                    </p:animScale>
                                    <p:animScale>
                                      <p:cBhvr>
                                        <p:cTn id="62" dur="166" decel="50000">
                                          <p:stCondLst>
                                            <p:cond delay="1338"/>
                                          </p:stCondLst>
                                        </p:cTn>
                                        <p:tgtEl>
                                          <p:spTgt spid="9"/>
                                        </p:tgtEl>
                                      </p:cBhvr>
                                      <p:to x="100000" y="100000"/>
                                    </p:animScale>
                                    <p:animScale>
                                      <p:cBhvr>
                                        <p:cTn id="63" dur="26">
                                          <p:stCondLst>
                                            <p:cond delay="1642"/>
                                          </p:stCondLst>
                                        </p:cTn>
                                        <p:tgtEl>
                                          <p:spTgt spid="9"/>
                                        </p:tgtEl>
                                      </p:cBhvr>
                                      <p:to x="100000" y="90000"/>
                                    </p:animScale>
                                    <p:animScale>
                                      <p:cBhvr>
                                        <p:cTn id="64" dur="166" decel="50000">
                                          <p:stCondLst>
                                            <p:cond delay="1668"/>
                                          </p:stCondLst>
                                        </p:cTn>
                                        <p:tgtEl>
                                          <p:spTgt spid="9"/>
                                        </p:tgtEl>
                                      </p:cBhvr>
                                      <p:to x="100000" y="100000"/>
                                    </p:animScale>
                                    <p:animScale>
                                      <p:cBhvr>
                                        <p:cTn id="65" dur="26">
                                          <p:stCondLst>
                                            <p:cond delay="1808"/>
                                          </p:stCondLst>
                                        </p:cTn>
                                        <p:tgtEl>
                                          <p:spTgt spid="9"/>
                                        </p:tgtEl>
                                      </p:cBhvr>
                                      <p:to x="100000" y="95000"/>
                                    </p:animScale>
                                    <p:animScale>
                                      <p:cBhvr>
                                        <p:cTn id="66" dur="166" decel="50000">
                                          <p:stCondLst>
                                            <p:cond delay="1834"/>
                                          </p:stCondLst>
                                        </p:cTn>
                                        <p:tgtEl>
                                          <p:spTgt spid="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circle(in)">
                                      <p:cBhvr>
                                        <p:cTn id="71" dur="2000"/>
                                        <p:tgtEl>
                                          <p:spTgt spid="15"/>
                                        </p:tgtEl>
                                      </p:cBhvr>
                                    </p:animEffect>
                                  </p:childTnLst>
                                </p:cTn>
                              </p:par>
                              <p:par>
                                <p:cTn id="72" presetID="6" presetClass="entr" presetSubtype="16"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circle(in)">
                                      <p:cBhvr>
                                        <p:cTn id="74" dur="2000"/>
                                        <p:tgtEl>
                                          <p:spTgt spid="16"/>
                                        </p:tgtEl>
                                      </p:cBhvr>
                                    </p:animEffect>
                                  </p:childTnLst>
                                </p:cTn>
                              </p:par>
                              <p:par>
                                <p:cTn id="75" presetID="6" presetClass="entr" presetSubtype="16"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circle(in)">
                                      <p:cBhvr>
                                        <p:cTn id="77" dur="2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4"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heel(4)">
                                      <p:cBhvr>
                                        <p:cTn id="82" dur="2000"/>
                                        <p:tgtEl>
                                          <p:spTgt spid="10"/>
                                        </p:tgtEl>
                                      </p:cBhvr>
                                    </p:animEffect>
                                  </p:childTnLst>
                                </p:cTn>
                              </p:par>
                              <p:par>
                                <p:cTn id="83" presetID="21" presetClass="entr" presetSubtype="4"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heel(4)">
                                      <p:cBhvr>
                                        <p:cTn id="8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3" grpId="0" animBg="1"/>
      <p:bldP spid="24" grpId="0"/>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622495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8563708" y="6295292"/>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616462" y="105503"/>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93785" y="5861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199" y="609595"/>
            <a:ext cx="7995139" cy="233910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rgbClr val="FF0000"/>
                </a:solidFill>
                <a:latin typeface="SutonnyOMJ" panose="01010600010101010101" pitchFamily="2" charset="0"/>
                <a:cs typeface="SutonnyOMJ" panose="01010600010101010101" pitchFamily="2" charset="0"/>
              </a:rPr>
              <a:t>পুকুরে মাছের পোনা ছাড়ার পদ্ধতিঃ</a:t>
            </a:r>
            <a:r>
              <a:rPr lang="bn-IN" b="1" dirty="0" smtClean="0">
                <a:ln/>
                <a:solidFill>
                  <a:srgbClr val="FF0000"/>
                </a:solidFill>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পুকুরে পোনা ছাড়ার জন্য নিকটবর্তী কোনো সরকারি বা বেসরকারি হ্যাচারি বা নার্সারি খামার থেকে পোনা সংগ্রহ করা করা যেতে পারে, মাটির হাড়িঁ বা অ্যালুমিনিয়ামের পাত্রে পোনা পরিবহন করা যেতে পারে। দূবর্তী স্থানের ক্ষেত্রে পলিথিন ব্যাগে অক্সিজেন দিয়ে পোনা পরিবহন করতে হবে। পোনা ছাড়ার পূর্বে পোনাকে পুকুরের পানির সাথে খাপখাইয়ে নিতে হবে। পোনাভর্তি পলিব্যাগে বা পাত্র পুকুরের পানিতে ১৫-২০ মিনিট ভাসিয়ে রাখতে হবে। অল্প অল্প করে পলিথিনে বা পাত্রে পুকুরের পানি মেশাতে হবে। এতে করে পাত্রের পানির তাপমাত্রা ও পুকুরের পানির তাপমাত্রা প্রায় সমান হবে। এরপর পলিব্যাগ বা পাত্র কাত করে আস্তে আস্তে এর ভিতরে পুকুরের পানির ঢেউ দিলে পোনা </a:t>
            </a:r>
            <a:r>
              <a:rPr lang="en-US" sz="1600" b="1" dirty="0" smtClean="0">
                <a:ln/>
                <a:latin typeface="SutonnyOMJ" panose="01010600010101010101" pitchFamily="2" charset="0"/>
                <a:cs typeface="SutonnyOMJ" panose="01010600010101010101" pitchFamily="2" charset="0"/>
              </a:rPr>
              <a:t>ধীরে</a:t>
            </a:r>
            <a:r>
              <a:rPr lang="bn-IN" sz="1600" b="1" dirty="0" smtClean="0">
                <a:ln/>
                <a:latin typeface="SutonnyOMJ" panose="01010600010101010101" pitchFamily="2" charset="0"/>
                <a:cs typeface="SutonnyOMJ" panose="01010600010101010101" pitchFamily="2" charset="0"/>
              </a:rPr>
              <a:t> </a:t>
            </a:r>
            <a:r>
              <a:rPr lang="en-US" sz="1600" b="1" dirty="0" smtClean="0">
                <a:ln/>
                <a:latin typeface="SutonnyOMJ" panose="01010600010101010101" pitchFamily="2" charset="0"/>
                <a:cs typeface="SutonnyOMJ" panose="01010600010101010101" pitchFamily="2" charset="0"/>
              </a:rPr>
              <a:t>ধীরে</a:t>
            </a:r>
            <a:r>
              <a:rPr lang="bn-IN" sz="1600" b="1" dirty="0" smtClean="0">
                <a:ln/>
                <a:latin typeface="SutonnyOMJ" panose="01010600010101010101" pitchFamily="2" charset="0"/>
                <a:cs typeface="SutonnyOMJ" panose="01010600010101010101" pitchFamily="2" charset="0"/>
              </a:rPr>
              <a:t> পুকুরে চলে যাবে। সকালে বা বিকালে পুকুরে পোনা ছাড়তে হবে। পোনা ছাড়ার পূর্বে শোধন করে নিলে পোনাগুলো ক্ষতিকর পরজীবী দ্বারা আক্রান্ত হবে না। পাতিলে ১০ লিটার পানিতে ১ চা চামচ পটাশিয়াম পারম্যাঙ্গানেট বা ২০০ গ্রাম লবণ মিশিয়ে তাতে প্রতিবারে ৩০০-৫০০০ টি পোনা আধা মিনিট গোসল করাতে হবে। তৈরিকৃত মিশ্রণে ৪-৫ বার শোধন করা যাবে।  </a:t>
            </a:r>
            <a:r>
              <a:rPr lang="en-US" sz="1600" b="1" dirty="0" smtClean="0">
                <a:ln/>
                <a:latin typeface="SutonnyOMJ" panose="01010600010101010101" pitchFamily="2" charset="0"/>
                <a:cs typeface="SutonnyOMJ" panose="01010600010101010101" pitchFamily="2" charset="0"/>
              </a:rPr>
              <a:t> </a:t>
            </a:r>
            <a:endParaRPr lang="en-US" sz="1600" b="1" dirty="0">
              <a:ln/>
              <a:latin typeface="SutonnyOMJ" panose="01010600010101010101" pitchFamily="2" charset="0"/>
              <a:cs typeface="SutonnyOMJ" panose="01010600010101010101"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7846" r="17949"/>
          <a:stretch/>
        </p:blipFill>
        <p:spPr>
          <a:xfrm>
            <a:off x="2667184" y="3118326"/>
            <a:ext cx="1968743" cy="198120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185" y="3118326"/>
            <a:ext cx="1991458" cy="19812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675" y="3143042"/>
            <a:ext cx="2030293" cy="197132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24569"/>
          <a:stretch/>
        </p:blipFill>
        <p:spPr>
          <a:xfrm>
            <a:off x="2124808" y="5321356"/>
            <a:ext cx="2004646" cy="1314816"/>
          </a:xfrm>
          <a:prstGeom prst="ellipse">
            <a:avLst/>
          </a:prstGeom>
          <a:ln w="127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1631" y="5205046"/>
            <a:ext cx="2297723" cy="1458607"/>
          </a:xfrm>
          <a:prstGeom prst="rect">
            <a:avLst/>
          </a:prstGeom>
        </p:spPr>
      </p:pic>
      <p:sp>
        <p:nvSpPr>
          <p:cNvPr id="14" name="Up-Down Arrow 13"/>
          <p:cNvSpPr/>
          <p:nvPr/>
        </p:nvSpPr>
        <p:spPr>
          <a:xfrm rot="16200000">
            <a:off x="4212452" y="5475993"/>
            <a:ext cx="484632" cy="1020376"/>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108" y="3118326"/>
            <a:ext cx="2143125" cy="1981201"/>
          </a:xfrm>
          <a:prstGeom prst="rect">
            <a:avLst/>
          </a:prstGeom>
        </p:spPr>
      </p:pic>
    </p:spTree>
    <p:extLst>
      <p:ext uri="{BB962C8B-B14F-4D97-AF65-F5344CB8AC3E}">
        <p14:creationId xmlns:p14="http://schemas.microsoft.com/office/powerpoint/2010/main" val="3358580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par>
                                <p:cTn id="38" presetID="21" presetClass="entr" presetSubtype="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6"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7">
                                            <p:txEl>
                                              <p:pRg st="0" end="0"/>
                                            </p:txEl>
                                          </p:spTgt>
                                        </p:tgtEl>
                                        <p:attrNameLst>
                                          <p:attrName>style.visibility</p:attrName>
                                        </p:attrNameLst>
                                      </p:cBhvr>
                                      <p:to>
                                        <p:strVal val="visible"/>
                                      </p:to>
                                    </p:set>
                                    <p:anim by="(-#ppt_w*2)" calcmode="lin" valueType="num">
                                      <p:cBhvr rctx="PPT">
                                        <p:cTn id="56" dur="500" autoRev="1" fill="hold">
                                          <p:stCondLst>
                                            <p:cond delay="0"/>
                                          </p:stCondLst>
                                        </p:cTn>
                                        <p:tgtEl>
                                          <p:spTgt spid="7">
                                            <p:txEl>
                                              <p:pRg st="0" end="0"/>
                                            </p:txEl>
                                          </p:spTgt>
                                        </p:tgtEl>
                                        <p:attrNameLst>
                                          <p:attrName>ppt_w</p:attrName>
                                        </p:attrNameLst>
                                      </p:cBhvr>
                                    </p:anim>
                                    <p:anim by="(#ppt_w*0.50)" calcmode="lin" valueType="num">
                                      <p:cBhvr>
                                        <p:cTn id="57" dur="500" decel="50000" autoRev="1" fill="hold">
                                          <p:stCondLst>
                                            <p:cond delay="0"/>
                                          </p:stCondLst>
                                        </p:cTn>
                                        <p:tgtEl>
                                          <p:spTgt spid="7">
                                            <p:txEl>
                                              <p:pRg st="0" end="0"/>
                                            </p:txEl>
                                          </p:spTgt>
                                        </p:tgtEl>
                                        <p:attrNameLst>
                                          <p:attrName>ppt_x</p:attrName>
                                        </p:attrNameLst>
                                      </p:cBhvr>
                                    </p:anim>
                                    <p:anim from="(-#ppt_h/2)" to="(#ppt_y)" calcmode="lin" valueType="num">
                                      <p:cBhvr>
                                        <p:cTn id="58" dur="1000" fill="hold">
                                          <p:stCondLst>
                                            <p:cond delay="0"/>
                                          </p:stCondLst>
                                        </p:cTn>
                                        <p:tgtEl>
                                          <p:spTgt spid="7">
                                            <p:txEl>
                                              <p:pRg st="0" end="0"/>
                                            </p:txEl>
                                          </p:spTgt>
                                        </p:tgtEl>
                                        <p:attrNameLst>
                                          <p:attrName>ppt_y</p:attrName>
                                        </p:attrNameLst>
                                      </p:cBhvr>
                                    </p:anim>
                                    <p:animRot by="21600000">
                                      <p:cBhvr>
                                        <p:cTn id="59"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build="p"/>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71846"/>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69569" y="627184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69569"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352" t="8705" r="41556" b="7290"/>
          <a:stretch/>
        </p:blipFill>
        <p:spPr>
          <a:xfrm>
            <a:off x="3294186" y="1887413"/>
            <a:ext cx="1781906" cy="1981202"/>
          </a:xfrm>
          <a:prstGeom prst="ellipse">
            <a:avLst/>
          </a:prstGeom>
          <a:ln w="381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an 8"/>
          <p:cNvSpPr/>
          <p:nvPr/>
        </p:nvSpPr>
        <p:spPr>
          <a:xfrm>
            <a:off x="2883878" y="586152"/>
            <a:ext cx="2602522" cy="808896"/>
          </a:xfrm>
          <a:prstGeom prst="can">
            <a:avLst/>
          </a:prstGeom>
          <a:solidFill>
            <a:srgbClr val="00B0F0"/>
          </a:solidFill>
          <a:ln w="69850">
            <a:gradFill flip="none" rotWithShape="1">
              <a:gsLst>
                <a:gs pos="0">
                  <a:srgbClr val="FF0000"/>
                </a:gs>
                <a:gs pos="9000">
                  <a:srgbClr val="FFFF00"/>
                </a:gs>
                <a:gs pos="18000">
                  <a:srgbClr val="00B050"/>
                </a:gs>
                <a:gs pos="79000">
                  <a:srgbClr val="FF0000"/>
                </a:gs>
                <a:gs pos="68000">
                  <a:srgbClr val="FFFF00"/>
                </a:gs>
                <a:gs pos="55000">
                  <a:srgbClr val="00B050"/>
                </a:gs>
                <a:gs pos="41000">
                  <a:srgbClr val="FFFF00"/>
                </a:gs>
                <a:gs pos="30000">
                  <a:srgbClr val="FF0000"/>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bn-IN" sz="1600" b="1" dirty="0" smtClean="0">
                <a:ln w="28575">
                  <a:gradFill flip="none" rotWithShape="1">
                    <a:gsLst>
                      <a:gs pos="0">
                        <a:srgbClr val="FF0000"/>
                      </a:gs>
                      <a:gs pos="30000">
                        <a:srgbClr val="FF0000"/>
                      </a:gs>
                      <a:gs pos="18000">
                        <a:srgbClr val="FFFF00"/>
                      </a:gs>
                      <a:gs pos="86000">
                        <a:srgbClr val="FF0000"/>
                      </a:gs>
                      <a:gs pos="71000">
                        <a:srgbClr val="00B050"/>
                      </a:gs>
                      <a:gs pos="60000">
                        <a:srgbClr val="FFFF00"/>
                      </a:gs>
                      <a:gs pos="49000">
                        <a:srgbClr val="FF0000"/>
                      </a:gs>
                      <a:gs pos="39000">
                        <a:srgbClr val="00B050"/>
                      </a:gs>
                    </a:gsLst>
                    <a:path path="circle">
                      <a:fillToRect l="100000" t="100000"/>
                    </a:path>
                    <a:tileRect r="-100000" b="-100000"/>
                  </a:gradFill>
                </a:ln>
                <a:solidFill>
                  <a:srgbClr val="FF0000"/>
                </a:solidFill>
                <a:latin typeface="SutonnyOMJ" panose="01010600010101010101" pitchFamily="2" charset="0"/>
                <a:cs typeface="SutonnyOMJ" panose="01010600010101010101" pitchFamily="2" charset="0"/>
              </a:rPr>
              <a:t>দলীয় কাজ </a:t>
            </a:r>
            <a:endParaRPr lang="en-US" sz="1600" b="1" dirty="0">
              <a:ln w="28575">
                <a:gradFill flip="none" rotWithShape="1">
                  <a:gsLst>
                    <a:gs pos="0">
                      <a:srgbClr val="FF0000"/>
                    </a:gs>
                    <a:gs pos="30000">
                      <a:srgbClr val="FF0000"/>
                    </a:gs>
                    <a:gs pos="18000">
                      <a:srgbClr val="FFFF00"/>
                    </a:gs>
                    <a:gs pos="86000">
                      <a:srgbClr val="FF0000"/>
                    </a:gs>
                    <a:gs pos="71000">
                      <a:srgbClr val="00B050"/>
                    </a:gs>
                    <a:gs pos="60000">
                      <a:srgbClr val="FFFF00"/>
                    </a:gs>
                    <a:gs pos="49000">
                      <a:srgbClr val="FF0000"/>
                    </a:gs>
                    <a:gs pos="39000">
                      <a:srgbClr val="00B050"/>
                    </a:gs>
                  </a:gsLst>
                  <a:path path="circle">
                    <a:fillToRect l="100000" t="100000"/>
                  </a:path>
                  <a:tileRect r="-100000" b="-100000"/>
                </a:gradFill>
              </a:ln>
              <a:solidFill>
                <a:srgbClr val="FF0000"/>
              </a:solidFill>
              <a:latin typeface="SutonnyOMJ" panose="01010600010101010101" pitchFamily="2" charset="0"/>
              <a:cs typeface="SutonnyOMJ" panose="01010600010101010101" pitchFamily="2" charset="0"/>
            </a:endParaRPr>
          </a:p>
        </p:txBody>
      </p:sp>
      <p:sp>
        <p:nvSpPr>
          <p:cNvPr id="11" name="TextBox 10"/>
          <p:cNvSpPr txBox="1"/>
          <p:nvPr/>
        </p:nvSpPr>
        <p:spPr>
          <a:xfrm>
            <a:off x="5486400" y="3823792"/>
            <a:ext cx="3282462"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খ) দলঃ </a:t>
            </a:r>
          </a:p>
          <a:p>
            <a:r>
              <a:rPr lang="bn-IN" b="1" dirty="0">
                <a:ln/>
                <a:solidFill>
                  <a:schemeClr val="accent3"/>
                </a:solidFill>
                <a:latin typeface="SutonnyOMJ" panose="01010600010101010101" pitchFamily="2" charset="0"/>
                <a:cs typeface="SutonnyOMJ" panose="01010600010101010101" pitchFamily="2" charset="0"/>
              </a:rPr>
              <a:t> </a:t>
            </a:r>
            <a:r>
              <a:rPr lang="bn-IN" b="1" dirty="0" smtClean="0">
                <a:ln/>
                <a:solidFill>
                  <a:schemeClr val="accent3"/>
                </a:solidFill>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পোনা ছাড়ার পূর্বে শোধন করে নিতে হয় কেন ?  </a:t>
            </a:r>
            <a:endParaRPr lang="en-US" sz="1600" b="1" dirty="0">
              <a:ln/>
              <a:latin typeface="SutonnyOMJ" panose="01010600010101010101" pitchFamily="2" charset="0"/>
              <a:cs typeface="SutonnyOMJ" panose="01010600010101010101" pitchFamily="2" charset="0"/>
            </a:endParaRPr>
          </a:p>
        </p:txBody>
      </p:sp>
      <p:sp>
        <p:nvSpPr>
          <p:cNvPr id="12" name="TextBox 11"/>
          <p:cNvSpPr txBox="1"/>
          <p:nvPr/>
        </p:nvSpPr>
        <p:spPr>
          <a:xfrm>
            <a:off x="457200" y="3806207"/>
            <a:ext cx="2965938" cy="86177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a:ln/>
                <a:solidFill>
                  <a:srgbClr val="FF0000"/>
                </a:solidFill>
                <a:latin typeface="SutonnyOMJ" panose="01010600010101010101" pitchFamily="2" charset="0"/>
                <a:cs typeface="SutonnyOMJ" panose="01010600010101010101" pitchFamily="2" charset="0"/>
              </a:rPr>
              <a:t>ক</a:t>
            </a:r>
            <a:r>
              <a:rPr lang="bn-IN" b="1" dirty="0" smtClean="0">
                <a:ln/>
                <a:solidFill>
                  <a:srgbClr val="FF0000"/>
                </a:solidFill>
                <a:latin typeface="SutonnyOMJ" panose="01010600010101010101" pitchFamily="2" charset="0"/>
                <a:cs typeface="SutonnyOMJ" panose="01010600010101010101" pitchFamily="2" charset="0"/>
              </a:rPr>
              <a:t>) দলঃ</a:t>
            </a:r>
          </a:p>
          <a:p>
            <a:r>
              <a:rPr lang="bn-IN" sz="1600" b="1" dirty="0">
                <a:ln/>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   পোনাভর্তি পাত্র পুকুরের পানিতে ১৫-২০ মিনিট কেন ভাসিয়ে রাখতে হয় ?   </a:t>
            </a:r>
            <a:endParaRPr lang="en-US" sz="1600" b="1" dirty="0">
              <a:ln/>
              <a:latin typeface="SutonnyOMJ" panose="01010600010101010101" pitchFamily="2" charset="0"/>
              <a:cs typeface="SutonnyOMJ" panose="01010600010101010101" pitchFamily="2" charset="0"/>
            </a:endParaRPr>
          </a:p>
        </p:txBody>
      </p:sp>
      <p:sp>
        <p:nvSpPr>
          <p:cNvPr id="13" name="TextBox 12"/>
          <p:cNvSpPr txBox="1"/>
          <p:nvPr/>
        </p:nvSpPr>
        <p:spPr>
          <a:xfrm>
            <a:off x="3083169" y="5169877"/>
            <a:ext cx="2942493" cy="89255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উভয় দলের জন্য-</a:t>
            </a:r>
          </a:p>
          <a:p>
            <a:r>
              <a:rPr lang="bn-IN" b="1" dirty="0">
                <a:ln/>
                <a:solidFill>
                  <a:schemeClr val="accent3"/>
                </a:solidFill>
                <a:latin typeface="SutonnyOMJ" panose="01010600010101010101" pitchFamily="2" charset="0"/>
                <a:cs typeface="SutonnyOMJ" panose="01010600010101010101" pitchFamily="2" charset="0"/>
              </a:rPr>
              <a:t> </a:t>
            </a:r>
            <a:r>
              <a:rPr lang="bn-IN" b="1" dirty="0" smtClean="0">
                <a:ln/>
                <a:solidFill>
                  <a:schemeClr val="accent3"/>
                </a:solidFill>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তৈরিকৃত মিশ্রণে প্রতিবারে কতটি পোনা কত মিনিট গোসল করাতে হয় ?   </a:t>
            </a:r>
            <a:endParaRPr lang="en-US" sz="1600" b="1" dirty="0">
              <a:ln/>
              <a:latin typeface="SutonnyOMJ" panose="01010600010101010101" pitchFamily="2" charset="0"/>
              <a:cs typeface="SutonnyOMJ" panose="01010600010101010101" pitchFamily="2" charset="0"/>
            </a:endParaRPr>
          </a:p>
        </p:txBody>
      </p:sp>
      <p:sp>
        <p:nvSpPr>
          <p:cNvPr id="14" name="TextBox 13"/>
          <p:cNvSpPr txBox="1"/>
          <p:nvPr/>
        </p:nvSpPr>
        <p:spPr>
          <a:xfrm>
            <a:off x="6412524" y="5685692"/>
            <a:ext cx="1348154"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সময়ঃ ৬ মিনিট </a:t>
            </a:r>
            <a:endParaRPr lang="en-US" b="1" dirty="0">
              <a:ln/>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415047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12">
                                            <p:txEl>
                                              <p:pRg st="0" end="0"/>
                                            </p:txEl>
                                          </p:spTgt>
                                        </p:tgtEl>
                                        <p:attrNameLst>
                                          <p:attrName>style.visibility</p:attrName>
                                        </p:attrNameLst>
                                      </p:cBhvr>
                                      <p:to>
                                        <p:strVal val="visible"/>
                                      </p:to>
                                    </p:set>
                                    <p:anim by="(-#ppt_w*2)" calcmode="lin" valueType="num">
                                      <p:cBhvr rctx="PPT">
                                        <p:cTn id="52" dur="500" autoRev="1" fill="hold">
                                          <p:stCondLst>
                                            <p:cond delay="0"/>
                                          </p:stCondLst>
                                        </p:cTn>
                                        <p:tgtEl>
                                          <p:spTgt spid="12">
                                            <p:txEl>
                                              <p:pRg st="0" end="0"/>
                                            </p:txEl>
                                          </p:spTgt>
                                        </p:tgtEl>
                                        <p:attrNameLst>
                                          <p:attrName>ppt_w</p:attrName>
                                        </p:attrNameLst>
                                      </p:cBhvr>
                                    </p:anim>
                                    <p:anim by="(#ppt_w*0.50)" calcmode="lin" valueType="num">
                                      <p:cBhvr>
                                        <p:cTn id="53" dur="500" decel="50000" autoRev="1" fill="hold">
                                          <p:stCondLst>
                                            <p:cond delay="0"/>
                                          </p:stCondLst>
                                        </p:cTn>
                                        <p:tgtEl>
                                          <p:spTgt spid="12">
                                            <p:txEl>
                                              <p:pRg st="0" end="0"/>
                                            </p:txEl>
                                          </p:spTgt>
                                        </p:tgtEl>
                                        <p:attrNameLst>
                                          <p:attrName>ppt_x</p:attrName>
                                        </p:attrNameLst>
                                      </p:cBhvr>
                                    </p:anim>
                                    <p:anim from="(-#ppt_h/2)" to="(#ppt_y)" calcmode="lin" valueType="num">
                                      <p:cBhvr>
                                        <p:cTn id="54" dur="1000" fill="hold">
                                          <p:stCondLst>
                                            <p:cond delay="0"/>
                                          </p:stCondLst>
                                        </p:cTn>
                                        <p:tgtEl>
                                          <p:spTgt spid="12">
                                            <p:txEl>
                                              <p:pRg st="0" end="0"/>
                                            </p:txEl>
                                          </p:spTgt>
                                        </p:tgtEl>
                                        <p:attrNameLst>
                                          <p:attrName>ppt_y</p:attrName>
                                        </p:attrNameLst>
                                      </p:cBhvr>
                                    </p:anim>
                                    <p:animRot by="21600000">
                                      <p:cBhvr>
                                        <p:cTn id="55" dur="1000" fill="hold">
                                          <p:stCondLst>
                                            <p:cond delay="0"/>
                                          </p:stCondLst>
                                        </p:cTn>
                                        <p:tgtEl>
                                          <p:spTgt spid="12">
                                            <p:txEl>
                                              <p:pRg st="0" end="0"/>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12">
                                            <p:txEl>
                                              <p:pRg st="1" end="1"/>
                                            </p:txEl>
                                          </p:spTgt>
                                        </p:tgtEl>
                                        <p:attrNameLst>
                                          <p:attrName>style.visibility</p:attrName>
                                        </p:attrNameLst>
                                      </p:cBhvr>
                                      <p:to>
                                        <p:strVal val="visible"/>
                                      </p:to>
                                    </p:set>
                                    <p:anim by="(-#ppt_w*2)" calcmode="lin" valueType="num">
                                      <p:cBhvr rctx="PPT">
                                        <p:cTn id="60" dur="500" autoRev="1" fill="hold">
                                          <p:stCondLst>
                                            <p:cond delay="0"/>
                                          </p:stCondLst>
                                        </p:cTn>
                                        <p:tgtEl>
                                          <p:spTgt spid="12">
                                            <p:txEl>
                                              <p:pRg st="1" end="1"/>
                                            </p:txEl>
                                          </p:spTgt>
                                        </p:tgtEl>
                                        <p:attrNameLst>
                                          <p:attrName>ppt_w</p:attrName>
                                        </p:attrNameLst>
                                      </p:cBhvr>
                                    </p:anim>
                                    <p:anim by="(#ppt_w*0.50)" calcmode="lin" valueType="num">
                                      <p:cBhvr>
                                        <p:cTn id="61" dur="500" decel="50000" autoRev="1" fill="hold">
                                          <p:stCondLst>
                                            <p:cond delay="0"/>
                                          </p:stCondLst>
                                        </p:cTn>
                                        <p:tgtEl>
                                          <p:spTgt spid="12">
                                            <p:txEl>
                                              <p:pRg st="1" end="1"/>
                                            </p:txEl>
                                          </p:spTgt>
                                        </p:tgtEl>
                                        <p:attrNameLst>
                                          <p:attrName>ppt_x</p:attrName>
                                        </p:attrNameLst>
                                      </p:cBhvr>
                                    </p:anim>
                                    <p:anim from="(-#ppt_h/2)" to="(#ppt_y)" calcmode="lin" valueType="num">
                                      <p:cBhvr>
                                        <p:cTn id="62" dur="1000" fill="hold">
                                          <p:stCondLst>
                                            <p:cond delay="0"/>
                                          </p:stCondLst>
                                        </p:cTn>
                                        <p:tgtEl>
                                          <p:spTgt spid="12">
                                            <p:txEl>
                                              <p:pRg st="1" end="1"/>
                                            </p:txEl>
                                          </p:spTgt>
                                        </p:tgtEl>
                                        <p:attrNameLst>
                                          <p:attrName>ppt_y</p:attrName>
                                        </p:attrNameLst>
                                      </p:cBhvr>
                                    </p:anim>
                                    <p:animRot by="21600000">
                                      <p:cBhvr>
                                        <p:cTn id="63" dur="1000" fill="hold">
                                          <p:stCondLst>
                                            <p:cond delay="0"/>
                                          </p:stCondLst>
                                        </p:cTn>
                                        <p:tgtEl>
                                          <p:spTgt spid="12">
                                            <p:txEl>
                                              <p:pRg st="1" end="1"/>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11">
                                            <p:txEl>
                                              <p:pRg st="0" end="0"/>
                                            </p:txEl>
                                          </p:spTgt>
                                        </p:tgtEl>
                                        <p:attrNameLst>
                                          <p:attrName>style.visibility</p:attrName>
                                        </p:attrNameLst>
                                      </p:cBhvr>
                                      <p:to>
                                        <p:strVal val="visible"/>
                                      </p:to>
                                    </p:set>
                                    <p:anim by="(-#ppt_w*2)" calcmode="lin" valueType="num">
                                      <p:cBhvr rctx="PPT">
                                        <p:cTn id="68" dur="500" autoRev="1" fill="hold">
                                          <p:stCondLst>
                                            <p:cond delay="0"/>
                                          </p:stCondLst>
                                        </p:cTn>
                                        <p:tgtEl>
                                          <p:spTgt spid="11">
                                            <p:txEl>
                                              <p:pRg st="0" end="0"/>
                                            </p:txEl>
                                          </p:spTgt>
                                        </p:tgtEl>
                                        <p:attrNameLst>
                                          <p:attrName>ppt_w</p:attrName>
                                        </p:attrNameLst>
                                      </p:cBhvr>
                                    </p:anim>
                                    <p:anim by="(#ppt_w*0.50)" calcmode="lin" valueType="num">
                                      <p:cBhvr>
                                        <p:cTn id="69" dur="500" decel="50000" autoRev="1" fill="hold">
                                          <p:stCondLst>
                                            <p:cond delay="0"/>
                                          </p:stCondLst>
                                        </p:cTn>
                                        <p:tgtEl>
                                          <p:spTgt spid="11">
                                            <p:txEl>
                                              <p:pRg st="0" end="0"/>
                                            </p:txEl>
                                          </p:spTgt>
                                        </p:tgtEl>
                                        <p:attrNameLst>
                                          <p:attrName>ppt_x</p:attrName>
                                        </p:attrNameLst>
                                      </p:cBhvr>
                                    </p:anim>
                                    <p:anim from="(-#ppt_h/2)" to="(#ppt_y)" calcmode="lin" valueType="num">
                                      <p:cBhvr>
                                        <p:cTn id="70" dur="1000" fill="hold">
                                          <p:stCondLst>
                                            <p:cond delay="0"/>
                                          </p:stCondLst>
                                        </p:cTn>
                                        <p:tgtEl>
                                          <p:spTgt spid="11">
                                            <p:txEl>
                                              <p:pRg st="0" end="0"/>
                                            </p:txEl>
                                          </p:spTgt>
                                        </p:tgtEl>
                                        <p:attrNameLst>
                                          <p:attrName>ppt_y</p:attrName>
                                        </p:attrNameLst>
                                      </p:cBhvr>
                                    </p:anim>
                                    <p:animRot by="21600000">
                                      <p:cBhvr>
                                        <p:cTn id="71" dur="1000" fill="hold">
                                          <p:stCondLst>
                                            <p:cond delay="0"/>
                                          </p:stCondLst>
                                        </p:cTn>
                                        <p:tgtEl>
                                          <p:spTgt spid="11">
                                            <p:txEl>
                                              <p:pRg st="0" end="0"/>
                                            </p:txEl>
                                          </p:spTgt>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11">
                                            <p:txEl>
                                              <p:pRg st="1" end="1"/>
                                            </p:txEl>
                                          </p:spTgt>
                                        </p:tgtEl>
                                        <p:attrNameLst>
                                          <p:attrName>style.visibility</p:attrName>
                                        </p:attrNameLst>
                                      </p:cBhvr>
                                      <p:to>
                                        <p:strVal val="visible"/>
                                      </p:to>
                                    </p:set>
                                    <p:anim by="(-#ppt_w*2)" calcmode="lin" valueType="num">
                                      <p:cBhvr rctx="PPT">
                                        <p:cTn id="76" dur="500" autoRev="1" fill="hold">
                                          <p:stCondLst>
                                            <p:cond delay="0"/>
                                          </p:stCondLst>
                                        </p:cTn>
                                        <p:tgtEl>
                                          <p:spTgt spid="11">
                                            <p:txEl>
                                              <p:pRg st="1" end="1"/>
                                            </p:txEl>
                                          </p:spTgt>
                                        </p:tgtEl>
                                        <p:attrNameLst>
                                          <p:attrName>ppt_w</p:attrName>
                                        </p:attrNameLst>
                                      </p:cBhvr>
                                    </p:anim>
                                    <p:anim by="(#ppt_w*0.50)" calcmode="lin" valueType="num">
                                      <p:cBhvr>
                                        <p:cTn id="77" dur="500" decel="50000" autoRev="1" fill="hold">
                                          <p:stCondLst>
                                            <p:cond delay="0"/>
                                          </p:stCondLst>
                                        </p:cTn>
                                        <p:tgtEl>
                                          <p:spTgt spid="11">
                                            <p:txEl>
                                              <p:pRg st="1" end="1"/>
                                            </p:txEl>
                                          </p:spTgt>
                                        </p:tgtEl>
                                        <p:attrNameLst>
                                          <p:attrName>ppt_x</p:attrName>
                                        </p:attrNameLst>
                                      </p:cBhvr>
                                    </p:anim>
                                    <p:anim from="(-#ppt_h/2)" to="(#ppt_y)" calcmode="lin" valueType="num">
                                      <p:cBhvr>
                                        <p:cTn id="78" dur="1000" fill="hold">
                                          <p:stCondLst>
                                            <p:cond delay="0"/>
                                          </p:stCondLst>
                                        </p:cTn>
                                        <p:tgtEl>
                                          <p:spTgt spid="11">
                                            <p:txEl>
                                              <p:pRg st="1" end="1"/>
                                            </p:txEl>
                                          </p:spTgt>
                                        </p:tgtEl>
                                        <p:attrNameLst>
                                          <p:attrName>ppt_y</p:attrName>
                                        </p:attrNameLst>
                                      </p:cBhvr>
                                    </p:anim>
                                    <p:animRot by="21600000">
                                      <p:cBhvr>
                                        <p:cTn id="79" dur="1000" fill="hold">
                                          <p:stCondLst>
                                            <p:cond delay="0"/>
                                          </p:stCondLst>
                                        </p:cTn>
                                        <p:tgtEl>
                                          <p:spTgt spid="11">
                                            <p:txEl>
                                              <p:pRg st="1" end="1"/>
                                            </p:txEl>
                                          </p:spTgt>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13">
                                            <p:txEl>
                                              <p:pRg st="0" end="0"/>
                                            </p:txEl>
                                          </p:spTgt>
                                        </p:tgtEl>
                                        <p:attrNameLst>
                                          <p:attrName>style.visibility</p:attrName>
                                        </p:attrNameLst>
                                      </p:cBhvr>
                                      <p:to>
                                        <p:strVal val="visible"/>
                                      </p:to>
                                    </p:set>
                                    <p:anim by="(-#ppt_w*2)" calcmode="lin" valueType="num">
                                      <p:cBhvr rctx="PPT">
                                        <p:cTn id="84" dur="500" autoRev="1" fill="hold">
                                          <p:stCondLst>
                                            <p:cond delay="0"/>
                                          </p:stCondLst>
                                        </p:cTn>
                                        <p:tgtEl>
                                          <p:spTgt spid="13">
                                            <p:txEl>
                                              <p:pRg st="0" end="0"/>
                                            </p:txEl>
                                          </p:spTgt>
                                        </p:tgtEl>
                                        <p:attrNameLst>
                                          <p:attrName>ppt_w</p:attrName>
                                        </p:attrNameLst>
                                      </p:cBhvr>
                                    </p:anim>
                                    <p:anim by="(#ppt_w*0.50)" calcmode="lin" valueType="num">
                                      <p:cBhvr>
                                        <p:cTn id="85" dur="500" decel="50000" autoRev="1" fill="hold">
                                          <p:stCondLst>
                                            <p:cond delay="0"/>
                                          </p:stCondLst>
                                        </p:cTn>
                                        <p:tgtEl>
                                          <p:spTgt spid="13">
                                            <p:txEl>
                                              <p:pRg st="0" end="0"/>
                                            </p:txEl>
                                          </p:spTgt>
                                        </p:tgtEl>
                                        <p:attrNameLst>
                                          <p:attrName>ppt_x</p:attrName>
                                        </p:attrNameLst>
                                      </p:cBhvr>
                                    </p:anim>
                                    <p:anim from="(-#ppt_h/2)" to="(#ppt_y)" calcmode="lin" valueType="num">
                                      <p:cBhvr>
                                        <p:cTn id="86" dur="1000" fill="hold">
                                          <p:stCondLst>
                                            <p:cond delay="0"/>
                                          </p:stCondLst>
                                        </p:cTn>
                                        <p:tgtEl>
                                          <p:spTgt spid="13">
                                            <p:txEl>
                                              <p:pRg st="0" end="0"/>
                                            </p:txEl>
                                          </p:spTgt>
                                        </p:tgtEl>
                                        <p:attrNameLst>
                                          <p:attrName>ppt_y</p:attrName>
                                        </p:attrNameLst>
                                      </p:cBhvr>
                                    </p:anim>
                                    <p:animRot by="21600000">
                                      <p:cBhvr>
                                        <p:cTn id="87" dur="1000" fill="hold">
                                          <p:stCondLst>
                                            <p:cond delay="0"/>
                                          </p:stCondLst>
                                        </p:cTn>
                                        <p:tgtEl>
                                          <p:spTgt spid="13">
                                            <p:txEl>
                                              <p:pRg st="0" end="0"/>
                                            </p:txEl>
                                          </p:spTgt>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56" presetClass="entr" presetSubtype="0" fill="hold" grpId="0" nodeType="clickEffect">
                                  <p:stCondLst>
                                    <p:cond delay="0"/>
                                  </p:stCondLst>
                                  <p:iterate type="lt">
                                    <p:tmPct val="10000"/>
                                  </p:iterate>
                                  <p:childTnLst>
                                    <p:set>
                                      <p:cBhvr>
                                        <p:cTn id="91" dur="1" fill="hold">
                                          <p:stCondLst>
                                            <p:cond delay="0"/>
                                          </p:stCondLst>
                                        </p:cTn>
                                        <p:tgtEl>
                                          <p:spTgt spid="13">
                                            <p:txEl>
                                              <p:pRg st="1" end="1"/>
                                            </p:txEl>
                                          </p:spTgt>
                                        </p:tgtEl>
                                        <p:attrNameLst>
                                          <p:attrName>style.visibility</p:attrName>
                                        </p:attrNameLst>
                                      </p:cBhvr>
                                      <p:to>
                                        <p:strVal val="visible"/>
                                      </p:to>
                                    </p:set>
                                    <p:anim by="(-#ppt_w*2)" calcmode="lin" valueType="num">
                                      <p:cBhvr rctx="PPT">
                                        <p:cTn id="92" dur="500" autoRev="1" fill="hold">
                                          <p:stCondLst>
                                            <p:cond delay="0"/>
                                          </p:stCondLst>
                                        </p:cTn>
                                        <p:tgtEl>
                                          <p:spTgt spid="13">
                                            <p:txEl>
                                              <p:pRg st="1" end="1"/>
                                            </p:txEl>
                                          </p:spTgt>
                                        </p:tgtEl>
                                        <p:attrNameLst>
                                          <p:attrName>ppt_w</p:attrName>
                                        </p:attrNameLst>
                                      </p:cBhvr>
                                    </p:anim>
                                    <p:anim by="(#ppt_w*0.50)" calcmode="lin" valueType="num">
                                      <p:cBhvr>
                                        <p:cTn id="93" dur="500" decel="50000" autoRev="1" fill="hold">
                                          <p:stCondLst>
                                            <p:cond delay="0"/>
                                          </p:stCondLst>
                                        </p:cTn>
                                        <p:tgtEl>
                                          <p:spTgt spid="13">
                                            <p:txEl>
                                              <p:pRg st="1" end="1"/>
                                            </p:txEl>
                                          </p:spTgt>
                                        </p:tgtEl>
                                        <p:attrNameLst>
                                          <p:attrName>ppt_x</p:attrName>
                                        </p:attrNameLst>
                                      </p:cBhvr>
                                    </p:anim>
                                    <p:anim from="(-#ppt_h/2)" to="(#ppt_y)" calcmode="lin" valueType="num">
                                      <p:cBhvr>
                                        <p:cTn id="94" dur="1000" fill="hold">
                                          <p:stCondLst>
                                            <p:cond delay="0"/>
                                          </p:stCondLst>
                                        </p:cTn>
                                        <p:tgtEl>
                                          <p:spTgt spid="13">
                                            <p:txEl>
                                              <p:pRg st="1" end="1"/>
                                            </p:txEl>
                                          </p:spTgt>
                                        </p:tgtEl>
                                        <p:attrNameLst>
                                          <p:attrName>ppt_y</p:attrName>
                                        </p:attrNameLst>
                                      </p:cBhvr>
                                    </p:anim>
                                    <p:animRot by="21600000">
                                      <p:cBhvr>
                                        <p:cTn id="95" dur="1000" fill="hold">
                                          <p:stCondLst>
                                            <p:cond delay="0"/>
                                          </p:stCondLst>
                                        </p:cTn>
                                        <p:tgtEl>
                                          <p:spTgt spid="13">
                                            <p:txEl>
                                              <p:pRg st="1" end="1"/>
                                            </p:txEl>
                                          </p:spTgt>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1000"/>
                                        <p:tgtEl>
                                          <p:spTgt spid="14"/>
                                        </p:tgtEl>
                                      </p:cBhvr>
                                    </p:animEffect>
                                    <p:anim calcmode="lin" valueType="num">
                                      <p:cBhvr>
                                        <p:cTn id="101" dur="1000" fill="hold"/>
                                        <p:tgtEl>
                                          <p:spTgt spid="14"/>
                                        </p:tgtEl>
                                        <p:attrNameLst>
                                          <p:attrName>ppt_x</p:attrName>
                                        </p:attrNameLst>
                                      </p:cBhvr>
                                      <p:tavLst>
                                        <p:tav tm="0">
                                          <p:val>
                                            <p:strVal val="#ppt_x"/>
                                          </p:val>
                                        </p:tav>
                                        <p:tav tm="100000">
                                          <p:val>
                                            <p:strVal val="#ppt_x"/>
                                          </p:val>
                                        </p:tav>
                                      </p:tavLst>
                                    </p:anim>
                                    <p:anim calcmode="lin" valueType="num">
                                      <p:cBhvr>
                                        <p:cTn id="10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1" grpId="0" build="p"/>
      <p:bldP spid="12" grpId="0" build="p"/>
      <p:bldP spid="13" grpId="0" build="p"/>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52800" y="574431"/>
            <a:ext cx="2016369" cy="656492"/>
          </a:xfrm>
          <a:prstGeom prst="rect">
            <a:avLst/>
          </a:prstGeom>
          <a:solidFill>
            <a:srgbClr val="00B0F0"/>
          </a:solidFill>
          <a:ln w="57150">
            <a:solidFill>
              <a:srgbClr val="FF0000"/>
            </a:solidFill>
          </a:ln>
          <a:scene3d>
            <a:camera prst="orthographicFront"/>
            <a:lightRig rig="harsh" dir="t"/>
          </a:scene3d>
          <a:sp3d>
            <a:bevelT prst="angle"/>
          </a:sp3d>
        </p:spPr>
        <p:txBody>
          <a:bodyPr wrap="square" rtlCol="0">
            <a:prstTxWarp prst="textWave2">
              <a:avLst/>
            </a:prstTxWarp>
            <a:spAutoFit/>
            <a:sp3d extrusionH="57150" prstMaterial="matte">
              <a:bevelT w="63500" h="12700" prst="angle"/>
              <a:contourClr>
                <a:schemeClr val="bg1">
                  <a:lumMod val="65000"/>
                </a:schemeClr>
              </a:contourClr>
            </a:sp3d>
          </a:bodyPr>
          <a:lstStyle/>
          <a:p>
            <a:r>
              <a:rPr lang="bn-IN" sz="1600" b="1" dirty="0" smtClean="0">
                <a:ln/>
                <a:gradFill flip="none" rotWithShape="1">
                  <a:gsLst>
                    <a:gs pos="0">
                      <a:srgbClr val="FF0000"/>
                    </a:gs>
                    <a:gs pos="9000">
                      <a:srgbClr val="FFFF00"/>
                    </a:gs>
                    <a:gs pos="18000">
                      <a:srgbClr val="00B050"/>
                    </a:gs>
                    <a:gs pos="79000">
                      <a:srgbClr val="FF0000"/>
                    </a:gs>
                    <a:gs pos="68000">
                      <a:srgbClr val="FFFF00"/>
                    </a:gs>
                    <a:gs pos="55000">
                      <a:srgbClr val="00B050"/>
                    </a:gs>
                    <a:gs pos="41000">
                      <a:srgbClr val="FFFF00"/>
                    </a:gs>
                    <a:gs pos="30000">
                      <a:srgbClr val="FF0000"/>
                    </a:gs>
                  </a:gsLst>
                  <a:lin ang="2700000" scaled="1"/>
                  <a:tileRect/>
                </a:gradFill>
                <a:latin typeface="SutonnyOMJ" panose="01010600010101010101" pitchFamily="2" charset="0"/>
                <a:cs typeface="SutonnyOMJ" panose="01010600010101010101" pitchFamily="2" charset="0"/>
              </a:rPr>
              <a:t>মূল্যায়ণ </a:t>
            </a:r>
            <a:endParaRPr lang="en-US" sz="1600" b="1" dirty="0">
              <a:ln/>
              <a:gradFill flip="none" rotWithShape="1">
                <a:gsLst>
                  <a:gs pos="0">
                    <a:srgbClr val="FF0000"/>
                  </a:gs>
                  <a:gs pos="9000">
                    <a:srgbClr val="FFFF00"/>
                  </a:gs>
                  <a:gs pos="18000">
                    <a:srgbClr val="00B050"/>
                  </a:gs>
                  <a:gs pos="79000">
                    <a:srgbClr val="FF0000"/>
                  </a:gs>
                  <a:gs pos="68000">
                    <a:srgbClr val="FFFF00"/>
                  </a:gs>
                  <a:gs pos="55000">
                    <a:srgbClr val="00B050"/>
                  </a:gs>
                  <a:gs pos="41000">
                    <a:srgbClr val="FFFF00"/>
                  </a:gs>
                  <a:gs pos="30000">
                    <a:srgbClr val="FF0000"/>
                  </a:gs>
                </a:gsLst>
                <a:lin ang="2700000" scaled="1"/>
                <a:tileRect/>
              </a:gradFill>
              <a:latin typeface="SutonnyOMJ" panose="01010600010101010101" pitchFamily="2" charset="0"/>
              <a:cs typeface="SutonnyOMJ" panose="01010600010101010101" pitchFamily="2" charset="0"/>
            </a:endParaRPr>
          </a:p>
        </p:txBody>
      </p:sp>
      <p:sp>
        <p:nvSpPr>
          <p:cNvPr id="4" name="Sun 3"/>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93785" y="622495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10954" y="6224953"/>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p:cNvSpPr/>
          <p:nvPr/>
        </p:nvSpPr>
        <p:spPr>
          <a:xfrm>
            <a:off x="8510954" y="9378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84031" y="1805354"/>
            <a:ext cx="5978769" cy="417037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bn-IN" sz="1600" b="1" dirty="0" smtClean="0">
                <a:ln/>
                <a:latin typeface="SutonnyOMJ" panose="01010600010101010101" pitchFamily="2" charset="0"/>
                <a:cs typeface="SutonnyOMJ" panose="01010600010101010101" pitchFamily="2" charset="0"/>
              </a:rPr>
              <a:t>১। পুকুর খনন শেষে পুকুরের তলায় মাটির উপরে বালি বিছিয়ে দেওয়ায় সুবিধা কি ?   </a:t>
            </a:r>
          </a:p>
          <a:p>
            <a:pPr>
              <a:lnSpc>
                <a:spcPct val="150000"/>
              </a:lnSpc>
            </a:pPr>
            <a:r>
              <a:rPr lang="bn-IN" b="1" dirty="0" smtClean="0">
                <a:ln/>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উত্তরঃ  এতে করে পুকুরের পানি ধারণ ক্ষমতা ও উৎপাদনশীলতা বৃদ্ধি পাবে।</a:t>
            </a:r>
          </a:p>
          <a:p>
            <a:pPr>
              <a:lnSpc>
                <a:spcPct val="150000"/>
              </a:lnSpc>
            </a:pPr>
            <a:r>
              <a:rPr lang="bn-IN" sz="1600" b="1" dirty="0" smtClean="0">
                <a:ln/>
                <a:latin typeface="SutonnyOMJ" panose="01010600010101010101" pitchFamily="2" charset="0"/>
                <a:cs typeface="SutonnyOMJ" panose="01010600010101010101" pitchFamily="2" charset="0"/>
              </a:rPr>
              <a:t>২। জলজ আগাছা পুকুরের কী কী ক্ষতি করে ? </a:t>
            </a:r>
          </a:p>
          <a:p>
            <a:pPr>
              <a:lnSpc>
                <a:spcPct val="150000"/>
              </a:lnSpc>
            </a:pPr>
            <a:r>
              <a:rPr lang="bn-IN" sz="1600" b="1" dirty="0" smtClean="0">
                <a:ln/>
                <a:latin typeface="SutonnyOMJ" panose="01010600010101010101" pitchFamily="2" charset="0"/>
                <a:cs typeface="SutonnyOMJ" panose="01010600010101010101" pitchFamily="2" charset="0"/>
              </a:rPr>
              <a:t>উত্তরঃ আগাছা পুকুরে দেওয়া সার শোষণ করে নেয়, সূর্যের আলো পড়তে বাধা দেয় এবং মাছের স্বাভাবিক চলাচলে বাধা দেয়। আগাছার মধ্যে রাক্ষুসে মাছ, ব্যাঙ ইত্যাদি লুকিয়ে থাকে। </a:t>
            </a:r>
          </a:p>
          <a:p>
            <a:pPr>
              <a:lnSpc>
                <a:spcPct val="150000"/>
              </a:lnSpc>
            </a:pPr>
            <a:r>
              <a:rPr lang="bn-IN" sz="1600" b="1" dirty="0" smtClean="0">
                <a:ln/>
                <a:latin typeface="SutonnyOMJ" panose="01010600010101010101" pitchFamily="2" charset="0"/>
                <a:cs typeface="SutonnyOMJ" panose="01010600010101010101" pitchFamily="2" charset="0"/>
              </a:rPr>
              <a:t>৩। মাছ মারার বিষ দেওয়ার পর কত দিন পুকুরের পানি ব্যবহার করা যাবে না ? </a:t>
            </a:r>
          </a:p>
          <a:p>
            <a:pPr>
              <a:lnSpc>
                <a:spcPct val="150000"/>
              </a:lnSpc>
            </a:pPr>
            <a:r>
              <a:rPr lang="bn-IN" sz="1600" b="1" dirty="0" smtClean="0">
                <a:ln/>
                <a:latin typeface="SutonnyOMJ" panose="01010600010101010101" pitchFamily="2" charset="0"/>
                <a:cs typeface="SutonnyOMJ" panose="01010600010101010101" pitchFamily="2" charset="0"/>
              </a:rPr>
              <a:t>উত্তরঃ ৭-১০ দিন। </a:t>
            </a:r>
          </a:p>
          <a:p>
            <a:pPr>
              <a:lnSpc>
                <a:spcPct val="150000"/>
              </a:lnSpc>
            </a:pPr>
            <a:r>
              <a:rPr lang="bn-IN" sz="1600" b="1" dirty="0" smtClean="0">
                <a:ln/>
                <a:latin typeface="SutonnyOMJ" panose="01010600010101010101" pitchFamily="2" charset="0"/>
                <a:cs typeface="SutonnyOMJ" panose="01010600010101010101" pitchFamily="2" charset="0"/>
              </a:rPr>
              <a:t>৪। সার প্রয়োগের পর পুকুরে মাছের কোন প্রাকৃতিক খাবার তৈরি হয় ?</a:t>
            </a:r>
          </a:p>
          <a:p>
            <a:pPr>
              <a:lnSpc>
                <a:spcPct val="150000"/>
              </a:lnSpc>
            </a:pPr>
            <a:r>
              <a:rPr lang="bn-IN" sz="1600" b="1" dirty="0" smtClean="0">
                <a:ln/>
                <a:latin typeface="SutonnyOMJ" panose="01010600010101010101" pitchFamily="2" charset="0"/>
                <a:cs typeface="SutonnyOMJ" panose="01010600010101010101" pitchFamily="2" charset="0"/>
              </a:rPr>
              <a:t>উত্তরঃ ফাইটোপ্লাংকটন ও জুপ্লাংকটন ।</a:t>
            </a:r>
          </a:p>
          <a:p>
            <a:pPr>
              <a:lnSpc>
                <a:spcPct val="150000"/>
              </a:lnSpc>
            </a:pPr>
            <a:r>
              <a:rPr lang="bn-IN" sz="1600" b="1" dirty="0" smtClean="0">
                <a:ln/>
                <a:latin typeface="SutonnyOMJ" panose="01010600010101010101" pitchFamily="2" charset="0"/>
                <a:cs typeface="SutonnyOMJ" panose="01010600010101010101" pitchFamily="2" charset="0"/>
              </a:rPr>
              <a:t>৫। সার কত প্রকার । কি কি?</a:t>
            </a:r>
          </a:p>
          <a:p>
            <a:pPr>
              <a:lnSpc>
                <a:spcPct val="150000"/>
              </a:lnSpc>
            </a:pPr>
            <a:r>
              <a:rPr lang="bn-IN" sz="1600" b="1" dirty="0" smtClean="0">
                <a:ln/>
                <a:latin typeface="SutonnyOMJ" panose="01010600010101010101" pitchFamily="2" charset="0"/>
                <a:cs typeface="SutonnyOMJ" panose="01010600010101010101" pitchFamily="2" charset="0"/>
              </a:rPr>
              <a:t>উত্তরঃ দুই প্রকার। যথাঃ ক) জৈব সার। খ) অজৈব সার।   </a:t>
            </a:r>
            <a:endParaRPr lang="en-US" sz="1600" b="1" dirty="0">
              <a:ln/>
              <a:latin typeface="SutonnyOMJ" panose="01010600010101010101" pitchFamily="2" charset="0"/>
              <a:cs typeface="SutonnyOMJ" panose="01010600010101010101" pitchFamily="2"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8629"/>
          <a:stretch/>
        </p:blipFill>
        <p:spPr>
          <a:xfrm>
            <a:off x="5800724" y="339967"/>
            <a:ext cx="2100629" cy="1383324"/>
          </a:xfrm>
          <a:prstGeom prst="rect">
            <a:avLst/>
          </a:prstGeom>
          <a:ln w="12700">
            <a:solidFill>
              <a:schemeClr val="tx1"/>
            </a:solidFill>
          </a:ln>
        </p:spPr>
      </p:pic>
    </p:spTree>
    <p:extLst>
      <p:ext uri="{BB962C8B-B14F-4D97-AF65-F5344CB8AC3E}">
        <p14:creationId xmlns:p14="http://schemas.microsoft.com/office/powerpoint/2010/main" val="639295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4"/>
                                        </p:tgtEl>
                                        <p:attrNameLst>
                                          <p:attrName>style.color</p:attrName>
                                        </p:attrNameLst>
                                      </p:cBhvr>
                                      <p:by>
                                        <p:hsl h="7200000" s="0" l="0"/>
                                      </p:by>
                                    </p:animClr>
                                    <p:animClr clrSpc="hsl" dir="cw">
                                      <p:cBhvr>
                                        <p:cTn id="7" dur="2000" fill="hold"/>
                                        <p:tgtEl>
                                          <p:spTgt spid="4"/>
                                        </p:tgtEl>
                                        <p:attrNameLst>
                                          <p:attrName>fillcolor</p:attrName>
                                        </p:attrNameLst>
                                      </p:cBhvr>
                                      <p:by>
                                        <p:hsl h="7200000" s="0" l="0"/>
                                      </p:by>
                                    </p:animClr>
                                    <p:animClr clrSpc="hsl" dir="cw">
                                      <p:cBhvr>
                                        <p:cTn id="8" dur="2000" fill="hold"/>
                                        <p:tgtEl>
                                          <p:spTgt spid="4"/>
                                        </p:tgtEl>
                                        <p:attrNameLst>
                                          <p:attrName>stroke.color</p:attrName>
                                        </p:attrNameLst>
                                      </p:cBhvr>
                                      <p:by>
                                        <p:hsl h="7200000" s="0" l="0"/>
                                      </p:by>
                                    </p:animClr>
                                    <p:set>
                                      <p:cBhvr>
                                        <p:cTn id="9" dur="20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par>
                                <p:cTn id="28" presetID="21" presetClass="emph" presetSubtype="0" repeatCount="indefinite" fill="hold" grpId="0" nodeType="withEffect">
                                  <p:stCondLst>
                                    <p:cond delay="0"/>
                                  </p:stCondLst>
                                  <p:childTnLst>
                                    <p:animClr clrSpc="hsl" dir="cw">
                                      <p:cBhvr override="childStyle">
                                        <p:cTn id="29" dur="2000" fill="hold"/>
                                        <p:tgtEl>
                                          <p:spTgt spid="5"/>
                                        </p:tgtEl>
                                        <p:attrNameLst>
                                          <p:attrName>style.color</p:attrName>
                                        </p:attrNameLst>
                                      </p:cBhvr>
                                      <p:by>
                                        <p:hsl h="7200000" s="0" l="0"/>
                                      </p:by>
                                    </p:animClr>
                                    <p:animClr clrSpc="hsl" dir="cw">
                                      <p:cBhvr>
                                        <p:cTn id="30" dur="2000" fill="hold"/>
                                        <p:tgtEl>
                                          <p:spTgt spid="5"/>
                                        </p:tgtEl>
                                        <p:attrNameLst>
                                          <p:attrName>fillcolor</p:attrName>
                                        </p:attrNameLst>
                                      </p:cBhvr>
                                      <p:by>
                                        <p:hsl h="7200000" s="0" l="0"/>
                                      </p:by>
                                    </p:animClr>
                                    <p:animClr clrSpc="hsl" dir="cw">
                                      <p:cBhvr>
                                        <p:cTn id="31" dur="2000" fill="hold"/>
                                        <p:tgtEl>
                                          <p:spTgt spid="5"/>
                                        </p:tgtEl>
                                        <p:attrNameLst>
                                          <p:attrName>stroke.color</p:attrName>
                                        </p:attrNameLst>
                                      </p:cBhvr>
                                      <p:by>
                                        <p:hsl h="7200000" s="0" l="0"/>
                                      </p:by>
                                    </p:animClr>
                                    <p:set>
                                      <p:cBhvr>
                                        <p:cTn id="32" dur="2000" fill="hold"/>
                                        <p:tgtEl>
                                          <p:spTgt spid="5"/>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par>
                                <p:cTn id="38" presetID="21" presetClass="emph" presetSubtype="0" repeatCount="indefinite" fill="hold" grpId="0" nodeType="withEffect">
                                  <p:stCondLst>
                                    <p:cond delay="0"/>
                                  </p:stCondLst>
                                  <p:childTnLst>
                                    <p:animClr clrSpc="hsl" dir="cw">
                                      <p:cBhvr override="childStyle">
                                        <p:cTn id="39" dur="2000" fill="hold"/>
                                        <p:tgtEl>
                                          <p:spTgt spid="6"/>
                                        </p:tgtEl>
                                        <p:attrNameLst>
                                          <p:attrName>style.color</p:attrName>
                                        </p:attrNameLst>
                                      </p:cBhvr>
                                      <p:by>
                                        <p:hsl h="7200000" s="0" l="0"/>
                                      </p:by>
                                    </p:animClr>
                                    <p:animClr clrSpc="hsl" dir="cw">
                                      <p:cBhvr>
                                        <p:cTn id="40" dur="2000" fill="hold"/>
                                        <p:tgtEl>
                                          <p:spTgt spid="6"/>
                                        </p:tgtEl>
                                        <p:attrNameLst>
                                          <p:attrName>fillcolor</p:attrName>
                                        </p:attrNameLst>
                                      </p:cBhvr>
                                      <p:by>
                                        <p:hsl h="7200000" s="0" l="0"/>
                                      </p:by>
                                    </p:animClr>
                                    <p:animClr clrSpc="hsl" dir="cw">
                                      <p:cBhvr>
                                        <p:cTn id="41" dur="2000" fill="hold"/>
                                        <p:tgtEl>
                                          <p:spTgt spid="6"/>
                                        </p:tgtEl>
                                        <p:attrNameLst>
                                          <p:attrName>stroke.color</p:attrName>
                                        </p:attrNameLst>
                                      </p:cBhvr>
                                      <p:by>
                                        <p:hsl h="7200000" s="0" l="0"/>
                                      </p:by>
                                    </p:animClr>
                                    <p:set>
                                      <p:cBhvr>
                                        <p:cTn id="42" dur="2000" fill="hold"/>
                                        <p:tgtEl>
                                          <p:spTgt spid="6"/>
                                        </p:tgtEl>
                                        <p:attrNameLst>
                                          <p:attrName>fill.type</p:attrName>
                                        </p:attrNameLst>
                                      </p:cBhvr>
                                      <p:to>
                                        <p:strVal val="solid"/>
                                      </p:to>
                                    </p:set>
                                  </p:childTnLst>
                                </p:cTn>
                              </p:par>
                              <p:par>
                                <p:cTn id="43" presetID="21" presetClass="emph" presetSubtype="0" repeatCount="indefinite" fill="hold" grpId="0" nodeType="withEffect">
                                  <p:stCondLst>
                                    <p:cond delay="0"/>
                                  </p:stCondLst>
                                  <p:childTnLst>
                                    <p:animClr clrSpc="hsl" dir="cw">
                                      <p:cBhvr override="childStyle">
                                        <p:cTn id="44" dur="2000" fill="hold"/>
                                        <p:tgtEl>
                                          <p:spTgt spid="7"/>
                                        </p:tgtEl>
                                        <p:attrNameLst>
                                          <p:attrName>style.color</p:attrName>
                                        </p:attrNameLst>
                                      </p:cBhvr>
                                      <p:by>
                                        <p:hsl h="7200000" s="0" l="0"/>
                                      </p:by>
                                    </p:animClr>
                                    <p:animClr clrSpc="hsl" dir="cw">
                                      <p:cBhvr>
                                        <p:cTn id="45" dur="2000" fill="hold"/>
                                        <p:tgtEl>
                                          <p:spTgt spid="7"/>
                                        </p:tgtEl>
                                        <p:attrNameLst>
                                          <p:attrName>fillcolor</p:attrName>
                                        </p:attrNameLst>
                                      </p:cBhvr>
                                      <p:by>
                                        <p:hsl h="7200000" s="0" l="0"/>
                                      </p:by>
                                    </p:animClr>
                                    <p:animClr clrSpc="hsl" dir="cw">
                                      <p:cBhvr>
                                        <p:cTn id="46" dur="2000" fill="hold"/>
                                        <p:tgtEl>
                                          <p:spTgt spid="7"/>
                                        </p:tgtEl>
                                        <p:attrNameLst>
                                          <p:attrName>stroke.color</p:attrName>
                                        </p:attrNameLst>
                                      </p:cBhvr>
                                      <p:by>
                                        <p:hsl h="7200000" s="0" l="0"/>
                                      </p:by>
                                    </p:animClr>
                                    <p:set>
                                      <p:cBhvr>
                                        <p:cTn id="47" dur="2000" fill="hold"/>
                                        <p:tgtEl>
                                          <p:spTgt spid="7"/>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 calcmode="lin" valueType="num">
                                      <p:cBhvr additive="base">
                                        <p:cTn id="52" dur="2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53" dur="2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nodeType="click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anim calcmode="lin" valueType="num">
                                      <p:cBhvr>
                                        <p:cTn id="58" dur="1000" fill="hold"/>
                                        <p:tgtEl>
                                          <p:spTgt spid="8">
                                            <p:txEl>
                                              <p:pRg st="3" end="3"/>
                                            </p:txEl>
                                          </p:spTgt>
                                        </p:tgtEl>
                                        <p:attrNameLst>
                                          <p:attrName>ppt_w</p:attrName>
                                        </p:attrNameLst>
                                      </p:cBhvr>
                                      <p:tavLst>
                                        <p:tav tm="0">
                                          <p:val>
                                            <p:strVal val="#ppt_w+.3"/>
                                          </p:val>
                                        </p:tav>
                                        <p:tav tm="100000">
                                          <p:val>
                                            <p:strVal val="#ppt_w"/>
                                          </p:val>
                                        </p:tav>
                                      </p:tavLst>
                                    </p:anim>
                                    <p:anim calcmode="lin" valueType="num">
                                      <p:cBhvr>
                                        <p:cTn id="59"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60" dur="1000"/>
                                        <p:tgtEl>
                                          <p:spTgt spid="8">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nodeType="clickEffect">
                                  <p:stCondLst>
                                    <p:cond delay="0"/>
                                  </p:stCondLst>
                                  <p:childTnLst>
                                    <p:set>
                                      <p:cBhvr>
                                        <p:cTn id="64" dur="1" fill="hold">
                                          <p:stCondLst>
                                            <p:cond delay="0"/>
                                          </p:stCondLst>
                                        </p:cTn>
                                        <p:tgtEl>
                                          <p:spTgt spid="8">
                                            <p:txEl>
                                              <p:pRg st="5" end="5"/>
                                            </p:txEl>
                                          </p:spTgt>
                                        </p:tgtEl>
                                        <p:attrNameLst>
                                          <p:attrName>style.visibility</p:attrName>
                                        </p:attrNameLst>
                                      </p:cBhvr>
                                      <p:to>
                                        <p:strVal val="visible"/>
                                      </p:to>
                                    </p:set>
                                    <p:animEffect transition="in" filter="fade">
                                      <p:cBhvr>
                                        <p:cTn id="65" dur="1000"/>
                                        <p:tgtEl>
                                          <p:spTgt spid="8">
                                            <p:txEl>
                                              <p:pRg st="5" end="5"/>
                                            </p:txEl>
                                          </p:spTgt>
                                        </p:tgtEl>
                                      </p:cBhvr>
                                    </p:animEffect>
                                    <p:anim calcmode="lin" valueType="num">
                                      <p:cBhvr>
                                        <p:cTn id="6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 calcmode="lin" valueType="num">
                                      <p:cBhvr additive="base">
                                        <p:cTn id="72"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0" presetClass="entr" presetSubtype="0" decel="100000" fill="hold" nodeType="clickEffect">
                                  <p:stCondLst>
                                    <p:cond delay="0"/>
                                  </p:stCondLst>
                                  <p:childTnLst>
                                    <p:set>
                                      <p:cBhvr>
                                        <p:cTn id="77" dur="1" fill="hold">
                                          <p:stCondLst>
                                            <p:cond delay="0"/>
                                          </p:stCondLst>
                                        </p:cTn>
                                        <p:tgtEl>
                                          <p:spTgt spid="8">
                                            <p:txEl>
                                              <p:pRg st="9" end="9"/>
                                            </p:txEl>
                                          </p:spTgt>
                                        </p:tgtEl>
                                        <p:attrNameLst>
                                          <p:attrName>style.visibility</p:attrName>
                                        </p:attrNameLst>
                                      </p:cBhvr>
                                      <p:to>
                                        <p:strVal val="visible"/>
                                      </p:to>
                                    </p:set>
                                    <p:anim calcmode="lin" valueType="num">
                                      <p:cBhvr>
                                        <p:cTn id="78" dur="1000" fill="hold"/>
                                        <p:tgtEl>
                                          <p:spTgt spid="8">
                                            <p:txEl>
                                              <p:pRg st="9" end="9"/>
                                            </p:txEl>
                                          </p:spTgt>
                                        </p:tgtEl>
                                        <p:attrNameLst>
                                          <p:attrName>ppt_w</p:attrName>
                                        </p:attrNameLst>
                                      </p:cBhvr>
                                      <p:tavLst>
                                        <p:tav tm="0">
                                          <p:val>
                                            <p:strVal val="#ppt_w+.3"/>
                                          </p:val>
                                        </p:tav>
                                        <p:tav tm="100000">
                                          <p:val>
                                            <p:strVal val="#ppt_w"/>
                                          </p:val>
                                        </p:tav>
                                      </p:tavLst>
                                    </p:anim>
                                    <p:anim calcmode="lin" valueType="num">
                                      <p:cBhvr>
                                        <p:cTn id="79" dur="1000" fill="hold"/>
                                        <p:tgtEl>
                                          <p:spTgt spid="8">
                                            <p:txEl>
                                              <p:pRg st="9" end="9"/>
                                            </p:txEl>
                                          </p:spTgt>
                                        </p:tgtEl>
                                        <p:attrNameLst>
                                          <p:attrName>ppt_h</p:attrName>
                                        </p:attrNameLst>
                                      </p:cBhvr>
                                      <p:tavLst>
                                        <p:tav tm="0">
                                          <p:val>
                                            <p:strVal val="#ppt_h"/>
                                          </p:val>
                                        </p:tav>
                                        <p:tav tm="100000">
                                          <p:val>
                                            <p:strVal val="#ppt_h"/>
                                          </p:val>
                                        </p:tav>
                                      </p:tavLst>
                                    </p:anim>
                                    <p:animEffect transition="in" filter="fade">
                                      <p:cBhvr>
                                        <p:cTn id="80"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2495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34401" y="622495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34401" y="117228"/>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59744"/>
          <a:stretch/>
        </p:blipFill>
        <p:spPr>
          <a:xfrm>
            <a:off x="2637693" y="1043354"/>
            <a:ext cx="3071446" cy="2653817"/>
          </a:xfrm>
          <a:prstGeom prst="rect">
            <a:avLst/>
          </a:prstGeom>
          <a:ln w="19050">
            <a:solidFill>
              <a:schemeClr val="tx1"/>
            </a:solidFill>
          </a:ln>
        </p:spPr>
      </p:pic>
      <p:sp>
        <p:nvSpPr>
          <p:cNvPr id="8" name="TextBox 7"/>
          <p:cNvSpPr txBox="1"/>
          <p:nvPr/>
        </p:nvSpPr>
        <p:spPr>
          <a:xfrm>
            <a:off x="1922585" y="4056185"/>
            <a:ext cx="3176954"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chemeClr val="accent3"/>
                </a:solidFill>
              </a:rPr>
              <a:t> </a:t>
            </a:r>
            <a:r>
              <a:rPr lang="bn-IN" b="1" dirty="0" smtClean="0">
                <a:ln/>
                <a:latin typeface="SutonnyOMJ" panose="01010600010101010101" pitchFamily="2" charset="0"/>
                <a:cs typeface="SutonnyOMJ" panose="01010600010101010101" pitchFamily="2" charset="0"/>
              </a:rPr>
              <a:t>১। চিত্রটি দিয়ে কী পরিক্ষা করা হচ্ছে ? </a:t>
            </a:r>
            <a:endParaRPr lang="en-US" b="1" dirty="0">
              <a:ln/>
              <a:latin typeface="SutonnyOMJ" panose="01010600010101010101" pitchFamily="2" charset="0"/>
              <a:cs typeface="SutonnyOMJ" panose="01010600010101010101" pitchFamily="2" charset="0"/>
            </a:endParaRPr>
          </a:p>
        </p:txBody>
      </p:sp>
      <p:sp>
        <p:nvSpPr>
          <p:cNvPr id="9" name="TextBox 8"/>
          <p:cNvSpPr txBox="1"/>
          <p:nvPr/>
        </p:nvSpPr>
        <p:spPr>
          <a:xfrm>
            <a:off x="4841632" y="4720684"/>
            <a:ext cx="145366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খ) পুকুরের মাটি  </a:t>
            </a:r>
            <a:endParaRPr lang="en-US" b="1" dirty="0">
              <a:ln/>
              <a:latin typeface="SutonnyOMJ" panose="01010600010101010101" pitchFamily="2" charset="0"/>
              <a:cs typeface="SutonnyOMJ" panose="01010600010101010101" pitchFamily="2" charset="0"/>
            </a:endParaRPr>
          </a:p>
        </p:txBody>
      </p:sp>
      <p:sp>
        <p:nvSpPr>
          <p:cNvPr id="10" name="TextBox 9"/>
          <p:cNvSpPr txBox="1"/>
          <p:nvPr/>
        </p:nvSpPr>
        <p:spPr>
          <a:xfrm>
            <a:off x="2403232" y="4720684"/>
            <a:ext cx="145366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ক) পুকুরের পানি </a:t>
            </a:r>
            <a:endParaRPr lang="en-US" b="1" dirty="0">
              <a:ln/>
              <a:latin typeface="SutonnyOMJ" panose="01010600010101010101" pitchFamily="2" charset="0"/>
              <a:cs typeface="SutonnyOMJ" panose="01010600010101010101" pitchFamily="2" charset="0"/>
            </a:endParaRPr>
          </a:p>
        </p:txBody>
      </p:sp>
      <p:sp>
        <p:nvSpPr>
          <p:cNvPr id="11" name="TextBox 10"/>
          <p:cNvSpPr txBox="1"/>
          <p:nvPr/>
        </p:nvSpPr>
        <p:spPr>
          <a:xfrm>
            <a:off x="2309446" y="5316360"/>
            <a:ext cx="2121877"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গ) পুকুরের প্রাকৃতিক খাবার   </a:t>
            </a:r>
            <a:endParaRPr lang="en-US" b="1" dirty="0">
              <a:ln/>
              <a:latin typeface="SutonnyOMJ" panose="01010600010101010101" pitchFamily="2" charset="0"/>
              <a:cs typeface="SutonnyOMJ" panose="01010600010101010101" pitchFamily="2" charset="0"/>
            </a:endParaRPr>
          </a:p>
        </p:txBody>
      </p:sp>
      <p:sp>
        <p:nvSpPr>
          <p:cNvPr id="12" name="TextBox 11"/>
          <p:cNvSpPr txBox="1"/>
          <p:nvPr/>
        </p:nvSpPr>
        <p:spPr>
          <a:xfrm>
            <a:off x="4841632" y="5267267"/>
            <a:ext cx="1324707"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ঘ) পুকুরের চুন   </a:t>
            </a:r>
            <a:endParaRPr lang="en-US" b="1" dirty="0">
              <a:ln/>
              <a:latin typeface="SutonnyOMJ" panose="01010600010101010101" pitchFamily="2" charset="0"/>
              <a:cs typeface="SutonnyOMJ" panose="01010600010101010101" pitchFamily="2" charset="0"/>
            </a:endParaRPr>
          </a:p>
        </p:txBody>
      </p:sp>
      <p:sp>
        <p:nvSpPr>
          <p:cNvPr id="13" name="Oval 12"/>
          <p:cNvSpPr/>
          <p:nvPr/>
        </p:nvSpPr>
        <p:spPr>
          <a:xfrm>
            <a:off x="2309446" y="5340906"/>
            <a:ext cx="328247" cy="3202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8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4)">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3329353" y="691660"/>
            <a:ext cx="2086708" cy="703385"/>
          </a:xfrm>
          <a:prstGeom prst="round2DiagRect">
            <a:avLst/>
          </a:prstGeom>
          <a:solidFill>
            <a:srgbClr val="0070C0"/>
          </a:solidFill>
          <a:ln w="69850">
            <a:gradFill flip="none" rotWithShape="1">
              <a:gsLst>
                <a:gs pos="0">
                  <a:srgbClr val="FF0000"/>
                </a:gs>
                <a:gs pos="13000">
                  <a:srgbClr val="FFFF00"/>
                </a:gs>
                <a:gs pos="18000">
                  <a:srgbClr val="00B0F0"/>
                </a:gs>
                <a:gs pos="82000">
                  <a:srgbClr val="FFFF00"/>
                </a:gs>
                <a:gs pos="69000">
                  <a:srgbClr val="FF0000"/>
                </a:gs>
                <a:gs pos="54000">
                  <a:srgbClr val="FFFF00"/>
                </a:gs>
                <a:gs pos="41000">
                  <a:srgbClr val="00B050"/>
                </a:gs>
                <a:gs pos="30000">
                  <a:srgbClr val="FF0000"/>
                </a:gs>
              </a:gsLst>
              <a:path path="shape">
                <a:fillToRect l="50000" t="50000" r="50000" b="50000"/>
              </a:path>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smtClean="0">
                <a:ln/>
                <a:gradFill flip="none" rotWithShape="1">
                  <a:gsLst>
                    <a:gs pos="0">
                      <a:srgbClr val="FF0000"/>
                    </a:gs>
                    <a:gs pos="13000">
                      <a:srgbClr val="FFFF00"/>
                    </a:gs>
                    <a:gs pos="18000">
                      <a:srgbClr val="00B0F0"/>
                    </a:gs>
                    <a:gs pos="82000">
                      <a:srgbClr val="FFFF00"/>
                    </a:gs>
                    <a:gs pos="69000">
                      <a:srgbClr val="FF0000"/>
                    </a:gs>
                    <a:gs pos="54000">
                      <a:srgbClr val="FFFF00"/>
                    </a:gs>
                    <a:gs pos="41000">
                      <a:srgbClr val="00B050"/>
                    </a:gs>
                    <a:gs pos="30000">
                      <a:srgbClr val="FF0000"/>
                    </a:gs>
                  </a:gsLst>
                  <a:lin ang="2700000" scaled="1"/>
                  <a:tileRect/>
                </a:gradFill>
                <a:latin typeface="SutonnyOMJ" panose="01010600010101010101" pitchFamily="2" charset="0"/>
                <a:cs typeface="SutonnyOMJ" panose="01010600010101010101" pitchFamily="2" charset="0"/>
              </a:rPr>
              <a:t>বাড়ির কাজ </a:t>
            </a:r>
            <a:endParaRPr lang="en-US" sz="1600" b="1" dirty="0">
              <a:ln/>
              <a:gradFill flip="none" rotWithShape="1">
                <a:gsLst>
                  <a:gs pos="0">
                    <a:srgbClr val="FF0000"/>
                  </a:gs>
                  <a:gs pos="13000">
                    <a:srgbClr val="FFFF00"/>
                  </a:gs>
                  <a:gs pos="18000">
                    <a:srgbClr val="00B0F0"/>
                  </a:gs>
                  <a:gs pos="82000">
                    <a:srgbClr val="FFFF00"/>
                  </a:gs>
                  <a:gs pos="69000">
                    <a:srgbClr val="FF0000"/>
                  </a:gs>
                  <a:gs pos="54000">
                    <a:srgbClr val="FFFF00"/>
                  </a:gs>
                  <a:gs pos="41000">
                    <a:srgbClr val="00B050"/>
                  </a:gs>
                  <a:gs pos="30000">
                    <a:srgbClr val="FF0000"/>
                  </a:gs>
                </a:gsLst>
                <a:lin ang="2700000" scaled="1"/>
                <a:tileRect/>
              </a:gradFill>
              <a:latin typeface="SutonnyOMJ" panose="01010600010101010101" pitchFamily="2" charset="0"/>
              <a:cs typeface="SutonnyOMJ" panose="01010600010101010101" pitchFamily="2"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4046" r="34046"/>
          <a:stretch/>
        </p:blipFill>
        <p:spPr>
          <a:xfrm>
            <a:off x="6002216" y="691660"/>
            <a:ext cx="1641230" cy="111369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100" y="1623646"/>
            <a:ext cx="2292961" cy="1805354"/>
          </a:xfrm>
          <a:prstGeom prst="rect">
            <a:avLst/>
          </a:prstGeom>
          <a:ln w="12700">
            <a:solidFill>
              <a:schemeClr val="tx1"/>
            </a:solidFill>
          </a:ln>
        </p:spPr>
      </p:pic>
      <p:sp>
        <p:nvSpPr>
          <p:cNvPr id="11" name="TextBox 10"/>
          <p:cNvSpPr txBox="1"/>
          <p:nvPr/>
        </p:nvSpPr>
        <p:spPr>
          <a:xfrm>
            <a:off x="2157046" y="4419599"/>
            <a:ext cx="492369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latin typeface="SutonnyOMJ" panose="01010600010101010101" pitchFamily="2" charset="0"/>
                <a:cs typeface="SutonnyOMJ" panose="01010600010101010101" pitchFamily="2" charset="0"/>
              </a:rPr>
              <a:t>পুকুরে মাছের পোনা ছাড়ার গুরুত্বপূর্ণ পদ্ধতি গুলো লি</a:t>
            </a:r>
            <a:r>
              <a:rPr lang="bn-IN" b="1" dirty="0" smtClean="0">
                <a:ln/>
                <a:latin typeface="SutonnyOMJ" panose="01010600010101010101" pitchFamily="2" charset="0"/>
                <a:cs typeface="SutonnyOMJ" panose="01010600010101010101" pitchFamily="2" charset="0"/>
              </a:rPr>
              <a:t>খে আনবে। </a:t>
            </a:r>
            <a:r>
              <a:rPr lang="en-US" b="1" dirty="0" smtClean="0">
                <a:ln/>
                <a:latin typeface="SutonnyOMJ" panose="01010600010101010101" pitchFamily="2" charset="0"/>
                <a:cs typeface="SutonnyOMJ" panose="01010600010101010101" pitchFamily="2" charset="0"/>
              </a:rPr>
              <a:t> । </a:t>
            </a:r>
            <a:endParaRPr lang="en-US" b="1" dirty="0">
              <a:ln/>
              <a:latin typeface="SutonnyOMJ" panose="01010600010101010101" pitchFamily="2" charset="0"/>
              <a:cs typeface="SutonnyOMJ" panose="01010600010101010101"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3" y="5732582"/>
            <a:ext cx="1258766" cy="1125418"/>
          </a:xfrm>
          <a:prstGeom prst="ellipse">
            <a:avLst/>
          </a:prstGeom>
          <a:ln>
            <a:noFill/>
          </a:ln>
          <a:effectLst>
            <a:softEdge rad="112500"/>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2" y="0"/>
            <a:ext cx="1258766" cy="1125418"/>
          </a:xfrm>
          <a:prstGeom prst="ellipse">
            <a:avLst/>
          </a:prstGeom>
          <a:ln>
            <a:noFill/>
          </a:ln>
          <a:effectLst>
            <a:softEdge rad="112500"/>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6401" y="0"/>
            <a:ext cx="1258766" cy="1125418"/>
          </a:xfrm>
          <a:prstGeom prst="ellipse">
            <a:avLst/>
          </a:prstGeom>
          <a:ln>
            <a:noFill/>
          </a:ln>
          <a:effectLst>
            <a:softEdge rad="112500"/>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233" y="5732583"/>
            <a:ext cx="1258766" cy="1125418"/>
          </a:xfrm>
          <a:prstGeom prst="ellipse">
            <a:avLst/>
          </a:prstGeom>
          <a:ln>
            <a:noFill/>
          </a:ln>
          <a:effectLst>
            <a:softEdge rad="112500"/>
          </a:effectLst>
        </p:spPr>
      </p:pic>
    </p:spTree>
    <p:extLst>
      <p:ext uri="{BB962C8B-B14F-4D97-AF65-F5344CB8AC3E}">
        <p14:creationId xmlns:p14="http://schemas.microsoft.com/office/powerpoint/2010/main" val="20959350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8)">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1">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11">
                                            <p:txEl>
                                              <p:pRg st="0" end="0"/>
                                            </p:txEl>
                                          </p:spTgt>
                                        </p:tgtEl>
                                        <p:attrNameLst>
                                          <p:attrName>ppt_w</p:attrName>
                                        </p:attrNameLst>
                                      </p:cBhvr>
                                    </p:anim>
                                    <p:anim by="(#ppt_w*0.50)" calcmode="lin" valueType="num">
                                      <p:cBhvr>
                                        <p:cTn id="23" dur="500" decel="50000" autoRev="1" fill="hold">
                                          <p:stCondLst>
                                            <p:cond delay="0"/>
                                          </p:stCondLst>
                                        </p:cTn>
                                        <p:tgtEl>
                                          <p:spTgt spid="11">
                                            <p:txEl>
                                              <p:pRg st="0" end="0"/>
                                            </p:txEl>
                                          </p:spTgt>
                                        </p:tgtEl>
                                        <p:attrNameLst>
                                          <p:attrName>ppt_x</p:attrName>
                                        </p:attrNameLst>
                                      </p:cBhvr>
                                    </p:anim>
                                    <p:anim from="(-#ppt_h/2)" to="(#ppt_y)" calcmode="lin" valueType="num">
                                      <p:cBhvr>
                                        <p:cTn id="24" dur="1000" fill="hold">
                                          <p:stCondLst>
                                            <p:cond delay="0"/>
                                          </p:stCondLst>
                                        </p:cTn>
                                        <p:tgtEl>
                                          <p:spTgt spid="11">
                                            <p:txEl>
                                              <p:pRg st="0" end="0"/>
                                            </p:txEl>
                                          </p:spTgt>
                                        </p:tgtEl>
                                        <p:attrNameLst>
                                          <p:attrName>ppt_y</p:attrName>
                                        </p:attrNameLst>
                                      </p:cBhvr>
                                    </p:anim>
                                    <p:animRot by="21600000">
                                      <p:cBhvr>
                                        <p:cTn id="25" dur="1000" fill="hold">
                                          <p:stCondLst>
                                            <p:cond delay="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1231"/>
            <a:ext cx="1486633" cy="1406769"/>
          </a:xfrm>
          <a:prstGeom prst="ellipse">
            <a:avLst/>
          </a:prstGeom>
          <a:ln>
            <a:noFill/>
          </a:ln>
          <a:effectLst>
            <a:softEdge rad="112500"/>
          </a:effectLst>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465" y="5422656"/>
            <a:ext cx="1486633" cy="1406769"/>
          </a:xfrm>
          <a:prstGeom prst="ellipse">
            <a:avLst/>
          </a:prstGeom>
          <a:ln>
            <a:noFill/>
          </a:ln>
          <a:effectLst>
            <a:softEdge rad="112500"/>
          </a:effectLst>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722" y="0"/>
            <a:ext cx="1486633" cy="1406769"/>
          </a:xfrm>
          <a:prstGeom prst="ellipse">
            <a:avLst/>
          </a:prstGeom>
          <a:ln>
            <a:noFill/>
          </a:ln>
          <a:effectLst>
            <a:softEdge rad="112500"/>
          </a:effectLst>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486633" cy="1406769"/>
          </a:xfrm>
          <a:prstGeom prst="ellipse">
            <a:avLst/>
          </a:prstGeom>
          <a:ln>
            <a:noFill/>
          </a:ln>
          <a:effectLst>
            <a:softEdge rad="112500"/>
          </a:effectLst>
        </p:spPr>
      </p:pic>
      <p:sp>
        <p:nvSpPr>
          <p:cNvPr id="14" name="Oval 13"/>
          <p:cNvSpPr/>
          <p:nvPr/>
        </p:nvSpPr>
        <p:spPr>
          <a:xfrm>
            <a:off x="2566026" y="246178"/>
            <a:ext cx="644769" cy="562707"/>
          </a:xfrm>
          <a:prstGeom prst="ellipse">
            <a:avLst/>
          </a:prstGeom>
          <a:solidFill>
            <a:srgbClr val="00B0F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SutonnyOMJ" panose="01010600010101010101" pitchFamily="2" charset="0"/>
                <a:cs typeface="SutonnyOMJ" panose="01010600010101010101" pitchFamily="2" charset="0"/>
              </a:rPr>
              <a:t>আ</a:t>
            </a:r>
            <a:endParaRPr lang="en-US" sz="2800" b="1" dirty="0">
              <a:latin typeface="SutonnyOMJ" panose="01010600010101010101" pitchFamily="2" charset="0"/>
              <a:cs typeface="SutonnyOMJ" panose="01010600010101010101" pitchFamily="2" charset="0"/>
            </a:endParaRPr>
          </a:p>
        </p:txBody>
      </p:sp>
      <p:sp>
        <p:nvSpPr>
          <p:cNvPr id="18" name="Oval 17"/>
          <p:cNvSpPr/>
          <p:nvPr/>
        </p:nvSpPr>
        <p:spPr>
          <a:xfrm>
            <a:off x="3092785" y="257902"/>
            <a:ext cx="644769" cy="562707"/>
          </a:xfrm>
          <a:prstGeom prst="ellipse">
            <a:avLst/>
          </a:prstGeom>
          <a:solidFill>
            <a:srgbClr val="00B0F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SutonnyOMJ" panose="01010600010101010101" pitchFamily="2" charset="0"/>
                <a:cs typeface="SutonnyOMJ" panose="01010600010101010101" pitchFamily="2" charset="0"/>
              </a:rPr>
              <a:t>ল্লা</a:t>
            </a:r>
            <a:endParaRPr lang="en-US" sz="2400" b="1" dirty="0">
              <a:latin typeface="SutonnyOMJ" panose="01010600010101010101" pitchFamily="2" charset="0"/>
              <a:cs typeface="SutonnyOMJ" panose="01010600010101010101" pitchFamily="2" charset="0"/>
            </a:endParaRPr>
          </a:p>
        </p:txBody>
      </p:sp>
      <p:sp>
        <p:nvSpPr>
          <p:cNvPr id="19" name="Oval 18"/>
          <p:cNvSpPr/>
          <p:nvPr/>
        </p:nvSpPr>
        <p:spPr>
          <a:xfrm>
            <a:off x="3601457" y="257901"/>
            <a:ext cx="644769" cy="562707"/>
          </a:xfrm>
          <a:prstGeom prst="ellipse">
            <a:avLst/>
          </a:prstGeom>
          <a:solidFill>
            <a:srgbClr val="00B0F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SutonnyOMJ" panose="01010600010101010101" pitchFamily="2" charset="0"/>
                <a:cs typeface="SutonnyOMJ" panose="01010600010101010101" pitchFamily="2" charset="0"/>
              </a:rPr>
              <a:t>হ</a:t>
            </a:r>
            <a:endParaRPr lang="en-US" sz="2800" b="1" dirty="0">
              <a:latin typeface="SutonnyOMJ" panose="01010600010101010101" pitchFamily="2" charset="0"/>
              <a:cs typeface="SutonnyOMJ" panose="01010600010101010101" pitchFamily="2" charset="0"/>
            </a:endParaRPr>
          </a:p>
        </p:txBody>
      </p:sp>
      <p:sp>
        <p:nvSpPr>
          <p:cNvPr id="20" name="Oval 19"/>
          <p:cNvSpPr/>
          <p:nvPr/>
        </p:nvSpPr>
        <p:spPr>
          <a:xfrm>
            <a:off x="4139803" y="257901"/>
            <a:ext cx="644769" cy="562707"/>
          </a:xfrm>
          <a:prstGeom prst="ellipse">
            <a:avLst/>
          </a:prstGeom>
          <a:solidFill>
            <a:srgbClr val="00B0F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SutonnyOMJ" panose="01010600010101010101" pitchFamily="2" charset="0"/>
                <a:cs typeface="SutonnyOMJ" panose="01010600010101010101" pitchFamily="2" charset="0"/>
              </a:rPr>
              <a:t>হা</a:t>
            </a:r>
            <a:endParaRPr lang="en-US" sz="2400" b="1" dirty="0">
              <a:latin typeface="SutonnyOMJ" panose="01010600010101010101" pitchFamily="2" charset="0"/>
              <a:cs typeface="SutonnyOMJ" panose="01010600010101010101" pitchFamily="2" charset="0"/>
            </a:endParaRPr>
          </a:p>
        </p:txBody>
      </p:sp>
      <p:sp>
        <p:nvSpPr>
          <p:cNvPr id="21" name="Oval 20"/>
          <p:cNvSpPr/>
          <p:nvPr/>
        </p:nvSpPr>
        <p:spPr>
          <a:xfrm>
            <a:off x="4678149" y="257901"/>
            <a:ext cx="644769" cy="562707"/>
          </a:xfrm>
          <a:prstGeom prst="ellipse">
            <a:avLst/>
          </a:prstGeom>
          <a:solidFill>
            <a:srgbClr val="00B0F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SutonnyOMJ" panose="01010600010101010101" pitchFamily="2" charset="0"/>
                <a:cs typeface="SutonnyOMJ" panose="01010600010101010101" pitchFamily="2" charset="0"/>
              </a:rPr>
              <a:t>ফে</a:t>
            </a:r>
            <a:endParaRPr lang="en-US" sz="2400" b="1" dirty="0">
              <a:latin typeface="SutonnyOMJ" panose="01010600010101010101" pitchFamily="2" charset="0"/>
              <a:cs typeface="SutonnyOMJ" panose="01010600010101010101" pitchFamily="2" charset="0"/>
            </a:endParaRPr>
          </a:p>
        </p:txBody>
      </p:sp>
      <p:sp>
        <p:nvSpPr>
          <p:cNvPr id="22" name="Oval 21"/>
          <p:cNvSpPr/>
          <p:nvPr/>
        </p:nvSpPr>
        <p:spPr>
          <a:xfrm>
            <a:off x="5216495" y="293069"/>
            <a:ext cx="644769" cy="562707"/>
          </a:xfrm>
          <a:prstGeom prst="ellipse">
            <a:avLst/>
          </a:prstGeom>
          <a:solidFill>
            <a:srgbClr val="00B0F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SutonnyOMJ" panose="01010600010101010101" pitchFamily="2" charset="0"/>
                <a:cs typeface="SutonnyOMJ" panose="01010600010101010101" pitchFamily="2" charset="0"/>
              </a:rPr>
              <a:t>জ</a:t>
            </a:r>
            <a:r>
              <a:rPr lang="en-US" dirty="0" smtClean="0"/>
              <a:t> </a:t>
            </a:r>
            <a:endParaRPr lang="en-US"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628" y="1008179"/>
            <a:ext cx="6482861" cy="4965455"/>
          </a:xfrm>
          <a:prstGeom prst="rect">
            <a:avLst/>
          </a:prstGeom>
        </p:spPr>
      </p:pic>
    </p:spTree>
    <p:extLst>
      <p:ext uri="{BB962C8B-B14F-4D97-AF65-F5344CB8AC3E}">
        <p14:creationId xmlns:p14="http://schemas.microsoft.com/office/powerpoint/2010/main" val="1109282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2000" fill="hold"/>
                                        <p:tgtEl>
                                          <p:spTgt spid="18"/>
                                        </p:tgtEl>
                                        <p:attrNameLst>
                                          <p:attrName>ppt_w</p:attrName>
                                        </p:attrNameLst>
                                      </p:cBhvr>
                                      <p:tavLst>
                                        <p:tav tm="0">
                                          <p:val>
                                            <p:fltVal val="0"/>
                                          </p:val>
                                        </p:tav>
                                        <p:tav tm="100000">
                                          <p:val>
                                            <p:strVal val="#ppt_w"/>
                                          </p:val>
                                        </p:tav>
                                      </p:tavLst>
                                    </p:anim>
                                    <p:anim calcmode="lin" valueType="num">
                                      <p:cBhvr>
                                        <p:cTn id="15" dur="2000" fill="hold"/>
                                        <p:tgtEl>
                                          <p:spTgt spid="18"/>
                                        </p:tgtEl>
                                        <p:attrNameLst>
                                          <p:attrName>ppt_h</p:attrName>
                                        </p:attrNameLst>
                                      </p:cBhvr>
                                      <p:tavLst>
                                        <p:tav tm="0">
                                          <p:val>
                                            <p:fltVal val="0"/>
                                          </p:val>
                                        </p:tav>
                                        <p:tav tm="100000">
                                          <p:val>
                                            <p:strVal val="#ppt_h"/>
                                          </p:val>
                                        </p:tav>
                                      </p:tavLst>
                                    </p:anim>
                                    <p:animEffect transition="in" filter="fade">
                                      <p:cBhvr>
                                        <p:cTn id="16" dur="2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2000" fill="hold"/>
                                        <p:tgtEl>
                                          <p:spTgt spid="19"/>
                                        </p:tgtEl>
                                        <p:attrNameLst>
                                          <p:attrName>ppt_w</p:attrName>
                                        </p:attrNameLst>
                                      </p:cBhvr>
                                      <p:tavLst>
                                        <p:tav tm="0">
                                          <p:val>
                                            <p:fltVal val="0"/>
                                          </p:val>
                                        </p:tav>
                                        <p:tav tm="100000">
                                          <p:val>
                                            <p:strVal val="#ppt_w"/>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Effect transition="in" filter="fade">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2000" fill="hold"/>
                                        <p:tgtEl>
                                          <p:spTgt spid="20"/>
                                        </p:tgtEl>
                                        <p:attrNameLst>
                                          <p:attrName>ppt_w</p:attrName>
                                        </p:attrNameLst>
                                      </p:cBhvr>
                                      <p:tavLst>
                                        <p:tav tm="0">
                                          <p:val>
                                            <p:fltVal val="0"/>
                                          </p:val>
                                        </p:tav>
                                        <p:tav tm="100000">
                                          <p:val>
                                            <p:strVal val="#ppt_w"/>
                                          </p:val>
                                        </p:tav>
                                      </p:tavLst>
                                    </p:anim>
                                    <p:anim calcmode="lin" valueType="num">
                                      <p:cBhvr>
                                        <p:cTn id="29" dur="2000" fill="hold"/>
                                        <p:tgtEl>
                                          <p:spTgt spid="20"/>
                                        </p:tgtEl>
                                        <p:attrNameLst>
                                          <p:attrName>ppt_h</p:attrName>
                                        </p:attrNameLst>
                                      </p:cBhvr>
                                      <p:tavLst>
                                        <p:tav tm="0">
                                          <p:val>
                                            <p:fltVal val="0"/>
                                          </p:val>
                                        </p:tav>
                                        <p:tav tm="100000">
                                          <p:val>
                                            <p:strVal val="#ppt_h"/>
                                          </p:val>
                                        </p:tav>
                                      </p:tavLst>
                                    </p:anim>
                                    <p:animEffect transition="in" filter="fade">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000" fill="hold"/>
                                        <p:tgtEl>
                                          <p:spTgt spid="21"/>
                                        </p:tgtEl>
                                        <p:attrNameLst>
                                          <p:attrName>ppt_w</p:attrName>
                                        </p:attrNameLst>
                                      </p:cBhvr>
                                      <p:tavLst>
                                        <p:tav tm="0">
                                          <p:val>
                                            <p:fltVal val="0"/>
                                          </p:val>
                                        </p:tav>
                                        <p:tav tm="100000">
                                          <p:val>
                                            <p:strVal val="#ppt_w"/>
                                          </p:val>
                                        </p:tav>
                                      </p:tavLst>
                                    </p:anim>
                                    <p:anim calcmode="lin" valueType="num">
                                      <p:cBhvr>
                                        <p:cTn id="36" dur="2000" fill="hold"/>
                                        <p:tgtEl>
                                          <p:spTgt spid="21"/>
                                        </p:tgtEl>
                                        <p:attrNameLst>
                                          <p:attrName>ppt_h</p:attrName>
                                        </p:attrNameLst>
                                      </p:cBhvr>
                                      <p:tavLst>
                                        <p:tav tm="0">
                                          <p:val>
                                            <p:fltVal val="0"/>
                                          </p:val>
                                        </p:tav>
                                        <p:tav tm="100000">
                                          <p:val>
                                            <p:strVal val="#ppt_h"/>
                                          </p:val>
                                        </p:tav>
                                      </p:tavLst>
                                    </p:anim>
                                    <p:animEffect transition="in" filter="fade">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000" fill="hold"/>
                                        <p:tgtEl>
                                          <p:spTgt spid="22"/>
                                        </p:tgtEl>
                                        <p:attrNameLst>
                                          <p:attrName>ppt_w</p:attrName>
                                        </p:attrNameLst>
                                      </p:cBhvr>
                                      <p:tavLst>
                                        <p:tav tm="0">
                                          <p:val>
                                            <p:fltVal val="0"/>
                                          </p:val>
                                        </p:tav>
                                        <p:tav tm="100000">
                                          <p:val>
                                            <p:strVal val="#ppt_w"/>
                                          </p:val>
                                        </p:tav>
                                      </p:tavLst>
                                    </p:anim>
                                    <p:anim calcmode="lin" valueType="num">
                                      <p:cBhvr>
                                        <p:cTn id="43" dur="2000" fill="hold"/>
                                        <p:tgtEl>
                                          <p:spTgt spid="22"/>
                                        </p:tgtEl>
                                        <p:attrNameLst>
                                          <p:attrName>ppt_h</p:attrName>
                                        </p:attrNameLst>
                                      </p:cBhvr>
                                      <p:tavLst>
                                        <p:tav tm="0">
                                          <p:val>
                                            <p:fltVal val="0"/>
                                          </p:val>
                                        </p:tav>
                                        <p:tav tm="100000">
                                          <p:val>
                                            <p:strVal val="#ppt_h"/>
                                          </p:val>
                                        </p:tav>
                                      </p:tavLst>
                                    </p:anim>
                                    <p:animEffect transition="in" filter="fade">
                                      <p:cBhvr>
                                        <p:cTn id="4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146539" y="6248400"/>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69570" y="6248400"/>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69570"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6674" y="1965083"/>
            <a:ext cx="3294187" cy="292783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111" t="21051" r="5818" b="24329"/>
          <a:stretch/>
        </p:blipFill>
        <p:spPr>
          <a:xfrm>
            <a:off x="5838090" y="2029561"/>
            <a:ext cx="2860431" cy="2863356"/>
          </a:xfrm>
          <a:prstGeom prst="rect">
            <a:avLst/>
          </a:prstGeom>
          <a:ln w="19050">
            <a:solidFill>
              <a:srgbClr val="FF0000"/>
            </a:solidFill>
          </a:ln>
        </p:spPr>
      </p:pic>
      <p:sp>
        <p:nvSpPr>
          <p:cNvPr id="10" name="Rectangle 9"/>
          <p:cNvSpPr/>
          <p:nvPr/>
        </p:nvSpPr>
        <p:spPr>
          <a:xfrm>
            <a:off x="146539" y="1406769"/>
            <a:ext cx="2162906" cy="45954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98" y="1831547"/>
            <a:ext cx="1528397" cy="3781058"/>
          </a:xfrm>
          <a:prstGeom prst="rect">
            <a:avLst/>
          </a:prstGeom>
        </p:spPr>
      </p:pic>
      <p:sp>
        <p:nvSpPr>
          <p:cNvPr id="18" name="TextBox 17"/>
          <p:cNvSpPr txBox="1"/>
          <p:nvPr/>
        </p:nvSpPr>
        <p:spPr>
          <a:xfrm>
            <a:off x="2713892" y="586859"/>
            <a:ext cx="4021017" cy="338554"/>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dirty="0" smtClean="0">
                <a:ln/>
                <a:gradFill flip="none" rotWithShape="1">
                  <a:gsLst>
                    <a:gs pos="76000">
                      <a:srgbClr val="FF0000"/>
                    </a:gs>
                    <a:gs pos="71000">
                      <a:srgbClr val="00B0F0"/>
                    </a:gs>
                    <a:gs pos="61000">
                      <a:srgbClr val="FFFF00"/>
                    </a:gs>
                    <a:gs pos="0">
                      <a:schemeClr val="accent1">
                        <a:lumMod val="5000"/>
                        <a:lumOff val="95000"/>
                      </a:schemeClr>
                    </a:gs>
                    <a:gs pos="9000">
                      <a:srgbClr val="FFFF00"/>
                    </a:gs>
                    <a:gs pos="22000">
                      <a:srgbClr val="FF0000"/>
                    </a:gs>
                    <a:gs pos="46000">
                      <a:srgbClr val="FF0000"/>
                    </a:gs>
                    <a:gs pos="35000">
                      <a:srgbClr val="00B050"/>
                    </a:gs>
                  </a:gsLst>
                  <a:path path="shape">
                    <a:fillToRect l="50000" t="50000" r="50000" b="50000"/>
                  </a:path>
                  <a:tileRect/>
                </a:gradFill>
                <a:latin typeface="SutonnyOMJ" panose="01010600010101010101" pitchFamily="2" charset="0"/>
                <a:cs typeface="SutonnyOMJ" panose="01010600010101010101" pitchFamily="2" charset="0"/>
              </a:rPr>
              <a:t>নিচের ছবিতে কি দেখতে পাচ্ছ , চিন্তা করে বলো- </a:t>
            </a:r>
            <a:endParaRPr lang="en-US" sz="1600" b="1" dirty="0">
              <a:ln/>
              <a:gradFill flip="none" rotWithShape="1">
                <a:gsLst>
                  <a:gs pos="76000">
                    <a:srgbClr val="FF0000"/>
                  </a:gs>
                  <a:gs pos="71000">
                    <a:srgbClr val="00B0F0"/>
                  </a:gs>
                  <a:gs pos="61000">
                    <a:srgbClr val="FFFF00"/>
                  </a:gs>
                  <a:gs pos="0">
                    <a:schemeClr val="accent1">
                      <a:lumMod val="5000"/>
                      <a:lumOff val="95000"/>
                    </a:schemeClr>
                  </a:gs>
                  <a:gs pos="9000">
                    <a:srgbClr val="FFFF00"/>
                  </a:gs>
                  <a:gs pos="22000">
                    <a:srgbClr val="FF0000"/>
                  </a:gs>
                  <a:gs pos="46000">
                    <a:srgbClr val="FF0000"/>
                  </a:gs>
                  <a:gs pos="35000">
                    <a:srgbClr val="00B050"/>
                  </a:gs>
                </a:gsLst>
                <a:path path="shape">
                  <a:fillToRect l="50000" t="50000" r="50000" b="50000"/>
                </a:path>
                <a:tileRect/>
              </a:gradFill>
              <a:latin typeface="SutonnyOMJ" panose="01010600010101010101" pitchFamily="2" charset="0"/>
              <a:cs typeface="SutonnyOMJ" panose="01010600010101010101" pitchFamily="2" charset="0"/>
            </a:endParaRPr>
          </a:p>
        </p:txBody>
      </p:sp>
      <p:sp>
        <p:nvSpPr>
          <p:cNvPr id="19" name="TextBox 18"/>
          <p:cNvSpPr txBox="1"/>
          <p:nvPr/>
        </p:nvSpPr>
        <p:spPr>
          <a:xfrm>
            <a:off x="4073767" y="5392615"/>
            <a:ext cx="2162910" cy="338554"/>
          </a:xfrm>
          <a:prstGeom prst="rect">
            <a:avLst/>
          </a:prstGeom>
          <a:noFill/>
        </p:spPr>
        <p:txBody>
          <a:bodyPr wrap="square" rtlCol="0">
            <a:prstTxWarp prst="textWave1">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IN" sz="1600" b="1" dirty="0" smtClean="0">
                <a:ln/>
                <a:gradFill>
                  <a:gsLst>
                    <a:gs pos="76000">
                      <a:srgbClr val="FF0000"/>
                    </a:gs>
                    <a:gs pos="71000">
                      <a:srgbClr val="00B0F0"/>
                    </a:gs>
                    <a:gs pos="61000">
                      <a:srgbClr val="FFFF00"/>
                    </a:gs>
                    <a:gs pos="0">
                      <a:schemeClr val="accent1">
                        <a:lumMod val="5000"/>
                        <a:lumOff val="95000"/>
                      </a:schemeClr>
                    </a:gs>
                    <a:gs pos="9000">
                      <a:srgbClr val="FFFF00"/>
                    </a:gs>
                    <a:gs pos="22000">
                      <a:srgbClr val="FF0000"/>
                    </a:gs>
                    <a:gs pos="46000">
                      <a:srgbClr val="FF0000"/>
                    </a:gs>
                    <a:gs pos="35000">
                      <a:srgbClr val="00B050"/>
                    </a:gs>
                  </a:gsLst>
                  <a:path path="shape">
                    <a:fillToRect l="50000" t="50000" r="50000" b="50000"/>
                  </a:path>
                </a:gradFill>
                <a:latin typeface="SutonnyOMJ" panose="01010600010101010101" pitchFamily="2" charset="0"/>
                <a:cs typeface="SutonnyOMJ" panose="01010600010101010101" pitchFamily="2" charset="0"/>
              </a:rPr>
              <a:t>পুকুর খনন ও  প্রস্তুতিকরণ</a:t>
            </a:r>
            <a:endParaRPr lang="en-US" sz="1600" b="1" dirty="0">
              <a:ln/>
              <a:gradFill>
                <a:gsLst>
                  <a:gs pos="76000">
                    <a:srgbClr val="FF0000"/>
                  </a:gs>
                  <a:gs pos="71000">
                    <a:srgbClr val="00B0F0"/>
                  </a:gs>
                  <a:gs pos="61000">
                    <a:srgbClr val="FFFF00"/>
                  </a:gs>
                  <a:gs pos="0">
                    <a:schemeClr val="accent1">
                      <a:lumMod val="5000"/>
                      <a:lumOff val="95000"/>
                    </a:schemeClr>
                  </a:gs>
                  <a:gs pos="9000">
                    <a:srgbClr val="FFFF00"/>
                  </a:gs>
                  <a:gs pos="22000">
                    <a:srgbClr val="FF0000"/>
                  </a:gs>
                  <a:gs pos="46000">
                    <a:srgbClr val="FF0000"/>
                  </a:gs>
                  <a:gs pos="35000">
                    <a:srgbClr val="00B050"/>
                  </a:gs>
                </a:gsLst>
                <a:path path="shape">
                  <a:fillToRect l="50000" t="50000" r="50000" b="50000"/>
                </a:path>
              </a:gra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03581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par>
                                <p:cTn id="30" presetID="6"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123093" y="626012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28541" y="6260123"/>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28541"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61846" y="738554"/>
            <a:ext cx="4736123" cy="92333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পড়াব-অধ্যায়- ২</a:t>
            </a:r>
          </a:p>
          <a:p>
            <a:r>
              <a:rPr lang="bn-IN" b="1" dirty="0" smtClean="0">
                <a:ln/>
                <a:latin typeface="SutonnyOMJ" panose="01010600010101010101" pitchFamily="2" charset="0"/>
                <a:cs typeface="SutonnyOMJ" panose="01010600010101010101" pitchFamily="2" charset="0"/>
              </a:rPr>
              <a:t>তৃতীয় পরিচ্ছেদ- মাছ চাষের জন্য পুকুর খনন এবং প্রস্তুতকরণ। </a:t>
            </a:r>
          </a:p>
          <a:p>
            <a:r>
              <a:rPr lang="bn-IN" b="1" dirty="0" smtClean="0">
                <a:ln/>
                <a:latin typeface="SutonnyOMJ" panose="01010600010101010101" pitchFamily="2" charset="0"/>
                <a:cs typeface="SutonnyOMJ" panose="01010600010101010101" pitchFamily="2" charset="0"/>
              </a:rPr>
              <a:t> </a:t>
            </a:r>
            <a:endParaRPr lang="en-US" b="1" dirty="0">
              <a:ln/>
              <a:latin typeface="SutonnyOMJ" panose="01010600010101010101" pitchFamily="2" charset="0"/>
              <a:cs typeface="SutonnyOMJ" panose="01010600010101010101" pitchFamily="2"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2308"/>
          <a:stretch/>
        </p:blipFill>
        <p:spPr>
          <a:xfrm>
            <a:off x="2790092" y="1793630"/>
            <a:ext cx="3329722" cy="334107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398" y="1793630"/>
            <a:ext cx="2760789" cy="334107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94" y="1793631"/>
            <a:ext cx="2538414" cy="3341076"/>
          </a:xfrm>
          <a:prstGeom prst="rect">
            <a:avLst/>
          </a:prstGeom>
        </p:spPr>
      </p:pic>
    </p:spTree>
    <p:extLst>
      <p:ext uri="{BB962C8B-B14F-4D97-AF65-F5344CB8AC3E}">
        <p14:creationId xmlns:p14="http://schemas.microsoft.com/office/powerpoint/2010/main" val="2829864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7">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7">
                                            <p:txEl>
                                              <p:pRg st="0" end="0"/>
                                            </p:txEl>
                                          </p:spTgt>
                                        </p:tgtEl>
                                        <p:attrNameLst>
                                          <p:attrName>ppt_w</p:attrName>
                                        </p:attrNameLst>
                                      </p:cBhvr>
                                    </p:anim>
                                    <p:anim by="(#ppt_w*0.50)" calcmode="lin" valueType="num">
                                      <p:cBhvr>
                                        <p:cTn id="30" dur="500" decel="50000" autoRev="1" fill="hold">
                                          <p:stCondLst>
                                            <p:cond delay="0"/>
                                          </p:stCondLst>
                                        </p:cTn>
                                        <p:tgtEl>
                                          <p:spTgt spid="7">
                                            <p:txEl>
                                              <p:pRg st="0" end="0"/>
                                            </p:txEl>
                                          </p:spTgt>
                                        </p:tgtEl>
                                        <p:attrNameLst>
                                          <p:attrName>ppt_x</p:attrName>
                                        </p:attrNameLst>
                                      </p:cBhvr>
                                    </p:anim>
                                    <p:anim from="(-#ppt_h/2)" to="(#ppt_y)" calcmode="lin" valueType="num">
                                      <p:cBhvr>
                                        <p:cTn id="31" dur="1000" fill="hold">
                                          <p:stCondLst>
                                            <p:cond delay="0"/>
                                          </p:stCondLst>
                                        </p:cTn>
                                        <p:tgtEl>
                                          <p:spTgt spid="7">
                                            <p:txEl>
                                              <p:pRg st="0" end="0"/>
                                            </p:txEl>
                                          </p:spTgt>
                                        </p:tgtEl>
                                        <p:attrNameLst>
                                          <p:attrName>ppt_y</p:attrName>
                                        </p:attrNameLst>
                                      </p:cBhvr>
                                    </p:anim>
                                    <p:animRot by="21600000">
                                      <p:cBhvr>
                                        <p:cTn id="32" dur="1000" fill="hold">
                                          <p:stCondLst>
                                            <p:cond delay="0"/>
                                          </p:stCondLst>
                                        </p:cTn>
                                        <p:tgtEl>
                                          <p:spTgt spid="7">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7">
                                            <p:txEl>
                                              <p:pRg st="1" end="1"/>
                                            </p:txEl>
                                          </p:spTgt>
                                        </p:tgtEl>
                                        <p:attrNameLst>
                                          <p:attrName>style.visibility</p:attrName>
                                        </p:attrNameLst>
                                      </p:cBhvr>
                                      <p:to>
                                        <p:strVal val="visible"/>
                                      </p:to>
                                    </p:set>
                                    <p:anim by="(-#ppt_w*2)" calcmode="lin" valueType="num">
                                      <p:cBhvr rctx="PPT">
                                        <p:cTn id="37" dur="500" autoRev="1" fill="hold">
                                          <p:stCondLst>
                                            <p:cond delay="0"/>
                                          </p:stCondLst>
                                        </p:cTn>
                                        <p:tgtEl>
                                          <p:spTgt spid="7">
                                            <p:txEl>
                                              <p:pRg st="1" end="1"/>
                                            </p:txEl>
                                          </p:spTgt>
                                        </p:tgtEl>
                                        <p:attrNameLst>
                                          <p:attrName>ppt_w</p:attrName>
                                        </p:attrNameLst>
                                      </p:cBhvr>
                                    </p:anim>
                                    <p:anim by="(#ppt_w*0.50)" calcmode="lin" valueType="num">
                                      <p:cBhvr>
                                        <p:cTn id="38" dur="500" decel="50000" autoRev="1" fill="hold">
                                          <p:stCondLst>
                                            <p:cond delay="0"/>
                                          </p:stCondLst>
                                        </p:cTn>
                                        <p:tgtEl>
                                          <p:spTgt spid="7">
                                            <p:txEl>
                                              <p:pRg st="1" end="1"/>
                                            </p:txEl>
                                          </p:spTgt>
                                        </p:tgtEl>
                                        <p:attrNameLst>
                                          <p:attrName>ppt_x</p:attrName>
                                        </p:attrNameLst>
                                      </p:cBhvr>
                                    </p:anim>
                                    <p:anim from="(-#ppt_h/2)" to="(#ppt_y)" calcmode="lin" valueType="num">
                                      <p:cBhvr>
                                        <p:cTn id="39" dur="1000" fill="hold">
                                          <p:stCondLst>
                                            <p:cond delay="0"/>
                                          </p:stCondLst>
                                        </p:cTn>
                                        <p:tgtEl>
                                          <p:spTgt spid="7">
                                            <p:txEl>
                                              <p:pRg st="1" end="1"/>
                                            </p:txEl>
                                          </p:spTgt>
                                        </p:tgtEl>
                                        <p:attrNameLst>
                                          <p:attrName>ppt_y</p:attrName>
                                        </p:attrNameLst>
                                      </p:cBhvr>
                                    </p:anim>
                                    <p:animRot by="21600000">
                                      <p:cBhvr>
                                        <p:cTn id="40" dur="1000" fill="hold">
                                          <p:stCondLst>
                                            <p:cond delay="0"/>
                                          </p:stCondLst>
                                        </p:cTn>
                                        <p:tgtEl>
                                          <p:spTgt spid="7">
                                            <p:txEl>
                                              <p:pRg st="1" end="1"/>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7">
                                            <p:txEl>
                                              <p:pRg st="2" end="2"/>
                                            </p:txEl>
                                          </p:spTgt>
                                        </p:tgtEl>
                                        <p:attrNameLst>
                                          <p:attrName>style.visibility</p:attrName>
                                        </p:attrNameLst>
                                      </p:cBhvr>
                                      <p:to>
                                        <p:strVal val="visible"/>
                                      </p:to>
                                    </p:set>
                                    <p:anim by="(-#ppt_w*2)" calcmode="lin" valueType="num">
                                      <p:cBhvr rctx="PPT">
                                        <p:cTn id="45" dur="500" autoRev="1" fill="hold">
                                          <p:stCondLst>
                                            <p:cond delay="0"/>
                                          </p:stCondLst>
                                        </p:cTn>
                                        <p:tgtEl>
                                          <p:spTgt spid="7">
                                            <p:txEl>
                                              <p:pRg st="2" end="2"/>
                                            </p:txEl>
                                          </p:spTgt>
                                        </p:tgtEl>
                                        <p:attrNameLst>
                                          <p:attrName>ppt_w</p:attrName>
                                        </p:attrNameLst>
                                      </p:cBhvr>
                                    </p:anim>
                                    <p:anim by="(#ppt_w*0.50)" calcmode="lin" valueType="num">
                                      <p:cBhvr>
                                        <p:cTn id="46" dur="500" decel="50000" autoRev="1" fill="hold">
                                          <p:stCondLst>
                                            <p:cond delay="0"/>
                                          </p:stCondLst>
                                        </p:cTn>
                                        <p:tgtEl>
                                          <p:spTgt spid="7">
                                            <p:txEl>
                                              <p:pRg st="2" end="2"/>
                                            </p:txEl>
                                          </p:spTgt>
                                        </p:tgtEl>
                                        <p:attrNameLst>
                                          <p:attrName>ppt_x</p:attrName>
                                        </p:attrNameLst>
                                      </p:cBhvr>
                                    </p:anim>
                                    <p:anim from="(-#ppt_h/2)" to="(#ppt_y)" calcmode="lin" valueType="num">
                                      <p:cBhvr>
                                        <p:cTn id="47" dur="1000" fill="hold">
                                          <p:stCondLst>
                                            <p:cond delay="0"/>
                                          </p:stCondLst>
                                        </p:cTn>
                                        <p:tgtEl>
                                          <p:spTgt spid="7">
                                            <p:txEl>
                                              <p:pRg st="2" end="2"/>
                                            </p:txEl>
                                          </p:spTgt>
                                        </p:tgtEl>
                                        <p:attrNameLst>
                                          <p:attrName>ppt_y</p:attrName>
                                        </p:attrNameLst>
                                      </p:cBhvr>
                                    </p:anim>
                                    <p:animRot by="21600000">
                                      <p:cBhvr>
                                        <p:cTn id="48" dur="1000" fill="hold">
                                          <p:stCondLst>
                                            <p:cond delay="0"/>
                                          </p:stCondLst>
                                        </p:cTn>
                                        <p:tgtEl>
                                          <p:spTgt spid="7">
                                            <p:txEl>
                                              <p:pRg st="2" end="2"/>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ircle(in)">
                                      <p:cBhvr>
                                        <p:cTn id="53" dur="2000"/>
                                        <p:tgtEl>
                                          <p:spTgt spid="11"/>
                                        </p:tgtEl>
                                      </p:cBhvr>
                                    </p:animEffect>
                                  </p:childTnLst>
                                </p:cTn>
                              </p:par>
                              <p:par>
                                <p:cTn id="54" presetID="6" presetClass="entr" presetSubtype="16"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2000"/>
                                        <p:tgtEl>
                                          <p:spTgt spid="8"/>
                                        </p:tgtEl>
                                      </p:cBhvr>
                                    </p:animEffect>
                                  </p:childTnLst>
                                </p:cTn>
                              </p:par>
                              <p:par>
                                <p:cTn id="57" presetID="6" presetClass="entr" presetSubtype="16"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in)">
                                      <p:cBhvr>
                                        <p:cTn id="5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71846"/>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34400" y="6271847"/>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34400" y="9378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ctagon 7"/>
          <p:cNvSpPr/>
          <p:nvPr/>
        </p:nvSpPr>
        <p:spPr>
          <a:xfrm>
            <a:off x="1972121" y="1958865"/>
            <a:ext cx="877210" cy="773723"/>
          </a:xfrm>
          <a:prstGeom prst="octagon">
            <a:avLst/>
          </a:prstGeom>
          <a:ln w="38100">
            <a:gradFill flip="none" rotWithShape="1">
              <a:gsLst>
                <a:gs pos="0">
                  <a:srgbClr val="FF0000"/>
                </a:gs>
                <a:gs pos="14000">
                  <a:srgbClr val="FFFF00"/>
                </a:gs>
                <a:gs pos="27000">
                  <a:srgbClr val="00B0F0"/>
                </a:gs>
                <a:gs pos="68000">
                  <a:srgbClr val="FF0000"/>
                </a:gs>
                <a:gs pos="58000">
                  <a:srgbClr val="FFFF00"/>
                </a:gs>
                <a:gs pos="46000">
                  <a:srgbClr val="0070C0"/>
                </a:gs>
                <a:gs pos="38000">
                  <a:srgbClr val="FF0000"/>
                </a:gs>
              </a:gsLst>
              <a:path path="shape">
                <a:fillToRect l="50000" t="50000" r="50000" b="50000"/>
              </a:path>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en-US" b="1" dirty="0" smtClean="0">
                <a:ln/>
                <a:solidFill>
                  <a:schemeClr val="tx1"/>
                </a:solidFill>
                <a:latin typeface="SutonnyOMJ" panose="01010600010101010101" pitchFamily="2" charset="0"/>
                <a:cs typeface="SutonnyOMJ" panose="01010600010101010101" pitchFamily="2" charset="0"/>
              </a:rPr>
              <a:t>১। </a:t>
            </a:r>
            <a:endParaRPr lang="en-US" b="1" dirty="0">
              <a:ln/>
              <a:solidFill>
                <a:schemeClr val="tx1"/>
              </a:solidFill>
              <a:latin typeface="SutonnyOMJ" panose="01010600010101010101" pitchFamily="2" charset="0"/>
              <a:cs typeface="SutonnyOMJ" panose="01010600010101010101" pitchFamily="2" charset="0"/>
            </a:endParaRPr>
          </a:p>
        </p:txBody>
      </p:sp>
      <p:sp>
        <p:nvSpPr>
          <p:cNvPr id="9" name="Octagon 8"/>
          <p:cNvSpPr/>
          <p:nvPr/>
        </p:nvSpPr>
        <p:spPr>
          <a:xfrm>
            <a:off x="2746235" y="1958865"/>
            <a:ext cx="1184936" cy="702113"/>
          </a:xfrm>
          <a:prstGeom prst="octagon">
            <a:avLst/>
          </a:prstGeom>
          <a:ln w="38100">
            <a:gradFill flip="none" rotWithShape="1">
              <a:gsLst>
                <a:gs pos="0">
                  <a:srgbClr val="FF0000"/>
                </a:gs>
                <a:gs pos="14000">
                  <a:srgbClr val="FFFF00"/>
                </a:gs>
                <a:gs pos="27000">
                  <a:srgbClr val="00B0F0"/>
                </a:gs>
                <a:gs pos="68000">
                  <a:srgbClr val="FF0000"/>
                </a:gs>
                <a:gs pos="58000">
                  <a:srgbClr val="FFFF00"/>
                </a:gs>
                <a:gs pos="46000">
                  <a:srgbClr val="0070C0"/>
                </a:gs>
                <a:gs pos="38000">
                  <a:srgbClr val="FF0000"/>
                </a:gs>
              </a:gsLst>
              <a:path path="shape">
                <a:fillToRect l="50000" t="50000" r="50000" b="50000"/>
              </a:path>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en-US" sz="1600" b="1" dirty="0" smtClean="0">
                <a:ln/>
                <a:solidFill>
                  <a:schemeClr val="tx1"/>
                </a:solidFill>
                <a:latin typeface="SutonnyOMJ" panose="01010600010101010101" pitchFamily="2" charset="0"/>
                <a:cs typeface="SutonnyOMJ" panose="01010600010101010101" pitchFamily="2" charset="0"/>
              </a:rPr>
              <a:t>পুকুর খনন</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10" name="Octagon 9"/>
          <p:cNvSpPr/>
          <p:nvPr/>
        </p:nvSpPr>
        <p:spPr>
          <a:xfrm>
            <a:off x="1982665" y="2976934"/>
            <a:ext cx="912154" cy="738719"/>
          </a:xfrm>
          <a:prstGeom prst="octagon">
            <a:avLst/>
          </a:prstGeom>
          <a:ln w="50800">
            <a:gradFill flip="none" rotWithShape="1">
              <a:gsLst>
                <a:gs pos="0">
                  <a:srgbClr val="FF0000"/>
                </a:gs>
                <a:gs pos="11000">
                  <a:srgbClr val="FFFF00"/>
                </a:gs>
                <a:gs pos="16000">
                  <a:srgbClr val="00B050"/>
                </a:gs>
                <a:gs pos="48000">
                  <a:srgbClr val="FF0000"/>
                </a:gs>
                <a:gs pos="39000">
                  <a:srgbClr val="FFFF00"/>
                </a:gs>
                <a:gs pos="28000">
                  <a:srgbClr val="FF000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en-US" b="1" dirty="0" smtClean="0">
                <a:ln/>
                <a:solidFill>
                  <a:schemeClr val="tx1"/>
                </a:solidFill>
                <a:latin typeface="SutonnyOMJ" panose="01010600010101010101" pitchFamily="2" charset="0"/>
                <a:cs typeface="SutonnyOMJ" panose="01010600010101010101" pitchFamily="2" charset="0"/>
              </a:rPr>
              <a:t> ২।</a:t>
            </a:r>
            <a:r>
              <a:rPr lang="bn-IN" b="1" dirty="0" smtClean="0">
                <a:ln/>
                <a:solidFill>
                  <a:schemeClr val="tx1"/>
                </a:solidFill>
                <a:latin typeface="SutonnyOMJ" panose="01010600010101010101" pitchFamily="2" charset="0"/>
                <a:cs typeface="SutonnyOMJ" panose="01010600010101010101" pitchFamily="2" charset="0"/>
              </a:rPr>
              <a:t> </a:t>
            </a:r>
            <a:endParaRPr lang="en-US" b="1" dirty="0">
              <a:ln/>
              <a:solidFill>
                <a:schemeClr val="tx1"/>
              </a:solidFill>
              <a:latin typeface="SutonnyOMJ" panose="01010600010101010101" pitchFamily="2" charset="0"/>
              <a:cs typeface="SutonnyOMJ" panose="01010600010101010101" pitchFamily="2" charset="0"/>
            </a:endParaRPr>
          </a:p>
        </p:txBody>
      </p:sp>
      <p:sp>
        <p:nvSpPr>
          <p:cNvPr id="11" name="Octagon 10"/>
          <p:cNvSpPr/>
          <p:nvPr/>
        </p:nvSpPr>
        <p:spPr>
          <a:xfrm>
            <a:off x="3719342" y="1936477"/>
            <a:ext cx="1380768" cy="817900"/>
          </a:xfrm>
          <a:prstGeom prst="octagon">
            <a:avLst/>
          </a:prstGeom>
          <a:ln w="38100">
            <a:gradFill flip="none" rotWithShape="1">
              <a:gsLst>
                <a:gs pos="0">
                  <a:srgbClr val="FF0000"/>
                </a:gs>
                <a:gs pos="14000">
                  <a:srgbClr val="FFFF00"/>
                </a:gs>
                <a:gs pos="27000">
                  <a:srgbClr val="00B0F0"/>
                </a:gs>
                <a:gs pos="68000">
                  <a:srgbClr val="FF0000"/>
                </a:gs>
                <a:gs pos="58000">
                  <a:srgbClr val="FFFF00"/>
                </a:gs>
                <a:gs pos="46000">
                  <a:srgbClr val="0070C0"/>
                </a:gs>
                <a:gs pos="38000">
                  <a:srgbClr val="FF0000"/>
                </a:gs>
              </a:gsLst>
              <a:path path="shape">
                <a:fillToRect l="50000" t="50000" r="50000" b="50000"/>
              </a:path>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এবং প্রস্তুতকরণ</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12" name="Octagon 11"/>
          <p:cNvSpPr/>
          <p:nvPr/>
        </p:nvSpPr>
        <p:spPr>
          <a:xfrm>
            <a:off x="5031297" y="1942303"/>
            <a:ext cx="1365984" cy="797320"/>
          </a:xfrm>
          <a:prstGeom prst="octagon">
            <a:avLst/>
          </a:prstGeom>
          <a:ln w="38100">
            <a:gradFill flip="none" rotWithShape="1">
              <a:gsLst>
                <a:gs pos="0">
                  <a:srgbClr val="FF0000"/>
                </a:gs>
                <a:gs pos="14000">
                  <a:srgbClr val="FFFF00"/>
                </a:gs>
                <a:gs pos="27000">
                  <a:srgbClr val="00B0F0"/>
                </a:gs>
                <a:gs pos="68000">
                  <a:srgbClr val="FF0000"/>
                </a:gs>
                <a:gs pos="58000">
                  <a:srgbClr val="FFFF00"/>
                </a:gs>
                <a:gs pos="46000">
                  <a:srgbClr val="0070C0"/>
                </a:gs>
                <a:gs pos="38000">
                  <a:srgbClr val="FF0000"/>
                </a:gs>
              </a:gsLst>
              <a:path path="shape">
                <a:fillToRect l="50000" t="50000" r="50000" b="50000"/>
              </a:path>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সম্পর্কে বলতে </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13" name="Octagon 12"/>
          <p:cNvSpPr/>
          <p:nvPr/>
        </p:nvSpPr>
        <p:spPr>
          <a:xfrm>
            <a:off x="2720287" y="2949176"/>
            <a:ext cx="1347605" cy="794236"/>
          </a:xfrm>
          <a:prstGeom prst="octagon">
            <a:avLst/>
          </a:prstGeom>
          <a:ln w="50800">
            <a:gradFill flip="none" rotWithShape="1">
              <a:gsLst>
                <a:gs pos="0">
                  <a:srgbClr val="FF0000"/>
                </a:gs>
                <a:gs pos="11000">
                  <a:srgbClr val="FFFF00"/>
                </a:gs>
                <a:gs pos="16000">
                  <a:srgbClr val="00B050"/>
                </a:gs>
                <a:gs pos="48000">
                  <a:srgbClr val="FF0000"/>
                </a:gs>
                <a:gs pos="39000">
                  <a:srgbClr val="FFFF00"/>
                </a:gs>
                <a:gs pos="28000">
                  <a:srgbClr val="FF000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পুকুর প্রস্তুতির</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14" name="Octagon 13"/>
          <p:cNvSpPr/>
          <p:nvPr/>
        </p:nvSpPr>
        <p:spPr>
          <a:xfrm>
            <a:off x="3955613" y="2921418"/>
            <a:ext cx="1144497" cy="866786"/>
          </a:xfrm>
          <a:prstGeom prst="octagon">
            <a:avLst/>
          </a:prstGeom>
          <a:ln w="50800">
            <a:gradFill flip="none" rotWithShape="1">
              <a:gsLst>
                <a:gs pos="0">
                  <a:srgbClr val="FF0000"/>
                </a:gs>
                <a:gs pos="11000">
                  <a:srgbClr val="FFFF00"/>
                </a:gs>
                <a:gs pos="16000">
                  <a:srgbClr val="00B050"/>
                </a:gs>
                <a:gs pos="48000">
                  <a:srgbClr val="FF0000"/>
                </a:gs>
                <a:gs pos="39000">
                  <a:srgbClr val="FFFF00"/>
                </a:gs>
                <a:gs pos="28000">
                  <a:srgbClr val="FF000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ধাপগুলো</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15" name="Octagon 14"/>
          <p:cNvSpPr/>
          <p:nvPr/>
        </p:nvSpPr>
        <p:spPr>
          <a:xfrm>
            <a:off x="4979086" y="2932128"/>
            <a:ext cx="1273509" cy="863745"/>
          </a:xfrm>
          <a:prstGeom prst="octagon">
            <a:avLst/>
          </a:prstGeom>
          <a:ln w="50800">
            <a:gradFill flip="none" rotWithShape="1">
              <a:gsLst>
                <a:gs pos="0">
                  <a:srgbClr val="FF0000"/>
                </a:gs>
                <a:gs pos="11000">
                  <a:srgbClr val="FFFF00"/>
                </a:gs>
                <a:gs pos="16000">
                  <a:srgbClr val="00B050"/>
                </a:gs>
                <a:gs pos="48000">
                  <a:srgbClr val="FF0000"/>
                </a:gs>
                <a:gs pos="39000">
                  <a:srgbClr val="FFFF00"/>
                </a:gs>
                <a:gs pos="28000">
                  <a:srgbClr val="FF000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বর্নণা করতে </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16" name="Octagon 15"/>
          <p:cNvSpPr/>
          <p:nvPr/>
        </p:nvSpPr>
        <p:spPr>
          <a:xfrm>
            <a:off x="6086889" y="2976935"/>
            <a:ext cx="1249972" cy="808765"/>
          </a:xfrm>
          <a:prstGeom prst="octagon">
            <a:avLst/>
          </a:prstGeom>
          <a:ln w="50800">
            <a:gradFill flip="none" rotWithShape="1">
              <a:gsLst>
                <a:gs pos="0">
                  <a:srgbClr val="FF0000"/>
                </a:gs>
                <a:gs pos="11000">
                  <a:srgbClr val="FFFF00"/>
                </a:gs>
                <a:gs pos="16000">
                  <a:srgbClr val="00B050"/>
                </a:gs>
                <a:gs pos="48000">
                  <a:srgbClr val="FF0000"/>
                </a:gs>
                <a:gs pos="39000">
                  <a:srgbClr val="FFFF00"/>
                </a:gs>
                <a:gs pos="28000">
                  <a:srgbClr val="FF000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en-US" sz="1600" b="1" dirty="0" smtClean="0">
                <a:ln/>
                <a:solidFill>
                  <a:schemeClr val="tx1"/>
                </a:solidFill>
                <a:latin typeface="SutonnyOMJ" panose="01010600010101010101" pitchFamily="2" charset="0"/>
                <a:cs typeface="SutonnyOMJ" panose="01010600010101010101" pitchFamily="2" charset="0"/>
              </a:rPr>
              <a:t> </a:t>
            </a:r>
            <a:r>
              <a:rPr lang="bn-IN" sz="1600" b="1" dirty="0" smtClean="0">
                <a:ln/>
                <a:solidFill>
                  <a:schemeClr val="tx1"/>
                </a:solidFill>
                <a:latin typeface="SutonnyOMJ" panose="01010600010101010101" pitchFamily="2" charset="0"/>
                <a:cs typeface="SutonnyOMJ" panose="01010600010101010101" pitchFamily="2" charset="0"/>
              </a:rPr>
              <a:t>পারবে।  </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17" name="Octagon 16"/>
          <p:cNvSpPr/>
          <p:nvPr/>
        </p:nvSpPr>
        <p:spPr>
          <a:xfrm>
            <a:off x="6234793" y="1944584"/>
            <a:ext cx="1220565" cy="766233"/>
          </a:xfrm>
          <a:prstGeom prst="octagon">
            <a:avLst/>
          </a:prstGeom>
          <a:ln w="38100">
            <a:gradFill flip="none" rotWithShape="1">
              <a:gsLst>
                <a:gs pos="0">
                  <a:srgbClr val="FF0000"/>
                </a:gs>
                <a:gs pos="14000">
                  <a:srgbClr val="FFFF00"/>
                </a:gs>
                <a:gs pos="27000">
                  <a:srgbClr val="00B0F0"/>
                </a:gs>
                <a:gs pos="68000">
                  <a:srgbClr val="FF0000"/>
                </a:gs>
                <a:gs pos="58000">
                  <a:srgbClr val="FFFF00"/>
                </a:gs>
                <a:gs pos="46000">
                  <a:srgbClr val="0070C0"/>
                </a:gs>
                <a:gs pos="38000">
                  <a:srgbClr val="FF0000"/>
                </a:gs>
              </a:gsLst>
              <a:path path="shape">
                <a:fillToRect l="50000" t="50000" r="50000" b="50000"/>
              </a:path>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 পারবে। </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7" name="Octagon 6"/>
          <p:cNvSpPr/>
          <p:nvPr/>
        </p:nvSpPr>
        <p:spPr>
          <a:xfrm>
            <a:off x="1936308" y="3960238"/>
            <a:ext cx="915039" cy="731189"/>
          </a:xfrm>
          <a:prstGeom prst="octagon">
            <a:avLst/>
          </a:prstGeom>
          <a:ln w="50800">
            <a:gradFill flip="none" rotWithShape="1">
              <a:gsLst>
                <a:gs pos="0">
                  <a:srgbClr val="FF0000"/>
                </a:gs>
                <a:gs pos="5000">
                  <a:srgbClr val="FFFF00"/>
                </a:gs>
                <a:gs pos="18000">
                  <a:srgbClr val="FF0000"/>
                </a:gs>
                <a:gs pos="63000">
                  <a:srgbClr val="FF0000"/>
                </a:gs>
                <a:gs pos="52000">
                  <a:srgbClr val="FFFF00"/>
                </a:gs>
                <a:gs pos="34000">
                  <a:srgbClr val="00B05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b="1" dirty="0" smtClean="0">
                <a:ln/>
                <a:solidFill>
                  <a:schemeClr val="tx1"/>
                </a:solidFill>
                <a:latin typeface="SutonnyOMJ" panose="01010600010101010101" pitchFamily="2" charset="0"/>
                <a:cs typeface="SutonnyOMJ" panose="01010600010101010101" pitchFamily="2" charset="0"/>
              </a:rPr>
              <a:t>৩। </a:t>
            </a:r>
            <a:endParaRPr lang="en-US" b="1" dirty="0">
              <a:ln/>
              <a:solidFill>
                <a:schemeClr val="tx1"/>
              </a:solidFill>
              <a:latin typeface="SutonnyOMJ" panose="01010600010101010101" pitchFamily="2" charset="0"/>
              <a:cs typeface="SutonnyOMJ" panose="01010600010101010101" pitchFamily="2" charset="0"/>
            </a:endParaRPr>
          </a:p>
        </p:txBody>
      </p:sp>
      <p:sp>
        <p:nvSpPr>
          <p:cNvPr id="18" name="Octagon 17"/>
          <p:cNvSpPr/>
          <p:nvPr/>
        </p:nvSpPr>
        <p:spPr>
          <a:xfrm>
            <a:off x="2674610" y="3917002"/>
            <a:ext cx="1256561" cy="873475"/>
          </a:xfrm>
          <a:prstGeom prst="octagon">
            <a:avLst/>
          </a:prstGeom>
          <a:ln w="50800">
            <a:gradFill flip="none" rotWithShape="1">
              <a:gsLst>
                <a:gs pos="0">
                  <a:srgbClr val="FF0000"/>
                </a:gs>
                <a:gs pos="5000">
                  <a:srgbClr val="FFFF00"/>
                </a:gs>
                <a:gs pos="18000">
                  <a:srgbClr val="FF0000"/>
                </a:gs>
                <a:gs pos="63000">
                  <a:srgbClr val="FF0000"/>
                </a:gs>
                <a:gs pos="52000">
                  <a:srgbClr val="FFFF00"/>
                </a:gs>
                <a:gs pos="34000">
                  <a:srgbClr val="00B05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মাছের পোনা  </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19" name="Octagon 18"/>
          <p:cNvSpPr/>
          <p:nvPr/>
        </p:nvSpPr>
        <p:spPr>
          <a:xfrm>
            <a:off x="3782291" y="3974743"/>
            <a:ext cx="1024000" cy="805960"/>
          </a:xfrm>
          <a:prstGeom prst="octagon">
            <a:avLst/>
          </a:prstGeom>
          <a:ln w="50800">
            <a:gradFill flip="none" rotWithShape="1">
              <a:gsLst>
                <a:gs pos="0">
                  <a:srgbClr val="FF0000"/>
                </a:gs>
                <a:gs pos="5000">
                  <a:srgbClr val="FFFF00"/>
                </a:gs>
                <a:gs pos="18000">
                  <a:srgbClr val="FF0000"/>
                </a:gs>
                <a:gs pos="63000">
                  <a:srgbClr val="FF0000"/>
                </a:gs>
                <a:gs pos="52000">
                  <a:srgbClr val="FFFF00"/>
                </a:gs>
                <a:gs pos="34000">
                  <a:srgbClr val="00B05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ছাড়ার </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20" name="Octagon 19"/>
          <p:cNvSpPr/>
          <p:nvPr/>
        </p:nvSpPr>
        <p:spPr>
          <a:xfrm>
            <a:off x="4650177" y="3992705"/>
            <a:ext cx="1024000" cy="805206"/>
          </a:xfrm>
          <a:prstGeom prst="octagon">
            <a:avLst/>
          </a:prstGeom>
          <a:ln w="50800">
            <a:gradFill flip="none" rotWithShape="1">
              <a:gsLst>
                <a:gs pos="0">
                  <a:srgbClr val="FF0000"/>
                </a:gs>
                <a:gs pos="5000">
                  <a:srgbClr val="FFFF00"/>
                </a:gs>
                <a:gs pos="18000">
                  <a:srgbClr val="FF0000"/>
                </a:gs>
                <a:gs pos="63000">
                  <a:srgbClr val="FF0000"/>
                </a:gs>
                <a:gs pos="52000">
                  <a:srgbClr val="FFFF00"/>
                </a:gs>
                <a:gs pos="34000">
                  <a:srgbClr val="00B05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পদ্ধতি </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21" name="Octagon 20"/>
          <p:cNvSpPr/>
          <p:nvPr/>
        </p:nvSpPr>
        <p:spPr>
          <a:xfrm>
            <a:off x="5521274" y="4034244"/>
            <a:ext cx="1024000" cy="787348"/>
          </a:xfrm>
          <a:prstGeom prst="octagon">
            <a:avLst/>
          </a:prstGeom>
          <a:ln w="50800">
            <a:gradFill flip="none" rotWithShape="1">
              <a:gsLst>
                <a:gs pos="0">
                  <a:srgbClr val="FF0000"/>
                </a:gs>
                <a:gs pos="5000">
                  <a:srgbClr val="FFFF00"/>
                </a:gs>
                <a:gs pos="18000">
                  <a:srgbClr val="FF0000"/>
                </a:gs>
                <a:gs pos="63000">
                  <a:srgbClr val="FF0000"/>
                </a:gs>
                <a:gs pos="52000">
                  <a:srgbClr val="FFFF00"/>
                </a:gs>
                <a:gs pos="34000">
                  <a:srgbClr val="00B05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ব্যাখ্যা</a:t>
            </a:r>
          </a:p>
          <a:p>
            <a:pPr algn="ctr"/>
            <a:r>
              <a:rPr lang="bn-IN" sz="1600" b="1" dirty="0" smtClean="0">
                <a:ln/>
                <a:solidFill>
                  <a:schemeClr val="tx1"/>
                </a:solidFill>
                <a:latin typeface="SutonnyOMJ" panose="01010600010101010101" pitchFamily="2" charset="0"/>
                <a:cs typeface="SutonnyOMJ" panose="01010600010101010101" pitchFamily="2" charset="0"/>
              </a:rPr>
              <a:t>করতে  </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23" name="Octagon 22"/>
          <p:cNvSpPr/>
          <p:nvPr/>
        </p:nvSpPr>
        <p:spPr>
          <a:xfrm>
            <a:off x="6412479" y="4054048"/>
            <a:ext cx="1024000" cy="743863"/>
          </a:xfrm>
          <a:prstGeom prst="octagon">
            <a:avLst/>
          </a:prstGeom>
          <a:ln w="50800">
            <a:gradFill flip="none" rotWithShape="1">
              <a:gsLst>
                <a:gs pos="0">
                  <a:srgbClr val="FF0000"/>
                </a:gs>
                <a:gs pos="5000">
                  <a:srgbClr val="FFFF00"/>
                </a:gs>
                <a:gs pos="18000">
                  <a:srgbClr val="FF0000"/>
                </a:gs>
                <a:gs pos="63000">
                  <a:srgbClr val="FF0000"/>
                </a:gs>
                <a:gs pos="52000">
                  <a:srgbClr val="FFFF00"/>
                </a:gs>
                <a:gs pos="34000">
                  <a:srgbClr val="00B050"/>
                </a:gs>
              </a:gsLst>
              <a:lin ang="2700000" scaled="1"/>
              <a:tileRect/>
            </a:gradFill>
          </a:ln>
          <a:scene3d>
            <a:camera prst="orthographicFront"/>
            <a:lightRig rig="harsh"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atte">
              <a:bevelT w="63500" h="12700" prst="angle"/>
              <a:contourClr>
                <a:schemeClr val="bg1">
                  <a:lumMod val="65000"/>
                </a:schemeClr>
              </a:contourClr>
            </a:sp3d>
          </a:bodyPr>
          <a:lstStyle/>
          <a:p>
            <a:pPr algn="ctr"/>
            <a:r>
              <a:rPr lang="bn-IN" sz="1600" b="1" dirty="0" smtClean="0">
                <a:ln/>
                <a:solidFill>
                  <a:schemeClr val="tx1"/>
                </a:solidFill>
                <a:latin typeface="SutonnyOMJ" panose="01010600010101010101" pitchFamily="2" charset="0"/>
                <a:cs typeface="SutonnyOMJ" panose="01010600010101010101" pitchFamily="2" charset="0"/>
              </a:rPr>
              <a:t>পারবে।   </a:t>
            </a:r>
            <a:endParaRPr lang="en-US" sz="1600" b="1" dirty="0">
              <a:ln/>
              <a:solidFill>
                <a:schemeClr val="tx1"/>
              </a:solidFill>
              <a:latin typeface="SutonnyOMJ" panose="01010600010101010101" pitchFamily="2" charset="0"/>
              <a:cs typeface="SutonnyOMJ" panose="01010600010101010101" pitchFamily="2" charset="0"/>
            </a:endParaRPr>
          </a:p>
        </p:txBody>
      </p:sp>
      <p:sp>
        <p:nvSpPr>
          <p:cNvPr id="26" name="Oval 25"/>
          <p:cNvSpPr/>
          <p:nvPr/>
        </p:nvSpPr>
        <p:spPr>
          <a:xfrm>
            <a:off x="3315650" y="431337"/>
            <a:ext cx="634367" cy="580802"/>
          </a:xfrm>
          <a:prstGeom prst="ellipse">
            <a:avLst/>
          </a:prstGeom>
          <a:solidFill>
            <a:srgbClr val="00B05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bn-IN" sz="2400" b="1" dirty="0" smtClean="0">
                <a:ln/>
                <a:solidFill>
                  <a:schemeClr val="bg1"/>
                </a:solidFill>
                <a:latin typeface="SutonnyOMJ" panose="01010600010101010101" pitchFamily="2" charset="0"/>
                <a:cs typeface="SutonnyOMJ" panose="01010600010101010101" pitchFamily="2" charset="0"/>
              </a:rPr>
              <a:t>শি</a:t>
            </a:r>
            <a:r>
              <a:rPr lang="bn-IN" b="1" dirty="0" smtClean="0">
                <a:ln/>
                <a:solidFill>
                  <a:schemeClr val="accent3"/>
                </a:solidFill>
              </a:rPr>
              <a:t> </a:t>
            </a:r>
            <a:endParaRPr lang="en-US" b="1" dirty="0">
              <a:ln/>
              <a:solidFill>
                <a:schemeClr val="accent3"/>
              </a:solidFill>
            </a:endParaRPr>
          </a:p>
        </p:txBody>
      </p:sp>
      <p:sp>
        <p:nvSpPr>
          <p:cNvPr id="27" name="Oval 26"/>
          <p:cNvSpPr/>
          <p:nvPr/>
        </p:nvSpPr>
        <p:spPr>
          <a:xfrm>
            <a:off x="3775359" y="431337"/>
            <a:ext cx="634367" cy="569187"/>
          </a:xfrm>
          <a:prstGeom prst="ellipse">
            <a:avLst/>
          </a:prstGeom>
          <a:solidFill>
            <a:srgbClr val="00B05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bn-IN" sz="2400" b="1" dirty="0">
                <a:ln/>
                <a:solidFill>
                  <a:schemeClr val="bg1"/>
                </a:solidFill>
                <a:latin typeface="SutonnyOMJ" panose="01010600010101010101" pitchFamily="2" charset="0"/>
                <a:cs typeface="SutonnyOMJ" panose="01010600010101010101" pitchFamily="2" charset="0"/>
              </a:rPr>
              <a:t>খ</a:t>
            </a:r>
            <a:endParaRPr lang="en-US" sz="2400" b="1" dirty="0">
              <a:ln/>
              <a:solidFill>
                <a:schemeClr val="bg1"/>
              </a:solidFill>
              <a:latin typeface="SutonnyOMJ" panose="01010600010101010101" pitchFamily="2" charset="0"/>
              <a:cs typeface="SutonnyOMJ" panose="01010600010101010101" pitchFamily="2" charset="0"/>
            </a:endParaRPr>
          </a:p>
        </p:txBody>
      </p:sp>
      <p:sp>
        <p:nvSpPr>
          <p:cNvPr id="28" name="Oval 27"/>
          <p:cNvSpPr/>
          <p:nvPr/>
        </p:nvSpPr>
        <p:spPr>
          <a:xfrm>
            <a:off x="4219507" y="460447"/>
            <a:ext cx="634367" cy="581002"/>
          </a:xfrm>
          <a:prstGeom prst="ellipse">
            <a:avLst/>
          </a:prstGeom>
          <a:solidFill>
            <a:srgbClr val="00B05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bn-IN" sz="2400" b="1" dirty="0" smtClean="0">
                <a:ln/>
                <a:solidFill>
                  <a:schemeClr val="bg1"/>
                </a:solidFill>
                <a:latin typeface="SutonnyOMJ" panose="01010600010101010101" pitchFamily="2" charset="0"/>
                <a:cs typeface="SutonnyOMJ" panose="01010600010101010101" pitchFamily="2" charset="0"/>
              </a:rPr>
              <a:t>ণ</a:t>
            </a:r>
            <a:endParaRPr lang="en-US" sz="2400" b="1" dirty="0">
              <a:ln/>
              <a:solidFill>
                <a:schemeClr val="bg1"/>
              </a:solidFill>
              <a:latin typeface="SutonnyOMJ" panose="01010600010101010101" pitchFamily="2" charset="0"/>
              <a:cs typeface="SutonnyOMJ" panose="01010600010101010101" pitchFamily="2" charset="0"/>
            </a:endParaRPr>
          </a:p>
        </p:txBody>
      </p:sp>
      <p:sp>
        <p:nvSpPr>
          <p:cNvPr id="30" name="Oval 29"/>
          <p:cNvSpPr/>
          <p:nvPr/>
        </p:nvSpPr>
        <p:spPr>
          <a:xfrm>
            <a:off x="4721783" y="449726"/>
            <a:ext cx="634367" cy="566501"/>
          </a:xfrm>
          <a:prstGeom prst="ellipse">
            <a:avLst/>
          </a:prstGeom>
          <a:solidFill>
            <a:srgbClr val="00B05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bn-IN" sz="2400" b="1" dirty="0" smtClean="0">
                <a:ln/>
                <a:solidFill>
                  <a:schemeClr val="bg1"/>
                </a:solidFill>
                <a:latin typeface="SutonnyOMJ" panose="01010600010101010101" pitchFamily="2" charset="0"/>
                <a:cs typeface="SutonnyOMJ" panose="01010600010101010101" pitchFamily="2" charset="0"/>
              </a:rPr>
              <a:t>ফ</a:t>
            </a:r>
            <a:endParaRPr lang="en-US" sz="2400" b="1" dirty="0">
              <a:ln/>
              <a:solidFill>
                <a:schemeClr val="bg1"/>
              </a:solidFill>
              <a:latin typeface="SutonnyOMJ" panose="01010600010101010101" pitchFamily="2" charset="0"/>
              <a:cs typeface="SutonnyOMJ" panose="01010600010101010101" pitchFamily="2" charset="0"/>
            </a:endParaRPr>
          </a:p>
        </p:txBody>
      </p:sp>
      <p:sp>
        <p:nvSpPr>
          <p:cNvPr id="31" name="Oval 30"/>
          <p:cNvSpPr/>
          <p:nvPr/>
        </p:nvSpPr>
        <p:spPr>
          <a:xfrm>
            <a:off x="5175821" y="469530"/>
            <a:ext cx="634367" cy="566501"/>
          </a:xfrm>
          <a:prstGeom prst="ellipse">
            <a:avLst/>
          </a:prstGeom>
          <a:solidFill>
            <a:srgbClr val="00B050"/>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bn-IN" sz="2400" b="1" dirty="0" smtClean="0">
                <a:ln/>
                <a:solidFill>
                  <a:schemeClr val="bg1"/>
                </a:solidFill>
                <a:latin typeface="SutonnyOMJ" panose="01010600010101010101" pitchFamily="2" charset="0"/>
                <a:cs typeface="SutonnyOMJ" panose="01010600010101010101" pitchFamily="2" charset="0"/>
              </a:rPr>
              <a:t>ল</a:t>
            </a:r>
            <a:r>
              <a:rPr lang="bn-IN" b="1" dirty="0" smtClean="0">
                <a:ln/>
                <a:solidFill>
                  <a:schemeClr val="accent3"/>
                </a:solidFill>
              </a:rPr>
              <a:t> </a:t>
            </a:r>
            <a:endParaRPr lang="en-US" b="1" dirty="0">
              <a:ln/>
              <a:solidFill>
                <a:schemeClr val="accent3"/>
              </a:solidFill>
            </a:endParaRPr>
          </a:p>
        </p:txBody>
      </p:sp>
      <p:sp>
        <p:nvSpPr>
          <p:cNvPr id="32" name="TextBox 31"/>
          <p:cNvSpPr txBox="1"/>
          <p:nvPr/>
        </p:nvSpPr>
        <p:spPr>
          <a:xfrm>
            <a:off x="846481" y="1348154"/>
            <a:ext cx="3103535" cy="40011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000" b="1" dirty="0" smtClean="0">
                <a:ln/>
                <a:latin typeface="SutonnyOMJ" panose="01010600010101010101" pitchFamily="2" charset="0"/>
                <a:cs typeface="SutonnyOMJ" panose="01010600010101010101" pitchFamily="2" charset="0"/>
              </a:rPr>
              <a:t>এই পাঠ শেষে শিক্ষার্থীরা .... </a:t>
            </a:r>
            <a:endParaRPr lang="en-US" sz="2000" b="1" dirty="0">
              <a:ln/>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910360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2000" fill="hold"/>
                                        <p:tgtEl>
                                          <p:spTgt spid="26"/>
                                        </p:tgtEl>
                                        <p:attrNameLst>
                                          <p:attrName>ppt_w</p:attrName>
                                        </p:attrNameLst>
                                      </p:cBhvr>
                                      <p:tavLst>
                                        <p:tav tm="0">
                                          <p:val>
                                            <p:fltVal val="0"/>
                                          </p:val>
                                        </p:tav>
                                        <p:tav tm="100000">
                                          <p:val>
                                            <p:strVal val="#ppt_w"/>
                                          </p:val>
                                        </p:tav>
                                      </p:tavLst>
                                    </p:anim>
                                    <p:anim calcmode="lin" valueType="num">
                                      <p:cBhvr>
                                        <p:cTn id="30" dur="2000" fill="hold"/>
                                        <p:tgtEl>
                                          <p:spTgt spid="26"/>
                                        </p:tgtEl>
                                        <p:attrNameLst>
                                          <p:attrName>ppt_h</p:attrName>
                                        </p:attrNameLst>
                                      </p:cBhvr>
                                      <p:tavLst>
                                        <p:tav tm="0">
                                          <p:val>
                                            <p:fltVal val="0"/>
                                          </p:val>
                                        </p:tav>
                                        <p:tav tm="100000">
                                          <p:val>
                                            <p:strVal val="#ppt_h"/>
                                          </p:val>
                                        </p:tav>
                                      </p:tavLst>
                                    </p:anim>
                                    <p:animEffect transition="in" filter="fade">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2000" fill="hold"/>
                                        <p:tgtEl>
                                          <p:spTgt spid="27"/>
                                        </p:tgtEl>
                                        <p:attrNameLst>
                                          <p:attrName>ppt_w</p:attrName>
                                        </p:attrNameLst>
                                      </p:cBhvr>
                                      <p:tavLst>
                                        <p:tav tm="0">
                                          <p:val>
                                            <p:fltVal val="0"/>
                                          </p:val>
                                        </p:tav>
                                        <p:tav tm="100000">
                                          <p:val>
                                            <p:strVal val="#ppt_w"/>
                                          </p:val>
                                        </p:tav>
                                      </p:tavLst>
                                    </p:anim>
                                    <p:anim calcmode="lin" valueType="num">
                                      <p:cBhvr>
                                        <p:cTn id="37" dur="2000" fill="hold"/>
                                        <p:tgtEl>
                                          <p:spTgt spid="27"/>
                                        </p:tgtEl>
                                        <p:attrNameLst>
                                          <p:attrName>ppt_h</p:attrName>
                                        </p:attrNameLst>
                                      </p:cBhvr>
                                      <p:tavLst>
                                        <p:tav tm="0">
                                          <p:val>
                                            <p:fltVal val="0"/>
                                          </p:val>
                                        </p:tav>
                                        <p:tav tm="100000">
                                          <p:val>
                                            <p:strVal val="#ppt_h"/>
                                          </p:val>
                                        </p:tav>
                                      </p:tavLst>
                                    </p:anim>
                                    <p:animEffect transition="in" filter="fade">
                                      <p:cBhvr>
                                        <p:cTn id="38" dur="20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2000" fill="hold"/>
                                        <p:tgtEl>
                                          <p:spTgt spid="28"/>
                                        </p:tgtEl>
                                        <p:attrNameLst>
                                          <p:attrName>ppt_w</p:attrName>
                                        </p:attrNameLst>
                                      </p:cBhvr>
                                      <p:tavLst>
                                        <p:tav tm="0">
                                          <p:val>
                                            <p:fltVal val="0"/>
                                          </p:val>
                                        </p:tav>
                                        <p:tav tm="100000">
                                          <p:val>
                                            <p:strVal val="#ppt_w"/>
                                          </p:val>
                                        </p:tav>
                                      </p:tavLst>
                                    </p:anim>
                                    <p:anim calcmode="lin" valueType="num">
                                      <p:cBhvr>
                                        <p:cTn id="44" dur="2000" fill="hold"/>
                                        <p:tgtEl>
                                          <p:spTgt spid="28"/>
                                        </p:tgtEl>
                                        <p:attrNameLst>
                                          <p:attrName>ppt_h</p:attrName>
                                        </p:attrNameLst>
                                      </p:cBhvr>
                                      <p:tavLst>
                                        <p:tav tm="0">
                                          <p:val>
                                            <p:fltVal val="0"/>
                                          </p:val>
                                        </p:tav>
                                        <p:tav tm="100000">
                                          <p:val>
                                            <p:strVal val="#ppt_h"/>
                                          </p:val>
                                        </p:tav>
                                      </p:tavLst>
                                    </p:anim>
                                    <p:animEffect transition="in" filter="fade">
                                      <p:cBhvr>
                                        <p:cTn id="45" dur="20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2000" fill="hold"/>
                                        <p:tgtEl>
                                          <p:spTgt spid="30"/>
                                        </p:tgtEl>
                                        <p:attrNameLst>
                                          <p:attrName>ppt_w</p:attrName>
                                        </p:attrNameLst>
                                      </p:cBhvr>
                                      <p:tavLst>
                                        <p:tav tm="0">
                                          <p:val>
                                            <p:fltVal val="0"/>
                                          </p:val>
                                        </p:tav>
                                        <p:tav tm="100000">
                                          <p:val>
                                            <p:strVal val="#ppt_w"/>
                                          </p:val>
                                        </p:tav>
                                      </p:tavLst>
                                    </p:anim>
                                    <p:anim calcmode="lin" valueType="num">
                                      <p:cBhvr>
                                        <p:cTn id="51" dur="2000" fill="hold"/>
                                        <p:tgtEl>
                                          <p:spTgt spid="30"/>
                                        </p:tgtEl>
                                        <p:attrNameLst>
                                          <p:attrName>ppt_h</p:attrName>
                                        </p:attrNameLst>
                                      </p:cBhvr>
                                      <p:tavLst>
                                        <p:tav tm="0">
                                          <p:val>
                                            <p:fltVal val="0"/>
                                          </p:val>
                                        </p:tav>
                                        <p:tav tm="100000">
                                          <p:val>
                                            <p:strVal val="#ppt_h"/>
                                          </p:val>
                                        </p:tav>
                                      </p:tavLst>
                                    </p:anim>
                                    <p:animEffect transition="in" filter="fade">
                                      <p:cBhvr>
                                        <p:cTn id="52" dur="20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2000" fill="hold"/>
                                        <p:tgtEl>
                                          <p:spTgt spid="31"/>
                                        </p:tgtEl>
                                        <p:attrNameLst>
                                          <p:attrName>ppt_w</p:attrName>
                                        </p:attrNameLst>
                                      </p:cBhvr>
                                      <p:tavLst>
                                        <p:tav tm="0">
                                          <p:val>
                                            <p:fltVal val="0"/>
                                          </p:val>
                                        </p:tav>
                                        <p:tav tm="100000">
                                          <p:val>
                                            <p:strVal val="#ppt_w"/>
                                          </p:val>
                                        </p:tav>
                                      </p:tavLst>
                                    </p:anim>
                                    <p:anim calcmode="lin" valueType="num">
                                      <p:cBhvr>
                                        <p:cTn id="58" dur="2000" fill="hold"/>
                                        <p:tgtEl>
                                          <p:spTgt spid="31"/>
                                        </p:tgtEl>
                                        <p:attrNameLst>
                                          <p:attrName>ppt_h</p:attrName>
                                        </p:attrNameLst>
                                      </p:cBhvr>
                                      <p:tavLst>
                                        <p:tav tm="0">
                                          <p:val>
                                            <p:fltVal val="0"/>
                                          </p:val>
                                        </p:tav>
                                        <p:tav tm="100000">
                                          <p:val>
                                            <p:strVal val="#ppt_h"/>
                                          </p:val>
                                        </p:tav>
                                      </p:tavLst>
                                    </p:anim>
                                    <p:animEffect transition="in" filter="fade">
                                      <p:cBhvr>
                                        <p:cTn id="59" dur="20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2000" fill="hold"/>
                                        <p:tgtEl>
                                          <p:spTgt spid="32"/>
                                        </p:tgtEl>
                                        <p:attrNameLst>
                                          <p:attrName>ppt_x</p:attrName>
                                        </p:attrNameLst>
                                      </p:cBhvr>
                                      <p:tavLst>
                                        <p:tav tm="0">
                                          <p:val>
                                            <p:strVal val="0-#ppt_w/2"/>
                                          </p:val>
                                        </p:tav>
                                        <p:tav tm="100000">
                                          <p:val>
                                            <p:strVal val="#ppt_x"/>
                                          </p:val>
                                        </p:tav>
                                      </p:tavLst>
                                    </p:anim>
                                    <p:anim calcmode="lin" valueType="num">
                                      <p:cBhvr additive="base">
                                        <p:cTn id="65" dur="2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1" presetClass="entr" presetSubtype="8"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heel(8)">
                                      <p:cBhvr>
                                        <p:cTn id="70" dur="2000"/>
                                        <p:tgtEl>
                                          <p:spTgt spid="8"/>
                                        </p:tgtEl>
                                      </p:cBhvr>
                                    </p:animEffect>
                                  </p:childTnLst>
                                </p:cTn>
                              </p:par>
                              <p:par>
                                <p:cTn id="71" presetID="21" presetClass="entr" presetSubtype="8"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heel(8)">
                                      <p:cBhvr>
                                        <p:cTn id="73" dur="2000"/>
                                        <p:tgtEl>
                                          <p:spTgt spid="9"/>
                                        </p:tgtEl>
                                      </p:cBhvr>
                                    </p:animEffect>
                                  </p:childTnLst>
                                </p:cTn>
                              </p:par>
                              <p:par>
                                <p:cTn id="74" presetID="21" presetClass="entr" presetSubtype="8"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heel(8)">
                                      <p:cBhvr>
                                        <p:cTn id="76" dur="2000"/>
                                        <p:tgtEl>
                                          <p:spTgt spid="11"/>
                                        </p:tgtEl>
                                      </p:cBhvr>
                                    </p:animEffect>
                                  </p:childTnLst>
                                </p:cTn>
                              </p:par>
                              <p:par>
                                <p:cTn id="77" presetID="21" presetClass="entr" presetSubtype="8"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heel(8)">
                                      <p:cBhvr>
                                        <p:cTn id="79" dur="2000"/>
                                        <p:tgtEl>
                                          <p:spTgt spid="12"/>
                                        </p:tgtEl>
                                      </p:cBhvr>
                                    </p:animEffect>
                                  </p:childTnLst>
                                </p:cTn>
                              </p:par>
                              <p:par>
                                <p:cTn id="80" presetID="21" presetClass="entr" presetSubtype="8"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heel(8)">
                                      <p:cBhvr>
                                        <p:cTn id="82" dur="20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8"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heel(8)">
                                      <p:cBhvr>
                                        <p:cTn id="87" dur="2000"/>
                                        <p:tgtEl>
                                          <p:spTgt spid="10"/>
                                        </p:tgtEl>
                                      </p:cBhvr>
                                    </p:animEffect>
                                  </p:childTnLst>
                                </p:cTn>
                              </p:par>
                              <p:par>
                                <p:cTn id="88" presetID="21" presetClass="entr" presetSubtype="8"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heel(8)">
                                      <p:cBhvr>
                                        <p:cTn id="90" dur="2000"/>
                                        <p:tgtEl>
                                          <p:spTgt spid="13"/>
                                        </p:tgtEl>
                                      </p:cBhvr>
                                    </p:animEffect>
                                  </p:childTnLst>
                                </p:cTn>
                              </p:par>
                              <p:par>
                                <p:cTn id="91" presetID="21" presetClass="entr" presetSubtype="8"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heel(8)">
                                      <p:cBhvr>
                                        <p:cTn id="93" dur="2000"/>
                                        <p:tgtEl>
                                          <p:spTgt spid="14"/>
                                        </p:tgtEl>
                                      </p:cBhvr>
                                    </p:animEffect>
                                  </p:childTnLst>
                                </p:cTn>
                              </p:par>
                              <p:par>
                                <p:cTn id="94" presetID="21" presetClass="entr" presetSubtype="8"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heel(8)">
                                      <p:cBhvr>
                                        <p:cTn id="96" dur="2000"/>
                                        <p:tgtEl>
                                          <p:spTgt spid="15"/>
                                        </p:tgtEl>
                                      </p:cBhvr>
                                    </p:animEffect>
                                  </p:childTnLst>
                                </p:cTn>
                              </p:par>
                              <p:par>
                                <p:cTn id="97" presetID="21" presetClass="entr" presetSubtype="8" fill="hold" grpId="0" nodeType="with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heel(8)">
                                      <p:cBhvr>
                                        <p:cTn id="99" dur="2000"/>
                                        <p:tgtEl>
                                          <p:spTgt spid="16"/>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8" fill="hold" grpId="0" nodeType="click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wheel(8)">
                                      <p:cBhvr>
                                        <p:cTn id="104" dur="2000"/>
                                        <p:tgtEl>
                                          <p:spTgt spid="7"/>
                                        </p:tgtEl>
                                      </p:cBhvr>
                                    </p:animEffect>
                                  </p:childTnLst>
                                </p:cTn>
                              </p:par>
                              <p:par>
                                <p:cTn id="105" presetID="21" presetClass="entr" presetSubtype="8" fill="hold" grpId="0"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heel(8)">
                                      <p:cBhvr>
                                        <p:cTn id="107" dur="2000"/>
                                        <p:tgtEl>
                                          <p:spTgt spid="18"/>
                                        </p:tgtEl>
                                      </p:cBhvr>
                                    </p:animEffect>
                                  </p:childTnLst>
                                </p:cTn>
                              </p:par>
                              <p:par>
                                <p:cTn id="108" presetID="21" presetClass="entr" presetSubtype="8" fill="hold" grpId="0" nodeType="with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heel(8)">
                                      <p:cBhvr>
                                        <p:cTn id="110" dur="2000"/>
                                        <p:tgtEl>
                                          <p:spTgt spid="19"/>
                                        </p:tgtEl>
                                      </p:cBhvr>
                                    </p:animEffect>
                                  </p:childTnLst>
                                </p:cTn>
                              </p:par>
                              <p:par>
                                <p:cTn id="111" presetID="21" presetClass="entr" presetSubtype="8"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wheel(8)">
                                      <p:cBhvr>
                                        <p:cTn id="113" dur="2000"/>
                                        <p:tgtEl>
                                          <p:spTgt spid="20"/>
                                        </p:tgtEl>
                                      </p:cBhvr>
                                    </p:animEffect>
                                  </p:childTnLst>
                                </p:cTn>
                              </p:par>
                              <p:par>
                                <p:cTn id="114" presetID="21" presetClass="entr" presetSubtype="8" fill="hold" grpId="0" nodeType="with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heel(8)">
                                      <p:cBhvr>
                                        <p:cTn id="116" dur="2000"/>
                                        <p:tgtEl>
                                          <p:spTgt spid="21"/>
                                        </p:tgtEl>
                                      </p:cBhvr>
                                    </p:animEffect>
                                  </p:childTnLst>
                                </p:cTn>
                              </p:par>
                              <p:par>
                                <p:cTn id="117" presetID="21" presetClass="entr" presetSubtype="8"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heel(8)">
                                      <p:cBhvr>
                                        <p:cTn id="11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7" grpId="0" animBg="1"/>
      <p:bldP spid="18" grpId="0" animBg="1"/>
      <p:bldP spid="19" grpId="0" animBg="1"/>
      <p:bldP spid="20" grpId="0" animBg="1"/>
      <p:bldP spid="21" grpId="0" animBg="1"/>
      <p:bldP spid="23" grpId="0" animBg="1"/>
      <p:bldP spid="26" grpId="0" animBg="1"/>
      <p:bldP spid="27" grpId="0" animBg="1"/>
      <p:bldP spid="28" grpId="0" animBg="1"/>
      <p:bldP spid="30" grpId="0" animBg="1"/>
      <p:bldP spid="31"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128954" y="6248401"/>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25610" y="6248400"/>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72501"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984" y="586152"/>
            <a:ext cx="194603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পুকুর খনন ও প্রস্তুতকরণ </a:t>
            </a:r>
            <a:endParaRPr lang="en-US" b="1" dirty="0">
              <a:ln/>
              <a:latin typeface="SutonnyOMJ" panose="01010600010101010101" pitchFamily="2" charset="0"/>
              <a:cs typeface="SutonnyOMJ" panose="01010600010101010101" pitchFamily="2" charset="0"/>
            </a:endParaRPr>
          </a:p>
        </p:txBody>
      </p:sp>
      <p:sp>
        <p:nvSpPr>
          <p:cNvPr id="8" name="TextBox 7"/>
          <p:cNvSpPr txBox="1"/>
          <p:nvPr/>
        </p:nvSpPr>
        <p:spPr>
          <a:xfrm>
            <a:off x="726831" y="1500243"/>
            <a:ext cx="3071446" cy="430887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ক) নতুন পুকুর খননঃ </a:t>
            </a:r>
            <a:r>
              <a:rPr lang="bn-IN" sz="1600" b="1" dirty="0" smtClean="0">
                <a:ln/>
                <a:latin typeface="SutonnyOMJ" panose="01010600010101010101" pitchFamily="2" charset="0"/>
                <a:cs typeface="SutonnyOMJ" panose="01010600010101010101" pitchFamily="2" charset="0"/>
              </a:rPr>
              <a:t>পুকুর খনন করতে হলে একটি আদর্শ পুকুরের যে বৈশিষ্ট্যগুলো  থাকা দরকার যথাসম্ভব সে গুলো বজায় রেখে পুকুর খনন করতে হবে। পুকুরের গভীরতা এমন ভাবে করা প্রয়োজন যেন সারা বছর ১.</a:t>
            </a:r>
            <a:r>
              <a:rPr lang="en-US" sz="1600" b="1" dirty="0" smtClean="0">
                <a:ln/>
                <a:latin typeface="SutonnyOMJ" panose="01010600010101010101" pitchFamily="2" charset="0"/>
                <a:cs typeface="SutonnyOMJ" panose="01010600010101010101" pitchFamily="2" charset="0"/>
              </a:rPr>
              <a:t>৫ থেকে ২ মিটার পানি থাকে। </a:t>
            </a:r>
            <a:r>
              <a:rPr lang="bn-IN" sz="1600" b="1" dirty="0" smtClean="0">
                <a:ln/>
                <a:latin typeface="SutonnyOMJ" panose="01010600010101010101" pitchFamily="2" charset="0"/>
                <a:cs typeface="SutonnyOMJ" panose="01010600010101010101" pitchFamily="2" charset="0"/>
              </a:rPr>
              <a:t>খননের সময় পুকুরের ঢাল ন্যূনতম ১.</a:t>
            </a:r>
            <a:r>
              <a:rPr lang="en-US" sz="1600" b="1" dirty="0" smtClean="0">
                <a:ln/>
                <a:latin typeface="SutonnyOMJ" panose="01010600010101010101" pitchFamily="2" charset="0"/>
                <a:cs typeface="SutonnyOMJ" panose="01010600010101010101" pitchFamily="2" charset="0"/>
              </a:rPr>
              <a:t>৫:২ রাখা উচিত। </a:t>
            </a:r>
            <a:r>
              <a:rPr lang="bn-IN" sz="1600" b="1" dirty="0" smtClean="0">
                <a:ln/>
                <a:latin typeface="SutonnyOMJ" panose="01010600010101010101" pitchFamily="2" charset="0"/>
                <a:cs typeface="SutonnyOMJ" panose="01010600010101010101" pitchFamily="2" charset="0"/>
              </a:rPr>
              <a:t>মাটিতে বালির পরিমাণ বেশি হলে ১</a:t>
            </a:r>
            <a:r>
              <a:rPr lang="en-US" sz="1600" b="1" dirty="0" smtClean="0">
                <a:ln/>
                <a:latin typeface="SutonnyOMJ" panose="01010600010101010101" pitchFamily="2" charset="0"/>
                <a:cs typeface="SutonnyOMJ" panose="01010600010101010101" pitchFamily="2" charset="0"/>
              </a:rPr>
              <a:t>:৩ করা নিরাপদ। পুকুর খনন শেষ হলে পুকুরের তলায় বালু মাটির উপরে তা বিছিয়ে দিতে হবে। </a:t>
            </a:r>
            <a:r>
              <a:rPr lang="bn-IN" sz="1600" b="1" dirty="0" smtClean="0">
                <a:ln/>
                <a:latin typeface="SutonnyOMJ" panose="01010600010101010101" pitchFamily="2" charset="0"/>
                <a:cs typeface="SutonnyOMJ" panose="01010600010101010101" pitchFamily="2" charset="0"/>
              </a:rPr>
              <a:t>এতে পুকুরের পানি ধারণক্ষমতা ও উৎপাদনশীলতা বৃদ্ধি পায়। পুকুরের পাড়ের উপরিভাগে ২</a:t>
            </a:r>
            <a:r>
              <a:rPr lang="en-US" sz="1600" b="1" dirty="0" smtClean="0">
                <a:ln/>
                <a:latin typeface="SutonnyOMJ" panose="01010600010101010101" pitchFamily="2" charset="0"/>
                <a:cs typeface="SutonnyOMJ" panose="01010600010101010101" pitchFamily="2" charset="0"/>
              </a:rPr>
              <a:t>.৫ মিটার চওড়া হলে ভালো।</a:t>
            </a:r>
            <a:r>
              <a:rPr lang="bn-IN" sz="1600" b="1" dirty="0" smtClean="0">
                <a:ln/>
                <a:latin typeface="SutonnyOMJ" panose="01010600010101010101" pitchFamily="2" charset="0"/>
                <a:cs typeface="SutonnyOMJ" panose="01010600010101010101" pitchFamily="2" charset="0"/>
              </a:rPr>
              <a:t> পুকুরের উপরিতলের ধার ও পাড়েরমধ্যবর্তী কিছু স্থান ফাঁকা রাখা হয়। ঐ জায়গাটুকুকে বকচর বলে। পুকুরের তলা সমান অথচ একদিকে কিছুটা ঢালু</a:t>
            </a:r>
            <a:r>
              <a:rPr lang="en-US" sz="1600" b="1" dirty="0" smtClean="0">
                <a:ln/>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করতে হবে। এতে পানি সেচ ও মাছ আহরণে সুবিধা হবে। </a:t>
            </a:r>
            <a:r>
              <a:rPr lang="en-US" sz="1600" b="1" dirty="0" smtClean="0">
                <a:ln/>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 </a:t>
            </a:r>
            <a:endParaRPr lang="en-US" sz="1600" b="1" dirty="0">
              <a:ln/>
              <a:latin typeface="SutonnyOMJ" panose="01010600010101010101" pitchFamily="2" charset="0"/>
              <a:cs typeface="SutonnyOMJ" panose="01010600010101010101"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8696" y="1512328"/>
            <a:ext cx="4336073" cy="291904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4673"/>
          <a:stretch/>
        </p:blipFill>
        <p:spPr>
          <a:xfrm>
            <a:off x="3928697" y="4551485"/>
            <a:ext cx="4136780" cy="1861038"/>
          </a:xfrm>
          <a:prstGeom prst="rect">
            <a:avLst/>
          </a:prstGeom>
          <a:ln w="28575">
            <a:solidFill>
              <a:schemeClr val="tx1"/>
            </a:solidFill>
          </a:ln>
        </p:spPr>
      </p:pic>
    </p:spTree>
    <p:extLst>
      <p:ext uri="{BB962C8B-B14F-4D97-AF65-F5344CB8AC3E}">
        <p14:creationId xmlns:p14="http://schemas.microsoft.com/office/powerpoint/2010/main" val="1450557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par>
                                <p:cTn id="37" presetID="6" presetClass="entr" presetSubtype="16"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8">
                                            <p:txEl>
                                              <p:pRg st="0" end="0"/>
                                            </p:txEl>
                                          </p:spTgt>
                                        </p:tgtEl>
                                        <p:attrNameLst>
                                          <p:attrName>style.visibility</p:attrName>
                                        </p:attrNameLst>
                                      </p:cBhvr>
                                      <p:to>
                                        <p:strVal val="visible"/>
                                      </p:to>
                                    </p:set>
                                    <p:anim by="(-#ppt_w*2)" calcmode="lin" valueType="num">
                                      <p:cBhvr rctx="PPT">
                                        <p:cTn id="44" dur="500" autoRev="1" fill="hold">
                                          <p:stCondLst>
                                            <p:cond delay="0"/>
                                          </p:stCondLst>
                                        </p:cTn>
                                        <p:tgtEl>
                                          <p:spTgt spid="8">
                                            <p:txEl>
                                              <p:pRg st="0" end="0"/>
                                            </p:txEl>
                                          </p:spTgt>
                                        </p:tgtEl>
                                        <p:attrNameLst>
                                          <p:attrName>ppt_w</p:attrName>
                                        </p:attrNameLst>
                                      </p:cBhvr>
                                    </p:anim>
                                    <p:anim by="(#ppt_w*0.50)" calcmode="lin" valueType="num">
                                      <p:cBhvr>
                                        <p:cTn id="45" dur="500" decel="50000" autoRev="1" fill="hold">
                                          <p:stCondLst>
                                            <p:cond delay="0"/>
                                          </p:stCondLst>
                                        </p:cTn>
                                        <p:tgtEl>
                                          <p:spTgt spid="8">
                                            <p:txEl>
                                              <p:pRg st="0" end="0"/>
                                            </p:txEl>
                                          </p:spTgt>
                                        </p:tgtEl>
                                        <p:attrNameLst>
                                          <p:attrName>ppt_x</p:attrName>
                                        </p:attrNameLst>
                                      </p:cBhvr>
                                    </p:anim>
                                    <p:anim from="(-#ppt_h/2)" to="(#ppt_y)" calcmode="lin" valueType="num">
                                      <p:cBhvr>
                                        <p:cTn id="46" dur="1000" fill="hold">
                                          <p:stCondLst>
                                            <p:cond delay="0"/>
                                          </p:stCondLst>
                                        </p:cTn>
                                        <p:tgtEl>
                                          <p:spTgt spid="8">
                                            <p:txEl>
                                              <p:pRg st="0" end="0"/>
                                            </p:txEl>
                                          </p:spTgt>
                                        </p:tgtEl>
                                        <p:attrNameLst>
                                          <p:attrName>ppt_y</p:attrName>
                                        </p:attrNameLst>
                                      </p:cBhvr>
                                    </p:anim>
                                    <p:animRot by="21600000">
                                      <p:cBhvr>
                                        <p:cTn id="47" dur="10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48396"/>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57847" y="625425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57847" y="9378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4431" y="1992919"/>
            <a:ext cx="3763107" cy="160043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খ) পুকুর প্রস্তুতকরণ বা মাছচাষের উপযোগীকরণঃ                      </a:t>
            </a:r>
            <a:r>
              <a:rPr lang="bn-IN" sz="1600" b="1" dirty="0" smtClean="0">
                <a:ln/>
                <a:latin typeface="SutonnyOMJ" panose="01010600010101010101" pitchFamily="2" charset="0"/>
                <a:cs typeface="SutonnyOMJ" panose="01010600010101010101" pitchFamily="2" charset="0"/>
              </a:rPr>
              <a:t>পুকুর প্রস্তুতি মাছ চাষের জন্য খুব গুরুত্বপূর্ণ। মাছপালনের পূর্বে বিদ্যমান পুকুর সংস্কারের মাধ্যমে ভালোভাবে প্রস্তুত করে নিলে মাছ স্বাস্থ্যসম্মত বসবাসের অনুকূল পরিবেশ পায়। এতে মাছের দ্রুত দৈহিক বৃদ্ধি ঘটে ও রোগবালাই কম হয়। ফলে মাছ উৎপাদন লাভজনক হয়।  </a:t>
            </a:r>
            <a:endParaRPr lang="en-US" sz="1600" b="1" dirty="0">
              <a:ln/>
              <a:latin typeface="SutonnyOMJ" panose="01010600010101010101" pitchFamily="2" charset="0"/>
              <a:cs typeface="SutonnyOMJ" panose="01010600010101010101"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38" y="857250"/>
            <a:ext cx="4220309" cy="4734658"/>
          </a:xfrm>
          <a:prstGeom prst="rect">
            <a:avLst/>
          </a:prstGeom>
        </p:spPr>
      </p:pic>
    </p:spTree>
    <p:extLst>
      <p:ext uri="{BB962C8B-B14F-4D97-AF65-F5344CB8AC3E}">
        <p14:creationId xmlns:p14="http://schemas.microsoft.com/office/powerpoint/2010/main" val="3748595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7">
                                            <p:txEl>
                                              <p:pRg st="0" end="0"/>
                                            </p:txEl>
                                          </p:spTgt>
                                        </p:tgtEl>
                                        <p:attrNameLst>
                                          <p:attrName>style.visibility</p:attrName>
                                        </p:attrNameLst>
                                      </p:cBhvr>
                                      <p:to>
                                        <p:strVal val="visible"/>
                                      </p:to>
                                    </p:set>
                                    <p:anim by="(-#ppt_w*2)" calcmode="lin" valueType="num">
                                      <p:cBhvr rctx="PPT">
                                        <p:cTn id="34" dur="500" autoRev="1" fill="hold">
                                          <p:stCondLst>
                                            <p:cond delay="0"/>
                                          </p:stCondLst>
                                        </p:cTn>
                                        <p:tgtEl>
                                          <p:spTgt spid="7">
                                            <p:txEl>
                                              <p:pRg st="0" end="0"/>
                                            </p:txEl>
                                          </p:spTgt>
                                        </p:tgtEl>
                                        <p:attrNameLst>
                                          <p:attrName>ppt_w</p:attrName>
                                        </p:attrNameLst>
                                      </p:cBhvr>
                                    </p:anim>
                                    <p:anim by="(#ppt_w*0.50)" calcmode="lin" valueType="num">
                                      <p:cBhvr>
                                        <p:cTn id="35" dur="500" decel="50000" autoRev="1" fill="hold">
                                          <p:stCondLst>
                                            <p:cond delay="0"/>
                                          </p:stCondLst>
                                        </p:cTn>
                                        <p:tgtEl>
                                          <p:spTgt spid="7">
                                            <p:txEl>
                                              <p:pRg st="0" end="0"/>
                                            </p:txEl>
                                          </p:spTgt>
                                        </p:tgtEl>
                                        <p:attrNameLst>
                                          <p:attrName>ppt_x</p:attrName>
                                        </p:attrNameLst>
                                      </p:cBhvr>
                                    </p:anim>
                                    <p:anim from="(-#ppt_h/2)" to="(#ppt_y)" calcmode="lin" valueType="num">
                                      <p:cBhvr>
                                        <p:cTn id="36" dur="1000" fill="hold">
                                          <p:stCondLst>
                                            <p:cond delay="0"/>
                                          </p:stCondLst>
                                        </p:cTn>
                                        <p:tgtEl>
                                          <p:spTgt spid="7">
                                            <p:txEl>
                                              <p:pRg st="0" end="0"/>
                                            </p:txEl>
                                          </p:spTgt>
                                        </p:tgtEl>
                                        <p:attrNameLst>
                                          <p:attrName>ppt_y</p:attrName>
                                        </p:attrNameLst>
                                      </p:cBhvr>
                                    </p:anim>
                                    <p:animRot by="21600000">
                                      <p:cBhvr>
                                        <p:cTn id="37"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24953"/>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05093" y="6307016"/>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05093"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1282" t="23220" r="3077" b="44643"/>
          <a:stretch/>
        </p:blipFill>
        <p:spPr>
          <a:xfrm>
            <a:off x="6189784" y="480644"/>
            <a:ext cx="1861039" cy="1652954"/>
          </a:xfrm>
          <a:prstGeom prst="rect">
            <a:avLst/>
          </a:prstGeom>
          <a:ln w="12700">
            <a:solidFill>
              <a:schemeClr val="tx1"/>
            </a:solidFill>
          </a:ln>
        </p:spPr>
      </p:pic>
      <p:sp>
        <p:nvSpPr>
          <p:cNvPr id="8" name="Cube 7"/>
          <p:cNvSpPr/>
          <p:nvPr/>
        </p:nvSpPr>
        <p:spPr>
          <a:xfrm>
            <a:off x="2801815" y="594827"/>
            <a:ext cx="2543907" cy="860124"/>
          </a:xfrm>
          <a:prstGeom prst="cube">
            <a:avLst/>
          </a:prstGeom>
          <a:solidFill>
            <a:srgbClr val="00B0F0"/>
          </a:solidFill>
          <a:ln w="57150">
            <a:gradFill flip="none" rotWithShape="1">
              <a:gsLst>
                <a:gs pos="0">
                  <a:srgbClr val="FF0000"/>
                </a:gs>
                <a:gs pos="13000">
                  <a:srgbClr val="FFFF00"/>
                </a:gs>
                <a:gs pos="21000">
                  <a:srgbClr val="00B050"/>
                </a:gs>
                <a:gs pos="82000">
                  <a:srgbClr val="FF0000"/>
                </a:gs>
                <a:gs pos="68000">
                  <a:srgbClr val="00B050"/>
                </a:gs>
                <a:gs pos="54000">
                  <a:srgbClr val="FFFF00"/>
                </a:gs>
                <a:gs pos="45000">
                  <a:srgbClr val="FF0000"/>
                </a:gs>
                <a:gs pos="33000">
                  <a:srgbClr val="FFFF00"/>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smtClean="0">
                <a:ln w="47625">
                  <a:gradFill flip="none" rotWithShape="1">
                    <a:gsLst>
                      <a:gs pos="0">
                        <a:srgbClr val="FFFF00"/>
                      </a:gs>
                      <a:gs pos="16000">
                        <a:srgbClr val="00B050"/>
                      </a:gs>
                      <a:gs pos="62000">
                        <a:srgbClr val="FF0000"/>
                      </a:gs>
                      <a:gs pos="52000">
                        <a:srgbClr val="00B050"/>
                      </a:gs>
                      <a:gs pos="46000">
                        <a:srgbClr val="FFFF00"/>
                      </a:gs>
                      <a:gs pos="31000">
                        <a:srgbClr val="FF0000"/>
                      </a:gs>
                    </a:gsLst>
                    <a:lin ang="2700000" scaled="1"/>
                    <a:tileRect/>
                  </a:gradFill>
                </a:ln>
                <a:solidFill>
                  <a:srgbClr val="FF0000"/>
                </a:solidFill>
                <a:latin typeface="SutonnyOMJ" panose="01010600010101010101" pitchFamily="2" charset="0"/>
                <a:cs typeface="SutonnyOMJ" panose="01010600010101010101" pitchFamily="2" charset="0"/>
              </a:rPr>
              <a:t>একক কাজ </a:t>
            </a:r>
            <a:endParaRPr lang="en-US" sz="1600" b="1" dirty="0">
              <a:ln w="47625">
                <a:gradFill flip="none" rotWithShape="1">
                  <a:gsLst>
                    <a:gs pos="0">
                      <a:srgbClr val="FFFF00"/>
                    </a:gs>
                    <a:gs pos="16000">
                      <a:srgbClr val="00B050"/>
                    </a:gs>
                    <a:gs pos="62000">
                      <a:srgbClr val="FF0000"/>
                    </a:gs>
                    <a:gs pos="52000">
                      <a:srgbClr val="00B050"/>
                    </a:gs>
                    <a:gs pos="46000">
                      <a:srgbClr val="FFFF00"/>
                    </a:gs>
                    <a:gs pos="31000">
                      <a:srgbClr val="FF0000"/>
                    </a:gs>
                  </a:gsLst>
                  <a:lin ang="2700000" scaled="1"/>
                  <a:tileRect/>
                </a:gradFill>
              </a:ln>
              <a:solidFill>
                <a:srgbClr val="FF0000"/>
              </a:solidFill>
              <a:latin typeface="SutonnyOMJ" panose="01010600010101010101" pitchFamily="2" charset="0"/>
              <a:cs typeface="SutonnyOMJ" panose="01010600010101010101" pitchFamily="2" charset="0"/>
            </a:endParaRPr>
          </a:p>
        </p:txBody>
      </p:sp>
      <p:sp>
        <p:nvSpPr>
          <p:cNvPr id="9" name="TextBox 8"/>
          <p:cNvSpPr txBox="1"/>
          <p:nvPr/>
        </p:nvSpPr>
        <p:spPr>
          <a:xfrm>
            <a:off x="1699847" y="2133598"/>
            <a:ext cx="5978769" cy="301621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bn-IN" sz="1600" b="1" dirty="0" smtClean="0">
                <a:ln/>
                <a:latin typeface="SutonnyOMJ" panose="01010600010101010101" pitchFamily="2" charset="0"/>
                <a:cs typeface="SutonnyOMJ" panose="01010600010101010101" pitchFamily="2" charset="0"/>
              </a:rPr>
              <a:t>১। আদর্শ পুকুরের ২ টি বৈশিষ্ট্য লিখ।</a:t>
            </a:r>
          </a:p>
          <a:p>
            <a:pPr>
              <a:lnSpc>
                <a:spcPct val="150000"/>
              </a:lnSpc>
            </a:pPr>
            <a:r>
              <a:rPr lang="bn-IN" sz="1600" b="1" dirty="0" smtClean="0">
                <a:ln/>
                <a:latin typeface="SutonnyOMJ" panose="01010600010101010101" pitchFamily="2" charset="0"/>
                <a:cs typeface="SutonnyOMJ" panose="01010600010101010101" pitchFamily="2" charset="0"/>
              </a:rPr>
              <a:t>উত্তরঃ  ক) পুকুরের পাড়ের  উপরিভাগ  </a:t>
            </a:r>
            <a:r>
              <a:rPr lang="bn-IN" sz="1600" b="1" dirty="0">
                <a:ln/>
                <a:latin typeface="SutonnyOMJ" panose="01010600010101010101" pitchFamily="2" charset="0"/>
                <a:cs typeface="SutonnyOMJ" panose="01010600010101010101" pitchFamily="2" charset="0"/>
              </a:rPr>
              <a:t>২</a:t>
            </a:r>
            <a:r>
              <a:rPr lang="bn-IN" sz="1600" b="1" dirty="0" smtClean="0">
                <a:ln/>
                <a:latin typeface="SutonnyOMJ" panose="01010600010101010101" pitchFamily="2" charset="0"/>
                <a:cs typeface="SutonnyOMJ" panose="01010600010101010101" pitchFamily="2" charset="0"/>
              </a:rPr>
              <a:t>.</a:t>
            </a:r>
            <a:r>
              <a:rPr lang="en-US" sz="1600" b="1" dirty="0" smtClean="0">
                <a:ln/>
                <a:latin typeface="SutonnyOMJ" panose="01010600010101010101" pitchFamily="2" charset="0"/>
                <a:cs typeface="SutonnyOMJ" panose="01010600010101010101" pitchFamily="2" charset="0"/>
              </a:rPr>
              <a:t>৫</a:t>
            </a:r>
            <a:r>
              <a:rPr lang="bn-IN" sz="1600" b="1" dirty="0" smtClean="0">
                <a:ln/>
                <a:latin typeface="SutonnyOMJ" panose="01010600010101010101" pitchFamily="2" charset="0"/>
                <a:cs typeface="SutonnyOMJ" panose="01010600010101010101" pitchFamily="2" charset="0"/>
              </a:rPr>
              <a:t> মিটার চওড়া </a:t>
            </a:r>
            <a:r>
              <a:rPr lang="en-US" sz="1600" b="1" dirty="0" smtClean="0">
                <a:ln/>
                <a:latin typeface="SutonnyOMJ" panose="01010600010101010101" pitchFamily="2" charset="0"/>
                <a:cs typeface="SutonnyOMJ" panose="01010600010101010101" pitchFamily="2" charset="0"/>
              </a:rPr>
              <a:t>রাখতে হবে।</a:t>
            </a:r>
            <a:endParaRPr lang="bn-IN" sz="1600" b="1" dirty="0" smtClean="0">
              <a:ln/>
              <a:latin typeface="SutonnyOMJ" panose="01010600010101010101" pitchFamily="2" charset="0"/>
              <a:cs typeface="SutonnyOMJ" panose="01010600010101010101" pitchFamily="2" charset="0"/>
            </a:endParaRPr>
          </a:p>
          <a:p>
            <a:pPr>
              <a:lnSpc>
                <a:spcPct val="150000"/>
              </a:lnSpc>
            </a:pPr>
            <a:r>
              <a:rPr lang="bn-IN" sz="1600" b="1" dirty="0" smtClean="0">
                <a:ln/>
                <a:latin typeface="SutonnyOMJ" panose="01010600010101010101" pitchFamily="2" charset="0"/>
                <a:cs typeface="SutonnyOMJ" panose="01010600010101010101" pitchFamily="2" charset="0"/>
              </a:rPr>
              <a:t>খ) পুকুরে সারা বছর ১.</a:t>
            </a:r>
            <a:r>
              <a:rPr lang="en-US" sz="1600" b="1" dirty="0" smtClean="0">
                <a:ln/>
                <a:latin typeface="SutonnyOMJ" panose="01010600010101010101" pitchFamily="2" charset="0"/>
                <a:cs typeface="SutonnyOMJ" panose="01010600010101010101" pitchFamily="2" charset="0"/>
              </a:rPr>
              <a:t>৫ থেকে ২ মিটার পানি থাকতে হবে। </a:t>
            </a:r>
            <a:endParaRPr lang="bn-IN" sz="1600" b="1" dirty="0" smtClean="0">
              <a:ln/>
              <a:latin typeface="SutonnyOMJ" panose="01010600010101010101" pitchFamily="2" charset="0"/>
              <a:cs typeface="SutonnyOMJ" panose="01010600010101010101" pitchFamily="2" charset="0"/>
            </a:endParaRPr>
          </a:p>
          <a:p>
            <a:pPr>
              <a:lnSpc>
                <a:spcPct val="150000"/>
              </a:lnSpc>
            </a:pPr>
            <a:r>
              <a:rPr lang="bn-IN" sz="1600" b="1" dirty="0" smtClean="0">
                <a:ln/>
                <a:latin typeface="SutonnyOMJ" panose="01010600010101010101" pitchFamily="2" charset="0"/>
                <a:cs typeface="SutonnyOMJ" panose="01010600010101010101" pitchFamily="2" charset="0"/>
              </a:rPr>
              <a:t>২। বকচর কাকে বলে ? </a:t>
            </a:r>
          </a:p>
          <a:p>
            <a:pPr>
              <a:lnSpc>
                <a:spcPct val="150000"/>
              </a:lnSpc>
            </a:pPr>
            <a:r>
              <a:rPr lang="bn-IN" sz="1600" b="1" dirty="0" smtClean="0">
                <a:ln/>
                <a:latin typeface="SutonnyOMJ" panose="01010600010101010101" pitchFamily="2" charset="0"/>
                <a:cs typeface="SutonnyOMJ" panose="01010600010101010101" pitchFamily="2" charset="0"/>
              </a:rPr>
              <a:t>উত্তরঃ পুকুরের উপরিভাগের ধার ও পাড়ের মধ্যবর্তী কিছু স্থান ফাঁকা রাখা হয় । ঐ জায়গাটুকুকে বকচর বলে। </a:t>
            </a:r>
            <a:r>
              <a:rPr lang="en-US" sz="1600" b="1" dirty="0" smtClean="0">
                <a:ln/>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 </a:t>
            </a:r>
          </a:p>
          <a:p>
            <a:pPr>
              <a:lnSpc>
                <a:spcPct val="150000"/>
              </a:lnSpc>
            </a:pPr>
            <a:r>
              <a:rPr lang="bn-IN" sz="1600" b="1" dirty="0" smtClean="0">
                <a:ln/>
                <a:latin typeface="SutonnyOMJ" panose="01010600010101010101" pitchFamily="2" charset="0"/>
                <a:cs typeface="SutonnyOMJ" panose="01010600010101010101" pitchFamily="2" charset="0"/>
              </a:rPr>
              <a:t>৩। মাছ চাষের জন্য পুকুর প্রস্তুতি দরকার কেন ? </a:t>
            </a:r>
          </a:p>
          <a:p>
            <a:pPr>
              <a:lnSpc>
                <a:spcPct val="150000"/>
              </a:lnSpc>
            </a:pPr>
            <a:r>
              <a:rPr lang="bn-IN" sz="1600" b="1" dirty="0" smtClean="0">
                <a:ln/>
                <a:latin typeface="SutonnyOMJ" panose="01010600010101010101" pitchFamily="2" charset="0"/>
                <a:cs typeface="SutonnyOMJ" panose="01010600010101010101" pitchFamily="2" charset="0"/>
              </a:rPr>
              <a:t>উত্তরঃ মাছ স্বাস্থ্যসম্মত বসবাসের অনুকূল পরিবেশ পাবে। </a:t>
            </a:r>
            <a:endParaRPr lang="en-US" sz="1600" b="1" dirty="0">
              <a:ln/>
              <a:latin typeface="SutonnyOMJ" panose="01010600010101010101" pitchFamily="2" charset="0"/>
              <a:cs typeface="SutonnyOMJ" panose="01010600010101010101" pitchFamily="2" charset="0"/>
            </a:endParaRPr>
          </a:p>
        </p:txBody>
      </p:sp>
      <p:sp>
        <p:nvSpPr>
          <p:cNvPr id="10" name="TextBox 9"/>
          <p:cNvSpPr txBox="1"/>
          <p:nvPr/>
        </p:nvSpPr>
        <p:spPr>
          <a:xfrm>
            <a:off x="5827834" y="5449906"/>
            <a:ext cx="1405304"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latin typeface="SutonnyOMJ" panose="01010600010101010101" pitchFamily="2" charset="0"/>
                <a:cs typeface="SutonnyOMJ" panose="01010600010101010101" pitchFamily="2" charset="0"/>
              </a:rPr>
              <a:t> সময়ঃ ৪ মিনিট </a:t>
            </a:r>
            <a:endParaRPr lang="en-US" b="1" dirty="0">
              <a:ln/>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5040248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8">
                                            <p:bg/>
                                          </p:spTgt>
                                        </p:tgtEl>
                                        <p:attrNameLst>
                                          <p:attrName>style.visibility</p:attrName>
                                        </p:attrNameLst>
                                      </p:cBhvr>
                                      <p:to>
                                        <p:strVal val="visible"/>
                                      </p:to>
                                    </p:set>
                                    <p:anim by="(-#ppt_w*2)" calcmode="lin" valueType="num">
                                      <p:cBhvr rctx="PPT">
                                        <p:cTn id="29" dur="500" autoRev="1" fill="hold">
                                          <p:stCondLst>
                                            <p:cond delay="0"/>
                                          </p:stCondLst>
                                        </p:cTn>
                                        <p:tgtEl>
                                          <p:spTgt spid="8">
                                            <p:bg/>
                                          </p:spTgt>
                                        </p:tgtEl>
                                        <p:attrNameLst>
                                          <p:attrName>ppt_w</p:attrName>
                                        </p:attrNameLst>
                                      </p:cBhvr>
                                    </p:anim>
                                    <p:anim by="(#ppt_w*0.50)" calcmode="lin" valueType="num">
                                      <p:cBhvr>
                                        <p:cTn id="30" dur="500" decel="50000" autoRev="1" fill="hold">
                                          <p:stCondLst>
                                            <p:cond delay="0"/>
                                          </p:stCondLst>
                                        </p:cTn>
                                        <p:tgtEl>
                                          <p:spTgt spid="8">
                                            <p:bg/>
                                          </p:spTgt>
                                        </p:tgtEl>
                                        <p:attrNameLst>
                                          <p:attrName>ppt_x</p:attrName>
                                        </p:attrNameLst>
                                      </p:cBhvr>
                                    </p:anim>
                                    <p:anim from="(-#ppt_h/2)" to="(#ppt_y)" calcmode="lin" valueType="num">
                                      <p:cBhvr>
                                        <p:cTn id="31" dur="1000" fill="hold">
                                          <p:stCondLst>
                                            <p:cond delay="0"/>
                                          </p:stCondLst>
                                        </p:cTn>
                                        <p:tgtEl>
                                          <p:spTgt spid="8">
                                            <p:bg/>
                                          </p:spTgt>
                                        </p:tgtEl>
                                        <p:attrNameLst>
                                          <p:attrName>ppt_y</p:attrName>
                                        </p:attrNameLst>
                                      </p:cBhvr>
                                    </p:anim>
                                    <p:animRot by="21600000">
                                      <p:cBhvr>
                                        <p:cTn id="32" dur="1000" fill="hold">
                                          <p:stCondLst>
                                            <p:cond delay="0"/>
                                          </p:stCondLst>
                                        </p:cTn>
                                        <p:tgtEl>
                                          <p:spTgt spid="8">
                                            <p:bg/>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8">
                                            <p:txEl>
                                              <p:pRg st="0" end="0"/>
                                            </p:txEl>
                                          </p:spTgt>
                                        </p:tgtEl>
                                        <p:attrNameLst>
                                          <p:attrName>ppt_w</p:attrName>
                                        </p:attrNameLst>
                                      </p:cBhvr>
                                    </p:anim>
                                    <p:anim by="(#ppt_w*0.50)" calcmode="lin" valueType="num">
                                      <p:cBhvr>
                                        <p:cTn id="38" dur="500" decel="50000" autoRev="1" fill="hold">
                                          <p:stCondLst>
                                            <p:cond delay="0"/>
                                          </p:stCondLst>
                                        </p:cTn>
                                        <p:tgtEl>
                                          <p:spTgt spid="8">
                                            <p:txEl>
                                              <p:pRg st="0" end="0"/>
                                            </p:txEl>
                                          </p:spTgt>
                                        </p:tgtEl>
                                        <p:attrNameLst>
                                          <p:attrName>ppt_x</p:attrName>
                                        </p:attrNameLst>
                                      </p:cBhvr>
                                    </p:anim>
                                    <p:anim from="(-#ppt_h/2)" to="(#ppt_y)" calcmode="lin" valueType="num">
                                      <p:cBhvr>
                                        <p:cTn id="39" dur="1000" fill="hold">
                                          <p:stCondLst>
                                            <p:cond delay="0"/>
                                          </p:stCondLst>
                                        </p:cTn>
                                        <p:tgtEl>
                                          <p:spTgt spid="8">
                                            <p:txEl>
                                              <p:pRg st="0" end="0"/>
                                            </p:txEl>
                                          </p:spTgt>
                                        </p:tgtEl>
                                        <p:attrNameLst>
                                          <p:attrName>ppt_y</p:attrName>
                                        </p:attrNameLst>
                                      </p:cBhvr>
                                    </p:anim>
                                    <p:animRot by="21600000">
                                      <p:cBhvr>
                                        <p:cTn id="40" dur="1000" fill="hold">
                                          <p:stCondLst>
                                            <p:cond delay="0"/>
                                          </p:stCondLst>
                                        </p:cTn>
                                        <p:tgtEl>
                                          <p:spTgt spid="8">
                                            <p:txEl>
                                              <p:pRg st="0" end="0"/>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 calcmode="lin" valueType="num">
                                      <p:cBhvr additive="base">
                                        <p:cTn id="45" dur="2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 calcmode="lin" valueType="num">
                                      <p:cBhvr additive="base">
                                        <p:cTn id="51"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fade">
                                      <p:cBhvr>
                                        <p:cTn id="57" dur="1000"/>
                                        <p:tgtEl>
                                          <p:spTgt spid="9">
                                            <p:txEl>
                                              <p:pRg st="4" end="4"/>
                                            </p:txEl>
                                          </p:spTgt>
                                        </p:tgtEl>
                                      </p:cBhvr>
                                    </p:animEffect>
                                    <p:anim calcmode="lin" valueType="num">
                                      <p:cBhvr>
                                        <p:cTn id="5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9">
                                            <p:txEl>
                                              <p:pRg st="6" end="6"/>
                                            </p:txEl>
                                          </p:spTgt>
                                        </p:tgtEl>
                                        <p:attrNameLst>
                                          <p:attrName>style.visibility</p:attrName>
                                        </p:attrNameLst>
                                      </p:cBhvr>
                                      <p:to>
                                        <p:strVal val="visible"/>
                                      </p:to>
                                    </p:set>
                                    <p:animEffect transition="in" filter="fade">
                                      <p:cBhvr>
                                        <p:cTn id="64" dur="1000"/>
                                        <p:tgtEl>
                                          <p:spTgt spid="9">
                                            <p:txEl>
                                              <p:pRg st="6" end="6"/>
                                            </p:txEl>
                                          </p:spTgt>
                                        </p:tgtEl>
                                      </p:cBhvr>
                                    </p:animEffect>
                                    <p:anim calcmode="lin" valueType="num">
                                      <p:cBhvr>
                                        <p:cTn id="65"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build="allAtOnce"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04775">
            <a:gradFill flip="none" rotWithShape="1">
              <a:gsLst>
                <a:gs pos="0">
                  <a:schemeClr val="accent5">
                    <a:lumMod val="67000"/>
                  </a:schemeClr>
                </a:gs>
                <a:gs pos="7000">
                  <a:srgbClr val="FFFF00"/>
                </a:gs>
                <a:gs pos="94000">
                  <a:srgbClr val="FF0000"/>
                </a:gs>
                <a:gs pos="82000">
                  <a:srgbClr val="002060"/>
                </a:gs>
                <a:gs pos="66000">
                  <a:srgbClr val="FF0000"/>
                </a:gs>
                <a:gs pos="59000">
                  <a:srgbClr val="FFFF00"/>
                </a:gs>
                <a:gs pos="46000">
                  <a:srgbClr val="00B0F0"/>
                </a:gs>
                <a:gs pos="33000">
                  <a:srgbClr val="FF0000"/>
                </a:gs>
                <a:gs pos="19000">
                  <a:schemeClr val="accent5">
                    <a:lumMod val="60000"/>
                    <a:lumOff val="40000"/>
                  </a:schemeClr>
                </a:gs>
              </a:gsLst>
              <a:path path="circle">
                <a:fillToRect l="100000" t="100000"/>
              </a:path>
              <a:tileRect r="-100000" b="-100000"/>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n 2"/>
          <p:cNvSpPr/>
          <p:nvPr/>
        </p:nvSpPr>
        <p:spPr>
          <a:xfrm>
            <a:off x="93785" y="93785"/>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n 3"/>
          <p:cNvSpPr/>
          <p:nvPr/>
        </p:nvSpPr>
        <p:spPr>
          <a:xfrm>
            <a:off x="93785" y="6248399"/>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563709" y="6248399"/>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563709" y="93784"/>
            <a:ext cx="480646" cy="492367"/>
          </a:xfrm>
          <a:prstGeom prst="sun">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83169" y="697523"/>
            <a:ext cx="2039816"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400" b="1" dirty="0" smtClean="0">
                <a:ln/>
                <a:gradFill flip="none" rotWithShape="1">
                  <a:gsLst>
                    <a:gs pos="0">
                      <a:srgbClr val="FF0000"/>
                    </a:gs>
                    <a:gs pos="15000">
                      <a:srgbClr val="00B050"/>
                    </a:gs>
                    <a:gs pos="27000">
                      <a:srgbClr val="FF0000"/>
                    </a:gs>
                    <a:gs pos="69000">
                      <a:srgbClr val="FF0000"/>
                    </a:gs>
                    <a:gs pos="55000">
                      <a:srgbClr val="FFFF00"/>
                    </a:gs>
                    <a:gs pos="44000">
                      <a:srgbClr val="00B0F0"/>
                    </a:gs>
                  </a:gsLst>
                  <a:path path="shape">
                    <a:fillToRect l="50000" t="50000" r="50000" b="50000"/>
                  </a:path>
                  <a:tileRect/>
                </a:gradFill>
                <a:latin typeface="SutonnyOMJ" panose="01010600010101010101" pitchFamily="2" charset="0"/>
                <a:cs typeface="SutonnyOMJ" panose="01010600010101010101" pitchFamily="2" charset="0"/>
              </a:rPr>
              <a:t>পুকুর প্রস্তুতির ধাপ- </a:t>
            </a:r>
            <a:endParaRPr lang="en-US" sz="2400" b="1" dirty="0">
              <a:ln/>
              <a:gradFill flip="none" rotWithShape="1">
                <a:gsLst>
                  <a:gs pos="0">
                    <a:srgbClr val="FF0000"/>
                  </a:gs>
                  <a:gs pos="15000">
                    <a:srgbClr val="00B050"/>
                  </a:gs>
                  <a:gs pos="27000">
                    <a:srgbClr val="FF0000"/>
                  </a:gs>
                  <a:gs pos="69000">
                    <a:srgbClr val="FF0000"/>
                  </a:gs>
                  <a:gs pos="55000">
                    <a:srgbClr val="FFFF00"/>
                  </a:gs>
                  <a:gs pos="44000">
                    <a:srgbClr val="00B0F0"/>
                  </a:gs>
                </a:gsLst>
                <a:path path="shape">
                  <a:fillToRect l="50000" t="50000" r="50000" b="50000"/>
                </a:path>
                <a:tileRect/>
              </a:gradFill>
              <a:latin typeface="SutonnyOMJ" panose="01010600010101010101" pitchFamily="2" charset="0"/>
              <a:cs typeface="SutonnyOMJ" panose="01010600010101010101" pitchFamily="2" charset="0"/>
            </a:endParaRPr>
          </a:p>
        </p:txBody>
      </p:sp>
      <p:sp>
        <p:nvSpPr>
          <p:cNvPr id="8" name="TextBox 7"/>
          <p:cNvSpPr txBox="1"/>
          <p:nvPr/>
        </p:nvSpPr>
        <p:spPr>
          <a:xfrm>
            <a:off x="376971" y="1338322"/>
            <a:ext cx="3024554" cy="455509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b="1" dirty="0" smtClean="0">
                <a:ln/>
                <a:solidFill>
                  <a:srgbClr val="FF0000"/>
                </a:solidFill>
                <a:latin typeface="SutonnyOMJ" panose="01010600010101010101" pitchFamily="2" charset="0"/>
                <a:cs typeface="SutonnyOMJ" panose="01010600010101010101" pitchFamily="2" charset="0"/>
              </a:rPr>
              <a:t>১। পুকুরের পাড় ও তলদেশ মেরামতঃ</a:t>
            </a:r>
            <a:r>
              <a:rPr lang="en-US" b="1" dirty="0" smtClean="0">
                <a:ln/>
                <a:solidFill>
                  <a:srgbClr val="FF0000"/>
                </a:solidFill>
                <a:latin typeface="SutonnyOMJ" panose="01010600010101010101" pitchFamily="2" charset="0"/>
                <a:cs typeface="SutonnyOMJ" panose="01010600010101010101" pitchFamily="2" charset="0"/>
              </a:rPr>
              <a:t> </a:t>
            </a:r>
            <a:r>
              <a:rPr lang="en-US" sz="1600" b="1" dirty="0" smtClean="0">
                <a:ln/>
                <a:latin typeface="SutonnyOMJ" panose="01010600010101010101" pitchFamily="2" charset="0"/>
                <a:cs typeface="SutonnyOMJ" panose="01010600010101010101" pitchFamily="2" charset="0"/>
              </a:rPr>
              <a:t>পুকুরের পাড় ভাঙ্গা থাকলে অতিরিক্ত বৃষ্টিতে বা বর্ষাকালে  বন্যায় আছ ভেসে যেতে পারে বা রাক্ষুসে মাছ ঢুকতে পারে। </a:t>
            </a:r>
            <a:r>
              <a:rPr lang="bn-IN" sz="1600" b="1" dirty="0" smtClean="0">
                <a:ln/>
                <a:latin typeface="SutonnyOMJ" panose="01010600010101010101" pitchFamily="2" charset="0"/>
                <a:cs typeface="SutonnyOMJ" panose="01010600010101010101" pitchFamily="2" charset="0"/>
              </a:rPr>
              <a:t>তাই পাড় ভাঙ্গা থাকলে মেরামত করতে হবে ও পাড় উচুঁ করে বাধঁতে হবে। পাড়ে বড় গাছপালা থাকা উচিত নয় বা থাকলে তা ছেটে ছোট করে দিতে হবে। এতে করে পুকুরে সূর্যের আলো পড়বে এবং পুকুরে প্রাকৃতিক খাদ্য তৈরি কবে। পুকুর পুরানো হলে তলায় অতিরিক্ত কাদা জমা হয়। তাই ২০-২৫ সেমি কাদা রেখে অতিরিক্ত কাদা তুলে ফেলতে হবে। মাছ চাষের পুকুরে ৩-৪ বছর পর পর একবার শুকানো উচিত। পুকুর শুকানোর পর কড়া রোদে তলায় ফাটল ধরাতে হবে। সম্ভব হলে তলায় চাষ দিয়ে নিতে হবে। এতে করে পুকুরের তলা থেকে বিষাক্ত গ্যাস, ক্ষতিকর ব্যাকটেরিয়া ও পোকামাকড় দূর হবে এবং পুকুরের পরিবেশ ভালো থাকবে।  </a:t>
            </a:r>
            <a:r>
              <a:rPr lang="en-US" sz="1600" b="1" dirty="0" smtClean="0">
                <a:ln/>
                <a:latin typeface="SutonnyOMJ" panose="01010600010101010101" pitchFamily="2" charset="0"/>
                <a:cs typeface="SutonnyOMJ" panose="01010600010101010101" pitchFamily="2" charset="0"/>
              </a:rPr>
              <a:t> </a:t>
            </a:r>
            <a:r>
              <a:rPr lang="bn-IN" sz="1600" b="1" dirty="0" smtClean="0">
                <a:ln/>
                <a:latin typeface="SutonnyOMJ" panose="01010600010101010101" pitchFamily="2" charset="0"/>
                <a:cs typeface="SutonnyOMJ" panose="01010600010101010101" pitchFamily="2" charset="0"/>
              </a:rPr>
              <a:t>  </a:t>
            </a:r>
            <a:endParaRPr lang="en-US" sz="1600" b="1" dirty="0">
              <a:ln/>
              <a:latin typeface="SutonnyOMJ" panose="01010600010101010101" pitchFamily="2" charset="0"/>
              <a:cs typeface="SutonnyOMJ" panose="01010600010101010101"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618" y="2116905"/>
            <a:ext cx="2549771" cy="317020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632" y="2117040"/>
            <a:ext cx="3000375" cy="3170068"/>
          </a:xfrm>
          <a:prstGeom prst="rect">
            <a:avLst/>
          </a:prstGeom>
        </p:spPr>
      </p:pic>
    </p:spTree>
    <p:extLst>
      <p:ext uri="{BB962C8B-B14F-4D97-AF65-F5344CB8AC3E}">
        <p14:creationId xmlns:p14="http://schemas.microsoft.com/office/powerpoint/2010/main" val="333664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2000" fill="hold"/>
                                        <p:tgtEl>
                                          <p:spTgt spid="4"/>
                                        </p:tgtEl>
                                        <p:attrNameLst>
                                          <p:attrName>style.color</p:attrName>
                                        </p:attrNameLst>
                                      </p:cBhvr>
                                      <p:by>
                                        <p:hsl h="7200000" s="0" l="0"/>
                                      </p:by>
                                    </p:animClr>
                                    <p:animClr clrSpc="hsl" dir="cw">
                                      <p:cBhvr>
                                        <p:cTn id="12" dur="2000" fill="hold"/>
                                        <p:tgtEl>
                                          <p:spTgt spid="4"/>
                                        </p:tgtEl>
                                        <p:attrNameLst>
                                          <p:attrName>fillcolor</p:attrName>
                                        </p:attrNameLst>
                                      </p:cBhvr>
                                      <p:by>
                                        <p:hsl h="7200000" s="0" l="0"/>
                                      </p:by>
                                    </p:animClr>
                                    <p:animClr clrSpc="hsl" dir="cw">
                                      <p:cBhvr>
                                        <p:cTn id="13" dur="2000" fill="hold"/>
                                        <p:tgtEl>
                                          <p:spTgt spid="4"/>
                                        </p:tgtEl>
                                        <p:attrNameLst>
                                          <p:attrName>stroke.color</p:attrName>
                                        </p:attrNameLst>
                                      </p:cBhvr>
                                      <p:by>
                                        <p:hsl h="7200000" s="0" l="0"/>
                                      </p:by>
                                    </p:animClr>
                                    <p:set>
                                      <p:cBhvr>
                                        <p:cTn id="14" dur="2000" fill="hold"/>
                                        <p:tgtEl>
                                          <p:spTgt spid="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2000" fill="hold"/>
                                        <p:tgtEl>
                                          <p:spTgt spid="5"/>
                                        </p:tgtEl>
                                        <p:attrNameLst>
                                          <p:attrName>style.color</p:attrName>
                                        </p:attrNameLst>
                                      </p:cBhvr>
                                      <p:by>
                                        <p:hsl h="7200000" s="0" l="0"/>
                                      </p:by>
                                    </p:animClr>
                                    <p:animClr clrSpc="hsl" dir="cw">
                                      <p:cBhvr>
                                        <p:cTn id="17" dur="2000" fill="hold"/>
                                        <p:tgtEl>
                                          <p:spTgt spid="5"/>
                                        </p:tgtEl>
                                        <p:attrNameLst>
                                          <p:attrName>fillcolor</p:attrName>
                                        </p:attrNameLst>
                                      </p:cBhvr>
                                      <p:by>
                                        <p:hsl h="7200000" s="0" l="0"/>
                                      </p:by>
                                    </p:animClr>
                                    <p:animClr clrSpc="hsl" dir="cw">
                                      <p:cBhvr>
                                        <p:cTn id="18" dur="2000" fill="hold"/>
                                        <p:tgtEl>
                                          <p:spTgt spid="5"/>
                                        </p:tgtEl>
                                        <p:attrNameLst>
                                          <p:attrName>stroke.color</p:attrName>
                                        </p:attrNameLst>
                                      </p:cBhvr>
                                      <p:by>
                                        <p:hsl h="7200000" s="0" l="0"/>
                                      </p:by>
                                    </p:animClr>
                                    <p:set>
                                      <p:cBhvr>
                                        <p:cTn id="19" dur="2000" fill="hold"/>
                                        <p:tgtEl>
                                          <p:spTgt spid="5"/>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2000" fill="hold"/>
                                        <p:tgtEl>
                                          <p:spTgt spid="6"/>
                                        </p:tgtEl>
                                        <p:attrNameLst>
                                          <p:attrName>style.color</p:attrName>
                                        </p:attrNameLst>
                                      </p:cBhvr>
                                      <p:by>
                                        <p:hsl h="7200000" s="0" l="0"/>
                                      </p:by>
                                    </p:animClr>
                                    <p:animClr clrSpc="hsl" dir="cw">
                                      <p:cBhvr>
                                        <p:cTn id="22" dur="2000" fill="hold"/>
                                        <p:tgtEl>
                                          <p:spTgt spid="6"/>
                                        </p:tgtEl>
                                        <p:attrNameLst>
                                          <p:attrName>fillcolor</p:attrName>
                                        </p:attrNameLst>
                                      </p:cBhvr>
                                      <p:by>
                                        <p:hsl h="7200000" s="0" l="0"/>
                                      </p:by>
                                    </p:animClr>
                                    <p:animClr clrSpc="hsl" dir="cw">
                                      <p:cBhvr>
                                        <p:cTn id="23" dur="2000" fill="hold"/>
                                        <p:tgtEl>
                                          <p:spTgt spid="6"/>
                                        </p:tgtEl>
                                        <p:attrNameLst>
                                          <p:attrName>stroke.color</p:attrName>
                                        </p:attrNameLst>
                                      </p:cBhvr>
                                      <p:by>
                                        <p:hsl h="7200000" s="0" l="0"/>
                                      </p:by>
                                    </p:animClr>
                                    <p:set>
                                      <p:cBhvr>
                                        <p:cTn id="24" dur="20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par>
                                <p:cTn id="38" presetID="6" presetClass="entr" presetSubtype="16"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8">
                                            <p:txEl>
                                              <p:pRg st="0" end="0"/>
                                            </p:txEl>
                                          </p:spTgt>
                                        </p:tgtEl>
                                        <p:attrNameLst>
                                          <p:attrName>style.visibility</p:attrName>
                                        </p:attrNameLst>
                                      </p:cBhvr>
                                      <p:to>
                                        <p:strVal val="visible"/>
                                      </p:to>
                                    </p:set>
                                    <p:anim by="(-#ppt_w*2)" calcmode="lin" valueType="num">
                                      <p:cBhvr rctx="PPT">
                                        <p:cTn id="45" dur="500" autoRev="1" fill="hold">
                                          <p:stCondLst>
                                            <p:cond delay="0"/>
                                          </p:stCondLst>
                                        </p:cTn>
                                        <p:tgtEl>
                                          <p:spTgt spid="8">
                                            <p:txEl>
                                              <p:pRg st="0" end="0"/>
                                            </p:txEl>
                                          </p:spTgt>
                                        </p:tgtEl>
                                        <p:attrNameLst>
                                          <p:attrName>ppt_w</p:attrName>
                                        </p:attrNameLst>
                                      </p:cBhvr>
                                    </p:anim>
                                    <p:anim by="(#ppt_w*0.50)" calcmode="lin" valueType="num">
                                      <p:cBhvr>
                                        <p:cTn id="46" dur="500" decel="50000" autoRev="1" fill="hold">
                                          <p:stCondLst>
                                            <p:cond delay="0"/>
                                          </p:stCondLst>
                                        </p:cTn>
                                        <p:tgtEl>
                                          <p:spTgt spid="8">
                                            <p:txEl>
                                              <p:pRg st="0" end="0"/>
                                            </p:txEl>
                                          </p:spTgt>
                                        </p:tgtEl>
                                        <p:attrNameLst>
                                          <p:attrName>ppt_x</p:attrName>
                                        </p:attrNameLst>
                                      </p:cBhvr>
                                    </p:anim>
                                    <p:anim from="(-#ppt_h/2)" to="(#ppt_y)" calcmode="lin" valueType="num">
                                      <p:cBhvr>
                                        <p:cTn id="47" dur="1000" fill="hold">
                                          <p:stCondLst>
                                            <p:cond delay="0"/>
                                          </p:stCondLst>
                                        </p:cTn>
                                        <p:tgtEl>
                                          <p:spTgt spid="8">
                                            <p:txEl>
                                              <p:pRg st="0" end="0"/>
                                            </p:txEl>
                                          </p:spTgt>
                                        </p:tgtEl>
                                        <p:attrNameLst>
                                          <p:attrName>ppt_y</p:attrName>
                                        </p:attrNameLst>
                                      </p:cBhvr>
                                    </p:anim>
                                    <p:animRot by="21600000">
                                      <p:cBhvr>
                                        <p:cTn id="48" dur="10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TotalTime>
  <Words>1712</Words>
  <Application>Microsoft Office PowerPoint</Application>
  <PresentationFormat>On-screen Show (4:3)</PresentationFormat>
  <Paragraphs>150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SutonnyOMJ</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 simple</dc:creator>
  <cp:lastModifiedBy>it's simple</cp:lastModifiedBy>
  <cp:revision>1298</cp:revision>
  <dcterms:created xsi:type="dcterms:W3CDTF">2022-06-16T11:31:49Z</dcterms:created>
  <dcterms:modified xsi:type="dcterms:W3CDTF">2022-06-23T16:36:20Z</dcterms:modified>
</cp:coreProperties>
</file>