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94" r:id="rId11"/>
    <p:sldId id="265" r:id="rId12"/>
    <p:sldId id="295" r:id="rId13"/>
    <p:sldId id="296" r:id="rId14"/>
    <p:sldId id="276" r:id="rId15"/>
    <p:sldId id="266" r:id="rId16"/>
    <p:sldId id="267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8" r:id="rId25"/>
    <p:sldId id="292" r:id="rId26"/>
    <p:sldId id="289" r:id="rId27"/>
    <p:sldId id="291" r:id="rId28"/>
    <p:sldId id="268" r:id="rId29"/>
    <p:sldId id="269" r:id="rId30"/>
    <p:sldId id="277" r:id="rId31"/>
    <p:sldId id="270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ABE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21690-BA2D-40A0-AF8A-04CFF5488F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FF8F37AA-493A-40F1-A597-BC7645B48D53}">
      <dgm:prSet phldrT="[Text]"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4000" dirty="0" smtClean="0">
              <a:solidFill>
                <a:schemeClr val="tx1"/>
              </a:solidFill>
            </a:rPr>
            <a:t>1. SS will be able to tell the definition of tag-question.</a:t>
          </a:r>
          <a:endParaRPr lang="en-US" sz="4000" dirty="0">
            <a:solidFill>
              <a:schemeClr val="tx1"/>
            </a:solidFill>
          </a:endParaRPr>
        </a:p>
      </dgm:t>
    </dgm:pt>
    <dgm:pt modelId="{B8043769-704A-4E80-8995-BB7885C594BA}" type="parTrans" cxnId="{F65BEB94-8B27-41EC-B7EC-45007387E695}">
      <dgm:prSet/>
      <dgm:spPr/>
      <dgm:t>
        <a:bodyPr/>
        <a:lstStyle/>
        <a:p>
          <a:endParaRPr lang="en-US"/>
        </a:p>
      </dgm:t>
    </dgm:pt>
    <dgm:pt modelId="{2E031527-7838-4BF2-802B-AE1DF8CE9611}" type="sibTrans" cxnId="{F65BEB94-8B27-41EC-B7EC-45007387E695}">
      <dgm:prSet/>
      <dgm:spPr/>
      <dgm:t>
        <a:bodyPr/>
        <a:lstStyle/>
        <a:p>
          <a:endParaRPr lang="en-US"/>
        </a:p>
      </dgm:t>
    </dgm:pt>
    <dgm:pt modelId="{B9A7D3AD-9072-43D1-864C-06F4CB1AD946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4000" dirty="0" smtClean="0">
              <a:solidFill>
                <a:srgbClr val="002060"/>
              </a:solidFill>
            </a:rPr>
            <a:t>2. SS will be able to tell the use of tag-questions.</a:t>
          </a:r>
          <a:endParaRPr lang="en-US" sz="4000" dirty="0">
            <a:solidFill>
              <a:srgbClr val="002060"/>
            </a:solidFill>
          </a:endParaRPr>
        </a:p>
      </dgm:t>
    </dgm:pt>
    <dgm:pt modelId="{3CC8C877-B3A1-4436-B480-A7B061D9F1E4}" type="parTrans" cxnId="{9E529325-C8C3-414B-8B25-207602E4D167}">
      <dgm:prSet/>
      <dgm:spPr/>
      <dgm:t>
        <a:bodyPr/>
        <a:lstStyle/>
        <a:p>
          <a:endParaRPr lang="en-US"/>
        </a:p>
      </dgm:t>
    </dgm:pt>
    <dgm:pt modelId="{6E957CCF-46D4-4C05-B612-B2E84642848A}" type="sibTrans" cxnId="{9E529325-C8C3-414B-8B25-207602E4D167}">
      <dgm:prSet/>
      <dgm:spPr/>
      <dgm:t>
        <a:bodyPr/>
        <a:lstStyle/>
        <a:p>
          <a:endParaRPr lang="en-US"/>
        </a:p>
      </dgm:t>
    </dgm:pt>
    <dgm:pt modelId="{6739ACB0-F46B-47E4-9700-2D39591FC285}">
      <dgm:prSet phldrT="[Text]" custT="1"/>
      <dgm:spPr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4000" smtClean="0">
              <a:solidFill>
                <a:srgbClr val="FF0000"/>
              </a:solidFill>
            </a:rPr>
            <a:t>3. SS </a:t>
          </a:r>
          <a:r>
            <a:rPr lang="en-US" sz="4000" dirty="0" smtClean="0">
              <a:solidFill>
                <a:srgbClr val="FF0000"/>
              </a:solidFill>
            </a:rPr>
            <a:t>will be able to make different tag-questions.</a:t>
          </a:r>
          <a:endParaRPr lang="en-US" sz="4000" dirty="0">
            <a:solidFill>
              <a:srgbClr val="FF0000"/>
            </a:solidFill>
          </a:endParaRPr>
        </a:p>
      </dgm:t>
    </dgm:pt>
    <dgm:pt modelId="{87BD74C3-010C-4C3A-87B9-C306122A6363}" type="parTrans" cxnId="{FA335449-2113-44C4-B1F5-3CEA15B90927}">
      <dgm:prSet/>
      <dgm:spPr/>
      <dgm:t>
        <a:bodyPr/>
        <a:lstStyle/>
        <a:p>
          <a:endParaRPr lang="en-US"/>
        </a:p>
      </dgm:t>
    </dgm:pt>
    <dgm:pt modelId="{6DBF6E43-5917-4534-952D-3E7CAC5F8952}" type="sibTrans" cxnId="{FA335449-2113-44C4-B1F5-3CEA15B90927}">
      <dgm:prSet/>
      <dgm:spPr/>
      <dgm:t>
        <a:bodyPr/>
        <a:lstStyle/>
        <a:p>
          <a:endParaRPr lang="en-US"/>
        </a:p>
      </dgm:t>
    </dgm:pt>
    <dgm:pt modelId="{38D28C6E-C08B-4943-81FD-DEFE85D8CE5E}" type="pres">
      <dgm:prSet presAssocID="{DAD21690-BA2D-40A0-AF8A-04CFF5488F97}" presName="linearFlow" presStyleCnt="0">
        <dgm:presLayoutVars>
          <dgm:dir/>
          <dgm:resizeHandles val="exact"/>
        </dgm:presLayoutVars>
      </dgm:prSet>
      <dgm:spPr/>
    </dgm:pt>
    <dgm:pt modelId="{C1240BAA-171C-468C-9E8F-C6E9080A278E}" type="pres">
      <dgm:prSet presAssocID="{FF8F37AA-493A-40F1-A597-BC7645B48D53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AC490EE-E9E0-410C-9994-9290E8250E56}" type="pres">
      <dgm:prSet presAssocID="{FF8F37AA-493A-40F1-A597-BC7645B48D53}" presName="imgShp" presStyleLbl="fgImgPlace1" presStyleIdx="0" presStyleCnt="3" custLinFactNeighborX="-893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F7A738D-89E4-41D4-B640-89FFC8D08C28}" type="pres">
      <dgm:prSet presAssocID="{FF8F37AA-493A-40F1-A597-BC7645B48D53}" presName="txShp" presStyleLbl="node1" presStyleIdx="0" presStyleCnt="3" custScaleX="141090" custLinFactNeighborX="4643" custLinFactNeighborY="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71706-F43B-4BD1-8F05-437E2AD74E8F}" type="pres">
      <dgm:prSet presAssocID="{2E031527-7838-4BF2-802B-AE1DF8CE9611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A5E549D-D6D1-4AD4-9B96-B9A92E18CFDA}" type="pres">
      <dgm:prSet presAssocID="{B9A7D3AD-9072-43D1-864C-06F4CB1AD946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14E4043-7AEE-4C62-A4AA-CB687382A545}" type="pres">
      <dgm:prSet presAssocID="{B9A7D3AD-9072-43D1-864C-06F4CB1AD946}" presName="imgShp" presStyleLbl="fgImgPlace1" presStyleIdx="1" presStyleCnt="3" custLinFactNeighborX="-89396" custLinFactNeighborY="-108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4AC8D3F-F025-4A68-89C9-FE7995F307EF}" type="pres">
      <dgm:prSet presAssocID="{B9A7D3AD-9072-43D1-864C-06F4CB1AD946}" presName="txShp" presStyleLbl="node1" presStyleIdx="1" presStyleCnt="3" custScaleX="141285" custLinFactNeighborX="8753" custLinFactNeighborY="-10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08627-29B2-4558-9B6D-EEBDD87BB62B}" type="pres">
      <dgm:prSet presAssocID="{6E957CCF-46D4-4C05-B612-B2E84642848A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33C469D-577A-4FBD-9C11-3BAAE567AC7C}" type="pres">
      <dgm:prSet presAssocID="{6739ACB0-F46B-47E4-9700-2D39591FC28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85EF6C7-0963-4B21-9DBA-379F846CAF1F}" type="pres">
      <dgm:prSet presAssocID="{6739ACB0-F46B-47E4-9700-2D39591FC285}" presName="imgShp" presStyleLbl="fgImgPlace1" presStyleIdx="2" presStyleCnt="3" custLinFactNeighborX="-85629" custLinFactNeighborY="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9E215B9-EC2C-4079-8A0D-E70879030DFE}" type="pres">
      <dgm:prSet presAssocID="{6739ACB0-F46B-47E4-9700-2D39591FC285}" presName="txShp" presStyleLbl="node1" presStyleIdx="2" presStyleCnt="3" custScaleX="139939" custLinFactNeighborX="9426" custLinFactNeighborY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66C1A-BA46-406F-A40F-9D5D27434254}" type="presOf" srcId="{B9A7D3AD-9072-43D1-864C-06F4CB1AD946}" destId="{54AC8D3F-F025-4A68-89C9-FE7995F307EF}" srcOrd="0" destOrd="0" presId="urn:microsoft.com/office/officeart/2005/8/layout/vList3"/>
    <dgm:cxn modelId="{F0F05E3E-5D84-45E9-8E31-442FEA43CA9B}" type="presOf" srcId="{6739ACB0-F46B-47E4-9700-2D39591FC285}" destId="{89E215B9-EC2C-4079-8A0D-E70879030DFE}" srcOrd="0" destOrd="0" presId="urn:microsoft.com/office/officeart/2005/8/layout/vList3"/>
    <dgm:cxn modelId="{FA335449-2113-44C4-B1F5-3CEA15B90927}" srcId="{DAD21690-BA2D-40A0-AF8A-04CFF5488F97}" destId="{6739ACB0-F46B-47E4-9700-2D39591FC285}" srcOrd="2" destOrd="0" parTransId="{87BD74C3-010C-4C3A-87B9-C306122A6363}" sibTransId="{6DBF6E43-5917-4534-952D-3E7CAC5F8952}"/>
    <dgm:cxn modelId="{9E529325-C8C3-414B-8B25-207602E4D167}" srcId="{DAD21690-BA2D-40A0-AF8A-04CFF5488F97}" destId="{B9A7D3AD-9072-43D1-864C-06F4CB1AD946}" srcOrd="1" destOrd="0" parTransId="{3CC8C877-B3A1-4436-B480-A7B061D9F1E4}" sibTransId="{6E957CCF-46D4-4C05-B612-B2E84642848A}"/>
    <dgm:cxn modelId="{39E5549C-BDB4-42C5-A201-ACCF725479F0}" type="presOf" srcId="{FF8F37AA-493A-40F1-A597-BC7645B48D53}" destId="{6F7A738D-89E4-41D4-B640-89FFC8D08C28}" srcOrd="0" destOrd="0" presId="urn:microsoft.com/office/officeart/2005/8/layout/vList3"/>
    <dgm:cxn modelId="{F65BEB94-8B27-41EC-B7EC-45007387E695}" srcId="{DAD21690-BA2D-40A0-AF8A-04CFF5488F97}" destId="{FF8F37AA-493A-40F1-A597-BC7645B48D53}" srcOrd="0" destOrd="0" parTransId="{B8043769-704A-4E80-8995-BB7885C594BA}" sibTransId="{2E031527-7838-4BF2-802B-AE1DF8CE9611}"/>
    <dgm:cxn modelId="{E5C53683-79B0-4219-A03A-950AAB52622C}" type="presOf" srcId="{DAD21690-BA2D-40A0-AF8A-04CFF5488F97}" destId="{38D28C6E-C08B-4943-81FD-DEFE85D8CE5E}" srcOrd="0" destOrd="0" presId="urn:microsoft.com/office/officeart/2005/8/layout/vList3"/>
    <dgm:cxn modelId="{F2384A0C-1714-46AC-BE13-9113AFD178C8}" type="presParOf" srcId="{38D28C6E-C08B-4943-81FD-DEFE85D8CE5E}" destId="{C1240BAA-171C-468C-9E8F-C6E9080A278E}" srcOrd="0" destOrd="0" presId="urn:microsoft.com/office/officeart/2005/8/layout/vList3"/>
    <dgm:cxn modelId="{A437A5CA-C03C-449A-BA27-12F58DABBA9D}" type="presParOf" srcId="{C1240BAA-171C-468C-9E8F-C6E9080A278E}" destId="{9AC490EE-E9E0-410C-9994-9290E8250E56}" srcOrd="0" destOrd="0" presId="urn:microsoft.com/office/officeart/2005/8/layout/vList3"/>
    <dgm:cxn modelId="{6AF5373F-2816-4CD2-A7B0-F2F2E2DCE7F1}" type="presParOf" srcId="{C1240BAA-171C-468C-9E8F-C6E9080A278E}" destId="{6F7A738D-89E4-41D4-B640-89FFC8D08C28}" srcOrd="1" destOrd="0" presId="urn:microsoft.com/office/officeart/2005/8/layout/vList3"/>
    <dgm:cxn modelId="{29E30E94-2CE2-4958-AF10-2F65A5B752C3}" type="presParOf" srcId="{38D28C6E-C08B-4943-81FD-DEFE85D8CE5E}" destId="{72C71706-F43B-4BD1-8F05-437E2AD74E8F}" srcOrd="1" destOrd="0" presId="urn:microsoft.com/office/officeart/2005/8/layout/vList3"/>
    <dgm:cxn modelId="{2FD8146C-2A65-4B00-BDF6-60189D4BC0A8}" type="presParOf" srcId="{38D28C6E-C08B-4943-81FD-DEFE85D8CE5E}" destId="{5A5E549D-D6D1-4AD4-9B96-B9A92E18CFDA}" srcOrd="2" destOrd="0" presId="urn:microsoft.com/office/officeart/2005/8/layout/vList3"/>
    <dgm:cxn modelId="{BF288F65-9A43-4F55-B032-854145941C6E}" type="presParOf" srcId="{5A5E549D-D6D1-4AD4-9B96-B9A92E18CFDA}" destId="{314E4043-7AEE-4C62-A4AA-CB687382A545}" srcOrd="0" destOrd="0" presId="urn:microsoft.com/office/officeart/2005/8/layout/vList3"/>
    <dgm:cxn modelId="{D84BF759-102E-454C-8DFD-3E37665B5DB8}" type="presParOf" srcId="{5A5E549D-D6D1-4AD4-9B96-B9A92E18CFDA}" destId="{54AC8D3F-F025-4A68-89C9-FE7995F307EF}" srcOrd="1" destOrd="0" presId="urn:microsoft.com/office/officeart/2005/8/layout/vList3"/>
    <dgm:cxn modelId="{60060322-1869-4AE3-9AF8-D9DAF071BDFC}" type="presParOf" srcId="{38D28C6E-C08B-4943-81FD-DEFE85D8CE5E}" destId="{6A408627-29B2-4558-9B6D-EEBDD87BB62B}" srcOrd="3" destOrd="0" presId="urn:microsoft.com/office/officeart/2005/8/layout/vList3"/>
    <dgm:cxn modelId="{58A88250-25C3-403C-8F1F-82B6D86F6EA8}" type="presParOf" srcId="{38D28C6E-C08B-4943-81FD-DEFE85D8CE5E}" destId="{533C469D-577A-4FBD-9C11-3BAAE567AC7C}" srcOrd="4" destOrd="0" presId="urn:microsoft.com/office/officeart/2005/8/layout/vList3"/>
    <dgm:cxn modelId="{4AE2369F-4020-4775-BA92-08692EA0422D}" type="presParOf" srcId="{533C469D-577A-4FBD-9C11-3BAAE567AC7C}" destId="{085EF6C7-0963-4B21-9DBA-379F846CAF1F}" srcOrd="0" destOrd="0" presId="urn:microsoft.com/office/officeart/2005/8/layout/vList3"/>
    <dgm:cxn modelId="{F602E5B6-9BF6-4FAF-ACC2-342962990640}" type="presParOf" srcId="{533C469D-577A-4FBD-9C11-3BAAE567AC7C}" destId="{89E215B9-EC2C-4079-8A0D-E70879030D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738D-89E4-41D4-B640-89FFC8D08C28}">
      <dsp:nvSpPr>
        <dsp:cNvPr id="0" name=""/>
        <dsp:cNvSpPr/>
      </dsp:nvSpPr>
      <dsp:spPr>
        <a:xfrm rot="10800000">
          <a:off x="752874" y="55927"/>
          <a:ext cx="11439125" cy="1505694"/>
        </a:xfrm>
        <a:prstGeom prst="homePlat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69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</a:rPr>
            <a:t>1. SS will be able to tell the definition of tag-question.</a:t>
          </a:r>
          <a:endParaRPr lang="en-US" sz="4000" kern="1200" dirty="0">
            <a:solidFill>
              <a:schemeClr val="tx1"/>
            </a:solidFill>
          </a:endParaRPr>
        </a:p>
      </dsp:txBody>
      <dsp:txXfrm rot="10800000">
        <a:off x="1129297" y="55927"/>
        <a:ext cx="11062702" cy="1505694"/>
      </dsp:txXfrm>
    </dsp:sp>
    <dsp:sp modelId="{9AC490EE-E9E0-410C-9994-9290E8250E56}">
      <dsp:nvSpPr>
        <dsp:cNvPr id="0" name=""/>
        <dsp:cNvSpPr/>
      </dsp:nvSpPr>
      <dsp:spPr>
        <a:xfrm>
          <a:off x="0" y="1331"/>
          <a:ext cx="1505694" cy="15056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C8D3F-F025-4A68-89C9-FE7995F307EF}">
      <dsp:nvSpPr>
        <dsp:cNvPr id="0" name=""/>
        <dsp:cNvSpPr/>
      </dsp:nvSpPr>
      <dsp:spPr>
        <a:xfrm rot="10800000">
          <a:off x="737064" y="1792712"/>
          <a:ext cx="11454935" cy="1505694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69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2060"/>
              </a:solidFill>
            </a:rPr>
            <a:t>2. SS will be able to tell the use of tag-questions.</a:t>
          </a:r>
          <a:endParaRPr lang="en-US" sz="4000" kern="1200" dirty="0">
            <a:solidFill>
              <a:srgbClr val="002060"/>
            </a:solidFill>
          </a:endParaRPr>
        </a:p>
      </dsp:txBody>
      <dsp:txXfrm rot="10800000">
        <a:off x="1113487" y="1792712"/>
        <a:ext cx="11078512" cy="1505694"/>
      </dsp:txXfrm>
    </dsp:sp>
    <dsp:sp modelId="{314E4043-7AEE-4C62-A4AA-CB687382A545}">
      <dsp:nvSpPr>
        <dsp:cNvPr id="0" name=""/>
        <dsp:cNvSpPr/>
      </dsp:nvSpPr>
      <dsp:spPr>
        <a:xfrm>
          <a:off x="0" y="1792712"/>
          <a:ext cx="1505694" cy="15056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215B9-EC2C-4079-8A0D-E70879030DFE}">
      <dsp:nvSpPr>
        <dsp:cNvPr id="0" name=""/>
        <dsp:cNvSpPr/>
      </dsp:nvSpPr>
      <dsp:spPr>
        <a:xfrm rot="10800000">
          <a:off x="846193" y="3912966"/>
          <a:ext cx="11345806" cy="1505694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69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solidFill>
                <a:srgbClr val="FF0000"/>
              </a:solidFill>
            </a:rPr>
            <a:t>3. SS </a:t>
          </a:r>
          <a:r>
            <a:rPr lang="en-US" sz="4000" kern="1200" dirty="0" smtClean="0">
              <a:solidFill>
                <a:srgbClr val="FF0000"/>
              </a:solidFill>
            </a:rPr>
            <a:t>will be able to make different tag-questions.</a:t>
          </a:r>
          <a:endParaRPr lang="en-US" sz="4000" kern="1200" dirty="0">
            <a:solidFill>
              <a:srgbClr val="FF0000"/>
            </a:solidFill>
          </a:endParaRPr>
        </a:p>
      </dsp:txBody>
      <dsp:txXfrm rot="10800000">
        <a:off x="1222616" y="3912966"/>
        <a:ext cx="10969383" cy="1505694"/>
      </dsp:txXfrm>
    </dsp:sp>
    <dsp:sp modelId="{085EF6C7-0963-4B21-9DBA-379F846CAF1F}">
      <dsp:nvSpPr>
        <dsp:cNvPr id="0" name=""/>
        <dsp:cNvSpPr/>
      </dsp:nvSpPr>
      <dsp:spPr>
        <a:xfrm>
          <a:off x="2" y="3912966"/>
          <a:ext cx="1505694" cy="15056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65AC-6014-48A0-89AD-8DEA691D3777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4DF1-1410-40A3-AF8A-C605AE8C1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word ‘What’ to get the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on the word ‘Group’ to get the correct</a:t>
            </a:r>
            <a:r>
              <a:rPr lang="en-US" baseline="0" dirty="0" smtClean="0"/>
              <a:t> answers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on the word ‘rules’ to get the explanation.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on the word ‘rules’ to get the explanation.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on the word ‘uses’ to get the explanation.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4DF1-1410-40A3-AF8A-C605AE8C11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0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A1F0-56B0-401D-8903-F72294E5A779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1317-F5B3-4320-8F96-FCE41F16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mar.cl/Present/Simple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rammar.cl/Present/Do_Does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2" y="221156"/>
            <a:ext cx="10786345" cy="6332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92" y="692211"/>
            <a:ext cx="3076140" cy="16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662546" y="332510"/>
            <a:ext cx="9254836" cy="1205346"/>
          </a:xfrm>
          <a:prstGeom prst="ribb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QUESTION TAG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Flowchart: Preparation 3"/>
          <p:cNvSpPr/>
          <p:nvPr/>
        </p:nvSpPr>
        <p:spPr>
          <a:xfrm flipH="1">
            <a:off x="110835" y="2355274"/>
            <a:ext cx="5320144" cy="66501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/>
              <a:t>A negative statement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5444832" y="2514159"/>
            <a:ext cx="720437" cy="3143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eparation 5"/>
          <p:cNvSpPr/>
          <p:nvPr/>
        </p:nvSpPr>
        <p:spPr>
          <a:xfrm flipH="1">
            <a:off x="6165269" y="2396839"/>
            <a:ext cx="6026730" cy="552443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positive question tag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66091" y="3086349"/>
            <a:ext cx="3733651" cy="7694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was not</a:t>
            </a:r>
            <a:r>
              <a:rPr lang="en-US" sz="4400" dirty="0" smtClean="0">
                <a:solidFill>
                  <a:schemeClr val="bg1"/>
                </a:solidFill>
              </a:rPr>
              <a:t> late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798" y="3135345"/>
            <a:ext cx="2310312" cy="7694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dirty="0" smtClean="0">
                <a:solidFill>
                  <a:srgbClr val="FFFF00"/>
                </a:solidFill>
              </a:rPr>
              <a:t>was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he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978758" y="3890931"/>
            <a:ext cx="6096000" cy="14920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53035" y="161365"/>
            <a:ext cx="10578353" cy="1775012"/>
          </a:xfrm>
          <a:prstGeom prst="wave">
            <a:avLst>
              <a:gd name="adj1" fmla="val 7065"/>
              <a:gd name="adj2" fmla="val -1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Look at the sentences given below and follow the </a:t>
            </a:r>
            <a:r>
              <a:rPr lang="en-US" sz="4400" b="1" u="sng" dirty="0" smtClean="0">
                <a:solidFill>
                  <a:schemeClr val="tx1"/>
                </a:solidFill>
              </a:rPr>
              <a:t>rules</a:t>
            </a:r>
            <a:r>
              <a:rPr lang="en-US" sz="4400" dirty="0" smtClean="0">
                <a:solidFill>
                  <a:schemeClr val="tx1"/>
                </a:solidFill>
              </a:rPr>
              <a:t> of making tag-questions.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034" y="2044098"/>
            <a:ext cx="1057835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Jamal </a:t>
            </a:r>
            <a:r>
              <a:rPr lang="en-US" sz="4000" b="1" dirty="0"/>
              <a:t>is</a:t>
            </a:r>
            <a:r>
              <a:rPr lang="en-US" sz="4000" dirty="0"/>
              <a:t> from </a:t>
            </a:r>
            <a:r>
              <a:rPr lang="en-US" sz="4000" dirty="0" smtClean="0"/>
              <a:t>Chittagong, </a:t>
            </a:r>
            <a:r>
              <a:rPr lang="en-US" sz="4000" b="1" dirty="0"/>
              <a:t>isn't </a:t>
            </a:r>
            <a:r>
              <a:rPr lang="en-US" sz="4000" dirty="0"/>
              <a:t>he</a:t>
            </a:r>
            <a:r>
              <a:rPr lang="en-US" sz="4000" dirty="0" smtClean="0"/>
              <a:t>?</a:t>
            </a:r>
          </a:p>
          <a:p>
            <a:r>
              <a:rPr lang="en-US" sz="4000" dirty="0" err="1" smtClean="0"/>
              <a:t>Morjina</a:t>
            </a:r>
            <a:r>
              <a:rPr lang="en-US" sz="4000" dirty="0" smtClean="0"/>
              <a:t> </a:t>
            </a:r>
            <a:r>
              <a:rPr lang="en-US" sz="4000" b="1" dirty="0"/>
              <a:t>can</a:t>
            </a:r>
            <a:r>
              <a:rPr lang="en-US" sz="4000" dirty="0"/>
              <a:t> speak English, </a:t>
            </a:r>
            <a:r>
              <a:rPr lang="en-US" sz="4000" b="1" dirty="0"/>
              <a:t>can't</a:t>
            </a:r>
            <a:r>
              <a:rPr lang="en-US" sz="4000" dirty="0"/>
              <a:t> she?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6284" y="1035016"/>
            <a:ext cx="136263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rules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9179" y="3376857"/>
            <a:ext cx="10578353" cy="699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b="1" dirty="0">
                <a:solidFill>
                  <a:schemeClr val="tx1"/>
                </a:solidFill>
              </a:rPr>
              <a:t>positive</a:t>
            </a:r>
            <a:r>
              <a:rPr lang="en-US" sz="3200" dirty="0">
                <a:solidFill>
                  <a:schemeClr val="tx1"/>
                </a:solidFill>
              </a:rPr>
              <a:t> statement is followed by a </a:t>
            </a:r>
            <a:r>
              <a:rPr lang="en-US" sz="3200" b="1" dirty="0">
                <a:solidFill>
                  <a:schemeClr val="tx1"/>
                </a:solidFill>
              </a:rPr>
              <a:t>negative</a:t>
            </a:r>
            <a:r>
              <a:rPr lang="en-US" sz="3200" dirty="0">
                <a:solidFill>
                  <a:schemeClr val="tx1"/>
                </a:solidFill>
              </a:rPr>
              <a:t> question tag.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33" y="4465879"/>
            <a:ext cx="1057835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They </a:t>
            </a:r>
            <a:r>
              <a:rPr lang="en-US" sz="4000" b="1" dirty="0"/>
              <a:t>aren't </a:t>
            </a:r>
            <a:r>
              <a:rPr lang="en-US" sz="4000" dirty="0"/>
              <a:t>funny,</a:t>
            </a:r>
            <a:r>
              <a:rPr lang="en-US" sz="4000" b="1" dirty="0"/>
              <a:t> are </a:t>
            </a:r>
            <a:r>
              <a:rPr lang="en-US" sz="4000" dirty="0"/>
              <a:t>they</a:t>
            </a:r>
            <a:r>
              <a:rPr lang="en-US" sz="4000" dirty="0" smtClean="0"/>
              <a:t>? </a:t>
            </a:r>
          </a:p>
          <a:p>
            <a:r>
              <a:rPr lang="en-US" sz="4000" dirty="0"/>
              <a:t>He</a:t>
            </a:r>
            <a:r>
              <a:rPr lang="en-US" sz="4000" b="1" dirty="0"/>
              <a:t> shouldn't</a:t>
            </a:r>
            <a:r>
              <a:rPr lang="en-US" sz="4000" dirty="0"/>
              <a:t> say things like that,</a:t>
            </a:r>
            <a:r>
              <a:rPr lang="en-US" sz="4000" b="1" dirty="0"/>
              <a:t> should </a:t>
            </a:r>
            <a:r>
              <a:rPr lang="en-US" sz="4000" dirty="0"/>
              <a:t>he?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3032" y="5803173"/>
            <a:ext cx="10578353" cy="699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b="1" dirty="0">
                <a:solidFill>
                  <a:schemeClr val="tx1"/>
                </a:solidFill>
              </a:rPr>
              <a:t>negative</a:t>
            </a:r>
            <a:r>
              <a:rPr lang="en-US" sz="3200" dirty="0">
                <a:solidFill>
                  <a:schemeClr val="tx1"/>
                </a:solidFill>
              </a:rPr>
              <a:t> statement is followed by a </a:t>
            </a:r>
            <a:r>
              <a:rPr lang="en-US" sz="3200" b="1" dirty="0">
                <a:solidFill>
                  <a:schemeClr val="tx1"/>
                </a:solidFill>
              </a:rPr>
              <a:t>positive</a:t>
            </a:r>
            <a:r>
              <a:rPr lang="en-US" sz="3200" dirty="0">
                <a:solidFill>
                  <a:schemeClr val="tx1"/>
                </a:solidFill>
              </a:rPr>
              <a:t> question tag.</a:t>
            </a:r>
          </a:p>
        </p:txBody>
      </p:sp>
    </p:spTree>
    <p:extLst>
      <p:ext uri="{BB962C8B-B14F-4D97-AF65-F5344CB8AC3E}">
        <p14:creationId xmlns:p14="http://schemas.microsoft.com/office/powerpoint/2010/main" val="2730147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build="p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440866" y="41555"/>
            <a:ext cx="9254836" cy="1205346"/>
          </a:xfrm>
          <a:prstGeom prst="ribb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QUESTION TAG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40899"/>
              </p:ext>
            </p:extLst>
          </p:nvPr>
        </p:nvGraphicFramePr>
        <p:xfrm>
          <a:off x="387928" y="2480926"/>
          <a:ext cx="11028219" cy="431057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675275"/>
                <a:gridCol w="3676472"/>
                <a:gridCol w="3676472"/>
              </a:tblGrid>
              <a:tr h="470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affirmative</a:t>
                      </a:r>
                      <a:endParaRPr lang="en-US" sz="2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negative</a:t>
                      </a:r>
                      <a:endParaRPr lang="en-US" sz="2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22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                              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11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I’m late,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They are waiting,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We were late,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aren’t I?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aren’t they?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weren’t we?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813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have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I’ve finished,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He’s left,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haven’t I?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hasn’t he?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22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does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did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You like it,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It works,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You painted it,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don’t you?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doesn’t it?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didn’t you?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0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modals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 can see him,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can’t I?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565" y="1419046"/>
            <a:ext cx="12081163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If the main part of the sentence is positive (affirmative), the question tag is negative….</a:t>
            </a:r>
            <a:endParaRPr kumimoji="0" lang="en-US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57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440866" y="41555"/>
            <a:ext cx="9254836" cy="1205346"/>
          </a:xfrm>
          <a:prstGeom prst="ribb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QUESTION TAG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1924"/>
              </p:ext>
            </p:extLst>
          </p:nvPr>
        </p:nvGraphicFramePr>
        <p:xfrm>
          <a:off x="360218" y="2480926"/>
          <a:ext cx="11028219" cy="431057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675275"/>
                <a:gridCol w="3676472"/>
                <a:gridCol w="3676472"/>
              </a:tblGrid>
              <a:tr h="470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negative</a:t>
                      </a:r>
                      <a:endParaRPr lang="en-US" sz="2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</a:rPr>
                        <a:t>affirmative</a:t>
                      </a:r>
                      <a:endParaRPr lang="en-US" sz="2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22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                              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11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I’m not </a:t>
                      </a:r>
                      <a:r>
                        <a:rPr lang="en-US" sz="2800" dirty="0">
                          <a:effectLst/>
                        </a:rPr>
                        <a:t>late,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They </a:t>
                      </a:r>
                      <a:r>
                        <a:rPr lang="en-US" sz="2800" dirty="0" smtClean="0">
                          <a:effectLst/>
                        </a:rPr>
                        <a:t>aren’t </a:t>
                      </a:r>
                      <a:r>
                        <a:rPr lang="en-US" sz="2800" dirty="0">
                          <a:effectLst/>
                        </a:rPr>
                        <a:t>waiting,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We </a:t>
                      </a:r>
                      <a:r>
                        <a:rPr lang="en-US" sz="2800" dirty="0" smtClean="0">
                          <a:effectLst/>
                        </a:rPr>
                        <a:t>weren’t </a:t>
                      </a:r>
                      <a:r>
                        <a:rPr lang="en-US" sz="2800" dirty="0">
                          <a:effectLst/>
                        </a:rPr>
                        <a:t>late,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am </a:t>
                      </a:r>
                      <a:r>
                        <a:rPr lang="en-US" sz="2800" dirty="0">
                          <a:effectLst/>
                        </a:rPr>
                        <a:t>I?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are </a:t>
                      </a:r>
                      <a:r>
                        <a:rPr lang="en-US" sz="2800" dirty="0">
                          <a:effectLst/>
                        </a:rPr>
                        <a:t>they?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were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we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813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have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I haven’t </a:t>
                      </a:r>
                      <a:r>
                        <a:rPr lang="en-US" sz="2800" dirty="0">
                          <a:effectLst/>
                        </a:rPr>
                        <a:t>finished,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He hasn’t </a:t>
                      </a:r>
                      <a:r>
                        <a:rPr lang="en-US" sz="2800" dirty="0">
                          <a:effectLst/>
                        </a:rPr>
                        <a:t>left,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have </a:t>
                      </a:r>
                      <a:r>
                        <a:rPr lang="en-US" sz="2800" dirty="0">
                          <a:effectLst/>
                        </a:rPr>
                        <a:t>I?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has </a:t>
                      </a:r>
                      <a:r>
                        <a:rPr lang="en-US" sz="2800" dirty="0">
                          <a:effectLst/>
                        </a:rPr>
                        <a:t>he?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22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does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did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You don’t </a:t>
                      </a:r>
                      <a:r>
                        <a:rPr lang="en-US" sz="2800" dirty="0">
                          <a:effectLst/>
                        </a:rPr>
                        <a:t>like it,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It doesn’t work,</a:t>
                      </a:r>
                      <a:endParaRPr lang="en-U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You </a:t>
                      </a:r>
                      <a:r>
                        <a:rPr lang="en-US" sz="2800" dirty="0" smtClean="0">
                          <a:effectLst/>
                        </a:rPr>
                        <a:t>didn’t break </a:t>
                      </a:r>
                      <a:r>
                        <a:rPr lang="en-US" sz="2800" dirty="0">
                          <a:effectLst/>
                        </a:rPr>
                        <a:t>it,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do </a:t>
                      </a:r>
                      <a:r>
                        <a:rPr lang="en-US" sz="2800" dirty="0">
                          <a:effectLst/>
                        </a:rPr>
                        <a:t>you?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does </a:t>
                      </a:r>
                      <a:r>
                        <a:rPr lang="en-US" sz="2800" dirty="0">
                          <a:effectLst/>
                        </a:rPr>
                        <a:t>it?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did </a:t>
                      </a:r>
                      <a:r>
                        <a:rPr lang="en-US" sz="2800" dirty="0">
                          <a:effectLst/>
                        </a:rPr>
                        <a:t>you?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0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modals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</a:t>
                      </a:r>
                      <a:r>
                        <a:rPr lang="en-US" sz="2800" dirty="0" smtClean="0">
                          <a:effectLst/>
                        </a:rPr>
                        <a:t>can’t </a:t>
                      </a:r>
                      <a:r>
                        <a:rPr lang="en-US" sz="2800" dirty="0">
                          <a:effectLst/>
                        </a:rPr>
                        <a:t>see him,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can </a:t>
                      </a:r>
                      <a:r>
                        <a:rPr lang="en-US" sz="2800" dirty="0">
                          <a:effectLst/>
                        </a:rPr>
                        <a:t>I?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565" y="1419046"/>
            <a:ext cx="12081163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If the main part of the sentence is </a:t>
            </a:r>
            <a:r>
              <a:rPr lang="en-US" alt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the question tag is </a:t>
            </a:r>
            <a:r>
              <a:rPr lang="en-US" alt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 (affirmative</a:t>
            </a:r>
            <a:r>
              <a:rPr lang="en-US" altLang="en-US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….</a:t>
            </a:r>
            <a:endParaRPr kumimoji="0" lang="en-US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66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235527"/>
            <a:ext cx="11111345" cy="64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53035" y="161365"/>
            <a:ext cx="10578353" cy="1775012"/>
          </a:xfrm>
          <a:prstGeom prst="wave">
            <a:avLst>
              <a:gd name="adj1" fmla="val 7065"/>
              <a:gd name="adj2" fmla="val -1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Look at the sentences given below and follow the </a:t>
            </a:r>
            <a:r>
              <a:rPr lang="en-US" sz="4400" b="1" u="sng" dirty="0" smtClean="0">
                <a:solidFill>
                  <a:schemeClr val="tx1"/>
                </a:solidFill>
              </a:rPr>
              <a:t>rules</a:t>
            </a:r>
            <a:r>
              <a:rPr lang="en-US" sz="4400" dirty="0" smtClean="0">
                <a:solidFill>
                  <a:schemeClr val="tx1"/>
                </a:solidFill>
              </a:rPr>
              <a:t> of making tag-questions.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034" y="2044098"/>
            <a:ext cx="1057835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You </a:t>
            </a:r>
            <a:r>
              <a:rPr lang="en-US" sz="4000" i="1" dirty="0"/>
              <a:t>play</a:t>
            </a:r>
            <a:r>
              <a:rPr lang="en-US" sz="4000" b="1" dirty="0"/>
              <a:t> </a:t>
            </a:r>
            <a:r>
              <a:rPr lang="en-US" sz="4000" dirty="0"/>
              <a:t>the guitar, </a:t>
            </a:r>
            <a:r>
              <a:rPr lang="en-US" sz="4000" b="1" dirty="0"/>
              <a:t>don't </a:t>
            </a:r>
            <a:r>
              <a:rPr lang="en-US" sz="4000" dirty="0"/>
              <a:t>you? </a:t>
            </a:r>
            <a:endParaRPr lang="en-US" sz="4000" dirty="0" smtClean="0"/>
          </a:p>
          <a:p>
            <a:r>
              <a:rPr lang="en-US" sz="4000" dirty="0" err="1" smtClean="0"/>
              <a:t>Aleya</a:t>
            </a:r>
            <a:r>
              <a:rPr lang="en-US" sz="4000" dirty="0" smtClean="0"/>
              <a:t> </a:t>
            </a:r>
            <a:r>
              <a:rPr lang="en-US" sz="4000" i="1" dirty="0"/>
              <a:t>likes</a:t>
            </a:r>
            <a:r>
              <a:rPr lang="en-US" sz="4000" b="1" dirty="0"/>
              <a:t> </a:t>
            </a:r>
            <a:r>
              <a:rPr lang="en-US" sz="4000" dirty="0"/>
              <a:t>tennis,</a:t>
            </a:r>
            <a:r>
              <a:rPr lang="en-US" sz="4000" b="1" dirty="0"/>
              <a:t> doesn't </a:t>
            </a:r>
            <a:r>
              <a:rPr lang="en-US" sz="4000" dirty="0"/>
              <a:t>she?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2209" y="1007306"/>
            <a:ext cx="136263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rules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3034" y="3418422"/>
            <a:ext cx="10578353" cy="938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When the verb in the main sentence is in the </a:t>
            </a:r>
            <a:r>
              <a:rPr lang="en-US" sz="3200" i="1" dirty="0">
                <a:solidFill>
                  <a:schemeClr val="tx1"/>
                </a:solidFill>
                <a:hlinkClick r:id="rId3" tooltip="Present Simple Tense"/>
              </a:rPr>
              <a:t>present simple</a:t>
            </a:r>
            <a:r>
              <a:rPr lang="en-US" sz="3200" dirty="0">
                <a:solidFill>
                  <a:schemeClr val="tx1"/>
                </a:solidFill>
              </a:rPr>
              <a:t> we form the question tag with </a:t>
            </a:r>
            <a:r>
              <a:rPr lang="en-US" sz="3200" b="1" dirty="0">
                <a:solidFill>
                  <a:schemeClr val="tx1"/>
                </a:solidFill>
                <a:hlinkClick r:id="rId4" tooltip="Do and Does in English"/>
              </a:rPr>
              <a:t>do / does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30" y="4460989"/>
            <a:ext cx="1057835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They </a:t>
            </a:r>
            <a:r>
              <a:rPr lang="en-US" sz="4000" i="1" dirty="0"/>
              <a:t>went</a:t>
            </a:r>
            <a:r>
              <a:rPr lang="en-US" sz="4000" dirty="0"/>
              <a:t> to the cinema, </a:t>
            </a:r>
            <a:r>
              <a:rPr lang="en-US" sz="4000" b="1" dirty="0"/>
              <a:t>didn't</a:t>
            </a:r>
            <a:r>
              <a:rPr lang="en-US" sz="4000" dirty="0"/>
              <a:t> they? </a:t>
            </a:r>
            <a:endParaRPr lang="en-US" sz="4000" dirty="0" smtClean="0"/>
          </a:p>
          <a:p>
            <a:r>
              <a:rPr lang="en-US" sz="4000" dirty="0"/>
              <a:t>She </a:t>
            </a:r>
            <a:r>
              <a:rPr lang="en-US" sz="4000" i="1" dirty="0"/>
              <a:t>studied</a:t>
            </a:r>
            <a:r>
              <a:rPr lang="en-US" sz="4000" dirty="0"/>
              <a:t> in </a:t>
            </a:r>
            <a:r>
              <a:rPr lang="en-US" sz="4000" dirty="0" smtClean="0"/>
              <a:t>Dhaka University, </a:t>
            </a:r>
            <a:r>
              <a:rPr lang="en-US" sz="4000" b="1" dirty="0"/>
              <a:t>didn't</a:t>
            </a:r>
            <a:r>
              <a:rPr lang="en-US" sz="4000" dirty="0"/>
              <a:t> she?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3031" y="5950682"/>
            <a:ext cx="10578353" cy="699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If the verb is in the </a:t>
            </a:r>
            <a:r>
              <a:rPr lang="en-US" sz="3200" i="1" dirty="0">
                <a:solidFill>
                  <a:schemeClr val="tx1"/>
                </a:solidFill>
              </a:rPr>
              <a:t>past simple</a:t>
            </a:r>
            <a:r>
              <a:rPr lang="en-US" sz="3200" dirty="0">
                <a:solidFill>
                  <a:schemeClr val="tx1"/>
                </a:solidFill>
              </a:rPr>
              <a:t> we use </a:t>
            </a:r>
            <a:r>
              <a:rPr lang="en-US" sz="3200" b="1" dirty="0">
                <a:solidFill>
                  <a:schemeClr val="tx1"/>
                </a:solidFill>
              </a:rPr>
              <a:t>did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9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4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build="p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Uses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8630" y="381504"/>
            <a:ext cx="184286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u="sng" dirty="0"/>
              <a:t>Uses</a:t>
            </a:r>
            <a:endParaRPr lang="en-US" sz="66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069143" y="4003934"/>
            <a:ext cx="9537895" cy="180066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Now try to guess the uses of tag-questions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404" y="3250053"/>
            <a:ext cx="953789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1. Tag-question are mainly used for asking for a confirmation/approval.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2. Sometimes tag-questions made from imperative sentences are used for making a ‘request’ or a ‘proposal’.</a:t>
            </a:r>
          </a:p>
        </p:txBody>
      </p:sp>
    </p:spTree>
    <p:extLst>
      <p:ext uri="{BB962C8B-B14F-4D97-AF65-F5344CB8AC3E}">
        <p14:creationId xmlns:p14="http://schemas.microsoft.com/office/powerpoint/2010/main" val="2217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553" y="2077519"/>
            <a:ext cx="9537895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Remember that </a:t>
            </a:r>
            <a:r>
              <a:rPr lang="en-US" sz="3200" b="1" dirty="0"/>
              <a:t>'s</a:t>
            </a:r>
            <a:r>
              <a:rPr lang="en-US" sz="3200" dirty="0"/>
              <a:t> = is or has, and </a:t>
            </a:r>
            <a:r>
              <a:rPr lang="en-US" sz="3200" b="1" dirty="0"/>
              <a:t>‘d</a:t>
            </a:r>
            <a:r>
              <a:rPr lang="en-US" sz="3200" dirty="0"/>
              <a:t> = had or would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Peter’s got a cat</a:t>
            </a:r>
            <a:r>
              <a:rPr lang="en-US" sz="3200" dirty="0" smtClean="0"/>
              <a:t>,_________?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>She’s in the office</a:t>
            </a:r>
            <a:r>
              <a:rPr lang="en-US" sz="3200" dirty="0" smtClean="0"/>
              <a:t>,_______?</a:t>
            </a:r>
          </a:p>
          <a:p>
            <a:r>
              <a:rPr lang="en-US" sz="3200" dirty="0" smtClean="0"/>
              <a:t>He’d gone to visit his village,_______?</a:t>
            </a:r>
          </a:p>
          <a:p>
            <a:r>
              <a:rPr lang="en-US" sz="3200" dirty="0" smtClean="0"/>
              <a:t>I’d prefer die to take this,_________?</a:t>
            </a:r>
          </a:p>
          <a:p>
            <a:endParaRPr 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366" y="3088042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hasn't 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9590" y="3585624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isn't she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503" y="4108844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hadn’t 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1068" y="4563698"/>
            <a:ext cx="1657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wouldn’t I</a:t>
            </a:r>
          </a:p>
        </p:txBody>
      </p:sp>
    </p:spTree>
    <p:extLst>
      <p:ext uri="{BB962C8B-B14F-4D97-AF65-F5344CB8AC3E}">
        <p14:creationId xmlns:p14="http://schemas.microsoft.com/office/powerpoint/2010/main" val="27907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  <p:bldP spid="3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1864599"/>
            <a:ext cx="108712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Question tags with "HAVE" and "DO" are often both possible after the noun–auxiliary "have".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Note:</a:t>
            </a:r>
            <a:r>
              <a:rPr lang="en-US" sz="3200" dirty="0"/>
              <a:t> "do" is preferred in American English.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Mr. Farmer has two cars, hasn't he? Or doesn't he?</a:t>
            </a:r>
            <a:br>
              <a:rPr lang="en-US" sz="3200" dirty="0"/>
            </a:br>
            <a:r>
              <a:rPr lang="en-US" sz="3200" dirty="0"/>
              <a:t>She has a nice kitten, hasn't she? Or doesn't she?</a:t>
            </a:r>
            <a:br>
              <a:rPr lang="en-US" sz="3200" dirty="0"/>
            </a:br>
            <a:r>
              <a:rPr lang="en-US" sz="3200" dirty="0"/>
              <a:t>You haven’t a house, have you? Do you? </a:t>
            </a:r>
            <a:br>
              <a:rPr lang="en-US" sz="3200" dirty="0"/>
            </a:br>
            <a:r>
              <a:rPr lang="en-US" sz="3200" dirty="0"/>
              <a:t>They have a garden, haven’t they? Or don’t they? </a:t>
            </a:r>
            <a:br>
              <a:rPr lang="en-US" sz="3200" dirty="0"/>
            </a:b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" y="1762999"/>
            <a:ext cx="114808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 If the statement contains words such as no, no one, nothing</a:t>
            </a:r>
            <a:r>
              <a:rPr lang="en-US" sz="3200" b="1" dirty="0" smtClean="0"/>
              <a:t>,</a:t>
            </a:r>
            <a:r>
              <a:rPr lang="en-US" sz="3200" dirty="0"/>
              <a:t> </a:t>
            </a:r>
            <a:r>
              <a:rPr lang="en-US" sz="3200" b="1" dirty="0" smtClean="0"/>
              <a:t>rare,</a:t>
            </a:r>
            <a:r>
              <a:rPr lang="en-US" sz="3200" b="1" dirty="0"/>
              <a:t> no </a:t>
            </a:r>
            <a:r>
              <a:rPr lang="en-US" sz="3200" b="1" dirty="0" smtClean="0"/>
              <a:t>sooner,</a:t>
            </a:r>
            <a:r>
              <a:rPr lang="en-US" sz="3200" b="1" dirty="0"/>
              <a:t> few, little,</a:t>
            </a:r>
            <a:r>
              <a:rPr lang="en-US" sz="3200" b="1" dirty="0" smtClean="0"/>
              <a:t> </a:t>
            </a:r>
            <a:r>
              <a:rPr lang="en-US" sz="3200" b="1" dirty="0"/>
              <a:t>nobody, scarcely, hardly, hardly ever, never, neither, seldom, under no circumstances… </a:t>
            </a:r>
            <a:r>
              <a:rPr lang="en-US" sz="3200" b="1" dirty="0" err="1"/>
              <a:t>etc</a:t>
            </a:r>
            <a:r>
              <a:rPr lang="en-US" sz="3200" b="1" dirty="0"/>
              <a:t>, it is considered a negative statement and followed by an affirmative tag.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Julia hardly ever drinks coke, does she?</a:t>
            </a:r>
            <a:br>
              <a:rPr lang="en-US" sz="3200" dirty="0"/>
            </a:br>
            <a:r>
              <a:rPr lang="en-US" sz="3200" dirty="0"/>
              <a:t>Nothing will cure his illness, will it? </a:t>
            </a:r>
            <a:br>
              <a:rPr lang="en-US" sz="3200" dirty="0"/>
            </a:br>
            <a:r>
              <a:rPr lang="en-US" sz="3200" dirty="0"/>
              <a:t>He never acts like a gentleman, does he?</a:t>
            </a:r>
            <a:br>
              <a:rPr lang="en-US" sz="3200" dirty="0"/>
            </a:br>
            <a:r>
              <a:rPr lang="en-US" sz="3200" dirty="0"/>
              <a:t>She is hardly the right person for the job, is she?</a:t>
            </a:r>
            <a:br>
              <a:rPr lang="en-US" sz="3200" dirty="0"/>
            </a:br>
            <a:r>
              <a:rPr lang="en-US" sz="3200" dirty="0"/>
              <a:t>It is no good, is it?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Teacher’s identity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7988" y="2144508"/>
            <a:ext cx="84533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Kohinoor </a:t>
            </a:r>
            <a:r>
              <a:rPr lang="en-US" sz="4000" b="1" dirty="0" err="1" smtClean="0">
                <a:solidFill>
                  <a:srgbClr val="FF0000"/>
                </a:solidFill>
              </a:rPr>
              <a:t>Akter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dirty="0" err="1" smtClean="0"/>
              <a:t>SeniorTeacher</a:t>
            </a:r>
            <a:endParaRPr lang="en-US" sz="3600" dirty="0"/>
          </a:p>
          <a:p>
            <a:r>
              <a:rPr lang="en-US" sz="3600" dirty="0" err="1" smtClean="0"/>
              <a:t>Gojmohal</a:t>
            </a:r>
            <a:r>
              <a:rPr lang="en-US" sz="3600" dirty="0" smtClean="0"/>
              <a:t> Tannery High </a:t>
            </a:r>
            <a:r>
              <a:rPr lang="en-US" sz="3600" dirty="0"/>
              <a:t>School</a:t>
            </a:r>
          </a:p>
          <a:p>
            <a:r>
              <a:rPr lang="en-US" sz="3600" dirty="0" smtClean="0"/>
              <a:t>Dhaka</a:t>
            </a:r>
            <a:endParaRPr lang="en-US" sz="3600" dirty="0"/>
          </a:p>
          <a:p>
            <a:r>
              <a:rPr lang="en-US" sz="3600" dirty="0" smtClean="0"/>
              <a:t>Mobile </a:t>
            </a:r>
            <a:r>
              <a:rPr lang="en-US" sz="3600" dirty="0"/>
              <a:t>Number: </a:t>
            </a:r>
            <a:r>
              <a:rPr lang="en-US" sz="3600" dirty="0" smtClean="0"/>
              <a:t>01917598118</a:t>
            </a:r>
            <a:endParaRPr lang="en-US" sz="3600" dirty="0"/>
          </a:p>
          <a:p>
            <a:r>
              <a:rPr lang="en-US" sz="3600" dirty="0"/>
              <a:t>E-mail ID: </a:t>
            </a:r>
            <a:r>
              <a:rPr lang="en-US" sz="3600" dirty="0" smtClean="0"/>
              <a:t>kohinoorakter04@gmail.com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" y="2493150"/>
            <a:ext cx="1529324" cy="2780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0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64599"/>
            <a:ext cx="10769600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  If the subject of the statement is somebody, anybody, nobody, everybody, no one, and neither …. We use the pronoun “they” in question tag.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Somebody entered the garden, didn't they?</a:t>
            </a:r>
            <a:br>
              <a:rPr lang="en-US" sz="3200" dirty="0"/>
            </a:br>
            <a:r>
              <a:rPr lang="en-US" sz="3200" dirty="0"/>
              <a:t>Everybody was upset, weren't they?</a:t>
            </a:r>
            <a:br>
              <a:rPr lang="en-US" sz="3200" dirty="0"/>
            </a:br>
            <a:r>
              <a:rPr lang="en-US" sz="3200" dirty="0"/>
              <a:t>Nobody objects to the plan, do they?</a:t>
            </a:r>
            <a:br>
              <a:rPr lang="en-US" sz="3200" dirty="0"/>
            </a:b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64599"/>
            <a:ext cx="10591800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  When the subject of the statement is that or this, the pronoun in the tag is "it". The pronoun is "they" for their plural forms these and those.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This is an expensive necklace, isn't it?</a:t>
            </a:r>
            <a:br>
              <a:rPr lang="en-US" sz="3200" dirty="0"/>
            </a:br>
            <a:r>
              <a:rPr lang="en-US" sz="3200" dirty="0"/>
              <a:t>Those are very naughty children, aren't they?</a:t>
            </a:r>
            <a:br>
              <a:rPr lang="en-US" sz="3200" dirty="0"/>
            </a:br>
            <a:r>
              <a:rPr lang="en-US" sz="3200" dirty="0"/>
              <a:t>That wasn't a big surprise, was it?</a:t>
            </a:r>
            <a:br>
              <a:rPr lang="en-US" sz="3200" dirty="0"/>
            </a:br>
            <a:r>
              <a:rPr lang="en-US" sz="3200" dirty="0"/>
              <a:t>These weren't yours, were they?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994" y="1864599"/>
            <a:ext cx="10208461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/>
              <a:t>  When we use a there + be combination in a sentence the pronoun in the tag is again "there".</a:t>
            </a: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There isn't a hotel next to the museum, is there?</a:t>
            </a:r>
            <a:br>
              <a:rPr lang="en-US" sz="3600" dirty="0"/>
            </a:br>
            <a:r>
              <a:rPr lang="en-US" sz="3600" dirty="0"/>
              <a:t>There won’t be any trouble, will there?</a:t>
            </a:r>
            <a:br>
              <a:rPr lang="en-US" sz="3600" dirty="0"/>
            </a:br>
            <a:r>
              <a:rPr lang="en-US" sz="3600" dirty="0"/>
              <a:t>There is a bus to Atlantic City every hour, isn't there?</a:t>
            </a:r>
            <a:br>
              <a:rPr lang="en-US" sz="3600" dirty="0"/>
            </a:br>
            <a:r>
              <a:rPr lang="en-US" sz="3600" dirty="0"/>
              <a:t>There weren't any children at school, were there</a:t>
            </a:r>
            <a:r>
              <a:rPr lang="en-US" sz="3600" dirty="0" smtClean="0"/>
              <a:t>?</a:t>
            </a:r>
            <a:endParaRPr lang="en-US" sz="3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994" y="1864599"/>
            <a:ext cx="953789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/>
              <a:t>   Let’s has the tag "shall we?"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Let’s go to the movie theater, shall we? </a:t>
            </a:r>
            <a:br>
              <a:rPr lang="en-US" sz="3600" dirty="0"/>
            </a:br>
            <a:r>
              <a:rPr lang="en-US" sz="3600" dirty="0" smtClean="0"/>
              <a:t>Let us </a:t>
            </a:r>
            <a:r>
              <a:rPr lang="en-US" sz="3600" dirty="0"/>
              <a:t>drink tea, shall we? </a:t>
            </a:r>
            <a:br>
              <a:rPr lang="en-US" sz="3600" dirty="0"/>
            </a:br>
            <a:r>
              <a:rPr lang="en-US" sz="3600" dirty="0"/>
              <a:t>Let’s go out for a walk, shall we</a:t>
            </a:r>
            <a:r>
              <a:rPr lang="en-US" sz="3600" dirty="0" smtClean="0"/>
              <a:t>?</a:t>
            </a:r>
          </a:p>
          <a:p>
            <a:r>
              <a:rPr lang="en-US" sz="3600" dirty="0"/>
              <a:t>but</a:t>
            </a:r>
            <a:r>
              <a:rPr lang="en-US" sz="3600" dirty="0" smtClean="0"/>
              <a:t>,</a:t>
            </a:r>
          </a:p>
          <a:p>
            <a:r>
              <a:rPr lang="en-US" sz="3600" dirty="0"/>
              <a:t> </a:t>
            </a:r>
            <a:r>
              <a:rPr lang="en-US" sz="3600" u="sng" dirty="0"/>
              <a:t>Let me /Let him /Let them</a:t>
            </a:r>
            <a:r>
              <a:rPr lang="en-US" sz="3600" b="1" u="sng" dirty="0"/>
              <a:t> </a:t>
            </a:r>
            <a:r>
              <a:rPr lang="en-US" sz="3600" dirty="0"/>
              <a:t>do the work, </a:t>
            </a:r>
            <a:r>
              <a:rPr lang="en-US" sz="3600" u="sng" dirty="0"/>
              <a:t>will you</a:t>
            </a:r>
            <a:r>
              <a:rPr lang="en-US" sz="3600" dirty="0"/>
              <a:t>? [Request</a:t>
            </a:r>
            <a:r>
              <a:rPr lang="en-US" sz="3600" dirty="0" smtClean="0"/>
              <a:t>]</a:t>
            </a:r>
            <a:endParaRPr lang="en-US" sz="3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994" y="1864599"/>
            <a:ext cx="953789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   “Have to” is considered Simple Present and “had to” is considered Simple Past.</a:t>
            </a: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Your father has to wear glasses, doesn't he?</a:t>
            </a:r>
            <a:br>
              <a:rPr lang="en-US" sz="3200" dirty="0"/>
            </a:br>
            <a:r>
              <a:rPr lang="en-US" sz="3200" dirty="0"/>
              <a:t>They don’t have to come early, do they?</a:t>
            </a:r>
            <a:br>
              <a:rPr lang="en-US" sz="3200" dirty="0"/>
            </a:br>
            <a:r>
              <a:rPr lang="en-US" sz="3200" dirty="0"/>
              <a:t>We had to borrow some money to buy a new house, didn't we?</a:t>
            </a:r>
            <a:br>
              <a:rPr lang="en-US" sz="3200" dirty="0"/>
            </a:br>
            <a:r>
              <a:rPr lang="en-US" sz="3200" dirty="0"/>
              <a:t>They didn't have to read the story book, did they?</a:t>
            </a:r>
            <a:br>
              <a:rPr lang="en-US" sz="3200" dirty="0"/>
            </a:b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84107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" y="1282709"/>
            <a:ext cx="11970327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   </a:t>
            </a:r>
            <a:r>
              <a:rPr lang="en-US" sz="3200" dirty="0"/>
              <a:t> When main verb is Have, Has, Need, you should use </a:t>
            </a:r>
            <a:r>
              <a:rPr lang="en-US" sz="3200" b="1" dirty="0"/>
              <a:t>do/does</a:t>
            </a:r>
            <a:r>
              <a:rPr lang="en-US" sz="3200" dirty="0"/>
              <a:t> as auxiliary verb in present tense and </a:t>
            </a:r>
            <a:r>
              <a:rPr lang="en-US" sz="3200" b="1" u="sng" dirty="0"/>
              <a:t>did</a:t>
            </a:r>
            <a:r>
              <a:rPr lang="en-US" sz="3200" dirty="0"/>
              <a:t> in Past Tense.</a:t>
            </a:r>
          </a:p>
          <a:p>
            <a:r>
              <a:rPr lang="en-US" sz="3200" dirty="0"/>
              <a:t>He </a:t>
            </a:r>
            <a:r>
              <a:rPr lang="en-US" sz="3200" u="sng" dirty="0"/>
              <a:t>has</a:t>
            </a:r>
            <a:r>
              <a:rPr lang="en-US" sz="3200" dirty="0"/>
              <a:t> some books, </a:t>
            </a:r>
            <a:r>
              <a:rPr lang="en-US" sz="3200" u="sng" dirty="0"/>
              <a:t>doesn’t he?</a:t>
            </a:r>
            <a:r>
              <a:rPr lang="en-US" sz="3200" dirty="0"/>
              <a:t>    (Has is the main verb in present tense)</a:t>
            </a:r>
          </a:p>
          <a:p>
            <a:r>
              <a:rPr lang="en-US" sz="3200" dirty="0"/>
              <a:t>but, He </a:t>
            </a:r>
            <a:r>
              <a:rPr lang="en-US" sz="3200" u="sng" dirty="0"/>
              <a:t>has</a:t>
            </a:r>
            <a:r>
              <a:rPr lang="en-US" sz="3200" dirty="0"/>
              <a:t> finished the task, </a:t>
            </a:r>
            <a:r>
              <a:rPr lang="en-US" sz="3200" u="sng" dirty="0"/>
              <a:t>hasn’t he?</a:t>
            </a:r>
            <a:r>
              <a:rPr lang="en-US" sz="3200" dirty="0"/>
              <a:t>  (Has is the auxiliary verb in present perfect tense)</a:t>
            </a:r>
          </a:p>
          <a:p>
            <a:r>
              <a:rPr lang="en-US" sz="3200" dirty="0"/>
              <a:t>He </a:t>
            </a:r>
            <a:r>
              <a:rPr lang="en-US" sz="3200" u="sng" dirty="0"/>
              <a:t>had</a:t>
            </a:r>
            <a:r>
              <a:rPr lang="en-US" sz="3200" dirty="0"/>
              <a:t> some books, </a:t>
            </a:r>
            <a:r>
              <a:rPr lang="en-US" sz="3200" u="sng" dirty="0"/>
              <a:t>didn’t he?</a:t>
            </a:r>
            <a:r>
              <a:rPr lang="en-US" sz="3200" dirty="0"/>
              <a:t>   (Had is the main verb in past tense)</a:t>
            </a:r>
          </a:p>
          <a:p>
            <a:r>
              <a:rPr lang="en-US" sz="3200" dirty="0"/>
              <a:t>but, He </a:t>
            </a:r>
            <a:r>
              <a:rPr lang="en-US" sz="3200" u="sng" dirty="0"/>
              <a:t>had</a:t>
            </a:r>
            <a:r>
              <a:rPr lang="en-US" sz="3200" dirty="0"/>
              <a:t> finished the task, </a:t>
            </a:r>
            <a:r>
              <a:rPr lang="en-US" sz="3200" u="sng" dirty="0"/>
              <a:t>hadn’t he?</a:t>
            </a:r>
            <a:r>
              <a:rPr lang="en-US" sz="3200" dirty="0"/>
              <a:t>  (Had is the auxiliary verb in past perfect tense)</a:t>
            </a:r>
          </a:p>
          <a:p>
            <a:r>
              <a:rPr lang="en-US" sz="3200" dirty="0"/>
              <a:t>I </a:t>
            </a:r>
            <a:r>
              <a:rPr lang="en-US" sz="3200" u="sng" dirty="0"/>
              <a:t>need</a:t>
            </a:r>
            <a:r>
              <a:rPr lang="en-US" sz="3200" dirty="0"/>
              <a:t> a pencil to write with, </a:t>
            </a:r>
            <a:r>
              <a:rPr lang="en-US" sz="3200" u="sng" dirty="0"/>
              <a:t>don’t I?</a:t>
            </a:r>
            <a:r>
              <a:rPr lang="en-US" sz="3200" dirty="0"/>
              <a:t> (Need is the main verb)</a:t>
            </a:r>
          </a:p>
          <a:p>
            <a:r>
              <a:rPr lang="en-US" sz="3200" smtClean="0"/>
              <a:t>You</a:t>
            </a:r>
            <a:r>
              <a:rPr lang="en-US" sz="3200" dirty="0"/>
              <a:t> </a:t>
            </a:r>
            <a:r>
              <a:rPr lang="en-US" sz="3200" u="sng" dirty="0"/>
              <a:t>need to</a:t>
            </a:r>
            <a:r>
              <a:rPr lang="en-US" sz="3200" dirty="0"/>
              <a:t> wait for an hour, </a:t>
            </a:r>
            <a:r>
              <a:rPr lang="en-US" sz="3200" u="sng" dirty="0"/>
              <a:t>needn’t you?</a:t>
            </a:r>
            <a:r>
              <a:rPr lang="en-US" sz="3200" dirty="0"/>
              <a:t> (Need is auxiliary verb</a:t>
            </a:r>
            <a:r>
              <a:rPr lang="en-US" sz="3200" dirty="0" smtClean="0"/>
              <a:t>)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9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45" y="1795323"/>
            <a:ext cx="10972800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   Some introductory phrases such as “I am afraid, I think, I believe, I am sure, I suspect, I suppose , it appears that , it seems that , it looks as if , as far as I remember , as far as I can see … so on “ don’t affect question tags except for the transfer of negation .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 suppose you are not serious, are you? </a:t>
            </a:r>
            <a:br>
              <a:rPr lang="en-US" sz="2400" dirty="0"/>
            </a:br>
            <a:r>
              <a:rPr lang="en-US" sz="2400" dirty="0"/>
              <a:t>I think my mom returned home, didn't she?</a:t>
            </a:r>
            <a:br>
              <a:rPr lang="en-US" sz="2400" dirty="0"/>
            </a:br>
            <a:r>
              <a:rPr lang="en-US" sz="2400" dirty="0"/>
              <a:t>I don’t suppose you are serious, are you? </a:t>
            </a:r>
            <a:br>
              <a:rPr lang="en-US" sz="2400" dirty="0"/>
            </a:br>
            <a:r>
              <a:rPr lang="en-US" sz="2400" dirty="0"/>
              <a:t>I don’t believe you have paid for it yet, have you?</a:t>
            </a:r>
            <a:br>
              <a:rPr lang="en-US" sz="2400" dirty="0"/>
            </a:br>
            <a:r>
              <a:rPr lang="en-US" sz="2400" dirty="0"/>
              <a:t>I don’t think anyone will volunteer, will they?</a:t>
            </a:r>
            <a:br>
              <a:rPr lang="en-US" sz="2400" dirty="0"/>
            </a:br>
            <a:r>
              <a:rPr lang="en-US" sz="2400" dirty="0"/>
              <a:t>I hope he won’t object to our plan, will he?</a:t>
            </a:r>
            <a:br>
              <a:rPr lang="en-US" sz="2400" dirty="0"/>
            </a:br>
            <a:r>
              <a:rPr lang="en-US" sz="2400" dirty="0"/>
              <a:t>It appears that she is enjoying herself, isn't she?</a:t>
            </a:r>
            <a:br>
              <a:rPr lang="en-US" sz="2400" dirty="0"/>
            </a:br>
            <a:r>
              <a:rPr lang="en-US" sz="2400" dirty="0"/>
              <a:t>As far as I can see, </a:t>
            </a:r>
            <a:r>
              <a:rPr lang="en-US" sz="2400" dirty="0" smtClean="0"/>
              <a:t>Hasan </a:t>
            </a:r>
            <a:r>
              <a:rPr lang="en-US" sz="2400" dirty="0"/>
              <a:t>is the best, isn't he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95752" y="267286"/>
            <a:ext cx="9537895" cy="1350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chemeClr val="tx1"/>
                </a:solidFill>
              </a:rPr>
              <a:t>Rules</a:t>
            </a:r>
            <a:r>
              <a:rPr lang="en-US" sz="6600" dirty="0" smtClean="0">
                <a:solidFill>
                  <a:schemeClr val="tx1"/>
                </a:solidFill>
              </a:rPr>
              <a:t> of tag-questions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752" y="2183247"/>
            <a:ext cx="9790903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/>
              <a:t>   If the subject of the sentence is everything, nothing, something, anything the pronoun in the tag is "it".</a:t>
            </a:r>
            <a:r>
              <a:rPr lang="en-US" sz="4000" dirty="0"/>
              <a:t> 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Everything is ready, isn't it?</a:t>
            </a:r>
            <a:br>
              <a:rPr lang="en-US" sz="4000" dirty="0"/>
            </a:br>
            <a:r>
              <a:rPr lang="en-US" sz="4000" dirty="0"/>
              <a:t>Nothing has the end, has it? </a:t>
            </a:r>
            <a:br>
              <a:rPr lang="en-US" sz="4000" dirty="0"/>
            </a:br>
            <a:r>
              <a:rPr lang="en-US" sz="4000" dirty="0"/>
              <a:t>Anything is possible, isn't it?</a:t>
            </a:r>
            <a:endParaRPr lang="en-US" sz="4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64657" y="53788"/>
            <a:ext cx="8247530" cy="1057836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Group work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52" y="1075766"/>
            <a:ext cx="11833411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dirty="0"/>
              <a:t>a</a:t>
            </a:r>
            <a:r>
              <a:rPr lang="en-US" sz="3600" dirty="0" smtClean="0"/>
              <a:t>) Nothing </a:t>
            </a:r>
            <a:r>
              <a:rPr lang="en-US" sz="3600" dirty="0"/>
              <a:t>is </a:t>
            </a:r>
            <a:r>
              <a:rPr lang="en-US" sz="3600" dirty="0" smtClean="0"/>
              <a:t>impossible,</a:t>
            </a:r>
            <a:r>
              <a:rPr lang="en-US" sz="3600" dirty="0"/>
              <a:t>   </a:t>
            </a:r>
            <a:r>
              <a:rPr lang="en-US" sz="3600" dirty="0" smtClean="0"/>
              <a:t>——–? </a:t>
            </a:r>
          </a:p>
          <a:p>
            <a:r>
              <a:rPr lang="en-US" sz="3600" dirty="0" smtClean="0"/>
              <a:t>(</a:t>
            </a:r>
            <a:r>
              <a:rPr lang="en-US" sz="3600" dirty="0"/>
              <a:t>b</a:t>
            </a:r>
            <a:r>
              <a:rPr lang="en-US" sz="3600" dirty="0" smtClean="0"/>
              <a:t>) </a:t>
            </a:r>
            <a:r>
              <a:rPr lang="en-US" sz="3600" dirty="0"/>
              <a:t>The idle always lag </a:t>
            </a:r>
            <a:r>
              <a:rPr lang="en-US" sz="3600" dirty="0" smtClean="0"/>
              <a:t>behind,</a:t>
            </a:r>
            <a:r>
              <a:rPr lang="en-US" sz="3600" dirty="0"/>
              <a:t>  </a:t>
            </a:r>
            <a:r>
              <a:rPr lang="en-US" sz="3600" dirty="0" smtClean="0"/>
              <a:t>——–?</a:t>
            </a:r>
          </a:p>
          <a:p>
            <a:r>
              <a:rPr lang="en-US" sz="3600" dirty="0" smtClean="0"/>
              <a:t>(c) </a:t>
            </a:r>
            <a:r>
              <a:rPr lang="sv-SE" sz="3600" dirty="0"/>
              <a:t>Motivation seldom goes in </a:t>
            </a:r>
            <a:r>
              <a:rPr lang="sv-SE" sz="3600" dirty="0" smtClean="0"/>
              <a:t>vain, ——–? </a:t>
            </a:r>
          </a:p>
          <a:p>
            <a:r>
              <a:rPr lang="sv-SE" sz="3600" dirty="0" smtClean="0"/>
              <a:t>(d) </a:t>
            </a:r>
            <a:r>
              <a:rPr lang="en-US" sz="3600" dirty="0"/>
              <a:t>You studied </a:t>
            </a:r>
            <a:r>
              <a:rPr lang="en-US" sz="3600" dirty="0" smtClean="0"/>
              <a:t>hard, ——–? </a:t>
            </a:r>
          </a:p>
          <a:p>
            <a:r>
              <a:rPr lang="en-US" sz="3600" dirty="0"/>
              <a:t>(e) Let us start our </a:t>
            </a:r>
            <a:r>
              <a:rPr lang="en-US" sz="3600" dirty="0" smtClean="0"/>
              <a:t>journey</a:t>
            </a:r>
            <a:r>
              <a:rPr lang="en-US" sz="3600" dirty="0"/>
              <a:t>,</a:t>
            </a:r>
            <a:r>
              <a:rPr lang="en-US" sz="3600" dirty="0" smtClean="0"/>
              <a:t> ——–? </a:t>
            </a:r>
          </a:p>
          <a:p>
            <a:r>
              <a:rPr lang="en-US" sz="3600" dirty="0" smtClean="0"/>
              <a:t>(f</a:t>
            </a:r>
            <a:r>
              <a:rPr lang="en-US" sz="3600" dirty="0"/>
              <a:t>) There is nothing for her to </a:t>
            </a:r>
            <a:r>
              <a:rPr lang="en-US" sz="3600" dirty="0" smtClean="0"/>
              <a:t>eat, ——–? </a:t>
            </a:r>
          </a:p>
          <a:p>
            <a:r>
              <a:rPr lang="en-US" sz="3600" dirty="0" smtClean="0"/>
              <a:t>(g</a:t>
            </a:r>
            <a:r>
              <a:rPr lang="en-US" sz="3600" dirty="0"/>
              <a:t>) Bangladesh is our </a:t>
            </a:r>
            <a:r>
              <a:rPr lang="en-US" sz="3600" dirty="0" smtClean="0"/>
              <a:t>motherland, </a:t>
            </a:r>
            <a:r>
              <a:rPr lang="en-US" sz="3600" dirty="0"/>
              <a:t>——–?</a:t>
            </a:r>
            <a:endParaRPr lang="en-US" sz="3600" dirty="0" smtClean="0"/>
          </a:p>
          <a:p>
            <a:r>
              <a:rPr lang="en-US" sz="3600" dirty="0" smtClean="0"/>
              <a:t>(h</a:t>
            </a:r>
            <a:r>
              <a:rPr lang="en-US" sz="3600" dirty="0"/>
              <a:t>) Everybody loves </a:t>
            </a:r>
            <a:r>
              <a:rPr lang="en-US" sz="3600" dirty="0" smtClean="0"/>
              <a:t>flower, </a:t>
            </a:r>
            <a:r>
              <a:rPr lang="en-US" sz="3600" dirty="0"/>
              <a:t>——–?</a:t>
            </a:r>
            <a:endParaRPr lang="en-US" sz="3600" dirty="0" smtClean="0"/>
          </a:p>
          <a:p>
            <a:r>
              <a:rPr lang="en-US" sz="3600" dirty="0" smtClean="0"/>
              <a:t>(</a:t>
            </a:r>
            <a:r>
              <a:rPr lang="en-US" sz="3600" dirty="0" err="1" smtClean="0"/>
              <a:t>i</a:t>
            </a:r>
            <a:r>
              <a:rPr lang="en-US" sz="3600" dirty="0"/>
              <a:t>) He has few reasons for </a:t>
            </a:r>
            <a:r>
              <a:rPr lang="en-US" sz="3600" dirty="0" smtClean="0"/>
              <a:t>waiting, </a:t>
            </a:r>
            <a:r>
              <a:rPr lang="en-US" sz="3600" dirty="0"/>
              <a:t>——–?</a:t>
            </a:r>
            <a:endParaRPr lang="en-US" sz="3600" dirty="0" smtClean="0"/>
          </a:p>
          <a:p>
            <a:r>
              <a:rPr lang="sv-SE" sz="3600" dirty="0" smtClean="0"/>
              <a:t>(j) </a:t>
            </a:r>
            <a:r>
              <a:rPr lang="en-US" sz="3600" dirty="0"/>
              <a:t>We ought to love our </a:t>
            </a:r>
            <a:r>
              <a:rPr lang="en-US" sz="3600" dirty="0" smtClean="0"/>
              <a:t>motherland, </a:t>
            </a:r>
            <a:r>
              <a:rPr lang="en-US" sz="3600" dirty="0"/>
              <a:t>——–?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52" y="1111623"/>
            <a:ext cx="11833411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(a) Nothing is impossible, is it</a:t>
            </a:r>
            <a:r>
              <a:rPr lang="en-US" sz="3200" dirty="0" smtClean="0">
                <a:solidFill>
                  <a:srgbClr val="C00000"/>
                </a:solidFill>
              </a:rPr>
              <a:t>?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(</a:t>
            </a:r>
            <a:r>
              <a:rPr lang="en-US" sz="3200" dirty="0">
                <a:solidFill>
                  <a:srgbClr val="C00000"/>
                </a:solidFill>
              </a:rPr>
              <a:t>b) The idle always lag </a:t>
            </a:r>
            <a:r>
              <a:rPr lang="en-US" sz="3200" dirty="0" smtClean="0">
                <a:solidFill>
                  <a:srgbClr val="C00000"/>
                </a:solidFill>
              </a:rPr>
              <a:t>behind,</a:t>
            </a:r>
            <a:r>
              <a:rPr lang="en-US" sz="3200" dirty="0">
                <a:solidFill>
                  <a:srgbClr val="C00000"/>
                </a:solidFill>
              </a:rPr>
              <a:t>  d</a:t>
            </a:r>
            <a:r>
              <a:rPr lang="en-US" sz="3200" dirty="0" smtClean="0">
                <a:solidFill>
                  <a:srgbClr val="C00000"/>
                </a:solidFill>
              </a:rPr>
              <a:t>on’t they?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(c) </a:t>
            </a:r>
            <a:r>
              <a:rPr lang="sv-SE" sz="3200" dirty="0">
                <a:solidFill>
                  <a:srgbClr val="C00000"/>
                </a:solidFill>
              </a:rPr>
              <a:t>Motivation seldom goes in </a:t>
            </a:r>
            <a:r>
              <a:rPr lang="sv-SE" sz="3200" dirty="0" smtClean="0">
                <a:solidFill>
                  <a:srgbClr val="C00000"/>
                </a:solidFill>
              </a:rPr>
              <a:t>vain, does it? </a:t>
            </a:r>
            <a:endParaRPr lang="sv-SE" sz="3200" dirty="0">
              <a:solidFill>
                <a:srgbClr val="C00000"/>
              </a:solidFill>
            </a:endParaRPr>
          </a:p>
          <a:p>
            <a:r>
              <a:rPr lang="sv-SE" sz="3200" dirty="0">
                <a:solidFill>
                  <a:srgbClr val="C00000"/>
                </a:solidFill>
              </a:rPr>
              <a:t>(d) </a:t>
            </a:r>
            <a:r>
              <a:rPr lang="en-US" sz="3200" dirty="0">
                <a:solidFill>
                  <a:srgbClr val="C00000"/>
                </a:solidFill>
              </a:rPr>
              <a:t>You studied </a:t>
            </a:r>
            <a:r>
              <a:rPr lang="en-US" sz="3200" dirty="0" smtClean="0">
                <a:solidFill>
                  <a:srgbClr val="C00000"/>
                </a:solidFill>
              </a:rPr>
              <a:t>hard</a:t>
            </a:r>
            <a:r>
              <a:rPr lang="en-US" sz="3200" dirty="0">
                <a:solidFill>
                  <a:srgbClr val="C00000"/>
                </a:solidFill>
              </a:rPr>
              <a:t>,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d</a:t>
            </a:r>
            <a:r>
              <a:rPr lang="en-US" sz="3200" dirty="0" smtClean="0">
                <a:solidFill>
                  <a:srgbClr val="C00000"/>
                </a:solidFill>
              </a:rPr>
              <a:t>idn’t you? 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(e) Let us start our </a:t>
            </a:r>
            <a:r>
              <a:rPr lang="en-US" sz="3200" dirty="0" smtClean="0">
                <a:solidFill>
                  <a:srgbClr val="C00000"/>
                </a:solidFill>
              </a:rPr>
              <a:t>journey,</a:t>
            </a:r>
            <a:r>
              <a:rPr lang="en-US" sz="3200" dirty="0">
                <a:solidFill>
                  <a:srgbClr val="C00000"/>
                </a:solidFill>
              </a:rPr>
              <a:t>  s</a:t>
            </a:r>
            <a:r>
              <a:rPr lang="en-US" sz="3200" dirty="0" smtClean="0">
                <a:solidFill>
                  <a:srgbClr val="C00000"/>
                </a:solidFill>
              </a:rPr>
              <a:t>hall we? 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(f) There is nothing for her to </a:t>
            </a:r>
            <a:r>
              <a:rPr lang="en-US" sz="3200" dirty="0" smtClean="0">
                <a:solidFill>
                  <a:srgbClr val="C00000"/>
                </a:solidFill>
              </a:rPr>
              <a:t>eat, is there? 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(g) Bangladesh is our </a:t>
            </a:r>
            <a:r>
              <a:rPr lang="en-US" sz="3200" dirty="0" smtClean="0">
                <a:solidFill>
                  <a:srgbClr val="C00000"/>
                </a:solidFill>
              </a:rPr>
              <a:t>motherland,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sn’t she?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(h) Everybody loves </a:t>
            </a:r>
            <a:r>
              <a:rPr lang="en-US" sz="3200" dirty="0" smtClean="0">
                <a:solidFill>
                  <a:srgbClr val="C00000"/>
                </a:solidFill>
              </a:rPr>
              <a:t>flower, </a:t>
            </a:r>
            <a:r>
              <a:rPr lang="en-US" sz="3200" dirty="0">
                <a:solidFill>
                  <a:srgbClr val="C00000"/>
                </a:solidFill>
              </a:rPr>
              <a:t>d</a:t>
            </a:r>
            <a:r>
              <a:rPr lang="en-US" sz="3200" dirty="0" smtClean="0">
                <a:solidFill>
                  <a:srgbClr val="C00000"/>
                </a:solidFill>
              </a:rPr>
              <a:t>on’t they?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(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en-US" sz="3200" dirty="0">
                <a:solidFill>
                  <a:srgbClr val="C00000"/>
                </a:solidFill>
              </a:rPr>
              <a:t>) He has few reasons for </a:t>
            </a:r>
            <a:r>
              <a:rPr lang="en-US" sz="3200" dirty="0" smtClean="0">
                <a:solidFill>
                  <a:srgbClr val="C00000"/>
                </a:solidFill>
              </a:rPr>
              <a:t>waiting, </a:t>
            </a:r>
            <a:r>
              <a:rPr lang="en-US" sz="3200" dirty="0">
                <a:solidFill>
                  <a:srgbClr val="C00000"/>
                </a:solidFill>
              </a:rPr>
              <a:t>h</a:t>
            </a:r>
            <a:r>
              <a:rPr lang="en-US" sz="3200" dirty="0" smtClean="0">
                <a:solidFill>
                  <a:srgbClr val="C00000"/>
                </a:solidFill>
              </a:rPr>
              <a:t>asn’t he?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sv-SE" sz="3200" dirty="0">
                <a:solidFill>
                  <a:srgbClr val="C00000"/>
                </a:solidFill>
              </a:rPr>
              <a:t>(j) </a:t>
            </a:r>
            <a:r>
              <a:rPr lang="en-US" sz="3200" dirty="0">
                <a:solidFill>
                  <a:srgbClr val="C00000"/>
                </a:solidFill>
              </a:rPr>
              <a:t>We ought to love our </a:t>
            </a:r>
            <a:r>
              <a:rPr lang="en-US" sz="3200" dirty="0" smtClean="0">
                <a:solidFill>
                  <a:srgbClr val="C00000"/>
                </a:solidFill>
              </a:rPr>
              <a:t>motherland, </a:t>
            </a:r>
            <a:r>
              <a:rPr lang="en-US" sz="3200" dirty="0">
                <a:solidFill>
                  <a:srgbClr val="C00000"/>
                </a:solidFill>
              </a:rPr>
              <a:t>o</a:t>
            </a:r>
            <a:r>
              <a:rPr lang="en-US" sz="3200" dirty="0" smtClean="0">
                <a:solidFill>
                  <a:srgbClr val="C00000"/>
                </a:solidFill>
              </a:rPr>
              <a:t>ughtn’t we?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906" y="60103"/>
            <a:ext cx="218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Group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9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2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1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2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7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0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9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165412" y="466165"/>
            <a:ext cx="9574306" cy="860611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Evaluating questions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5459" y="2133600"/>
            <a:ext cx="10614212" cy="38548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en-US" sz="4000" dirty="0" smtClean="0">
                <a:solidFill>
                  <a:schemeClr val="tx1"/>
                </a:solidFill>
              </a:rPr>
              <a:t>) When do we use ‘do/does’ for making question-tags?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(ii) When do we use ‘did’ for making question-tags?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5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0" y="242801"/>
            <a:ext cx="1648379" cy="3877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20" y="2786174"/>
            <a:ext cx="5637848" cy="360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ular Callout 9"/>
          <p:cNvSpPr/>
          <p:nvPr/>
        </p:nvSpPr>
        <p:spPr>
          <a:xfrm>
            <a:off x="2356632" y="2921905"/>
            <a:ext cx="3193366" cy="1814732"/>
          </a:xfrm>
          <a:prstGeom prst="wedgeRoundRectCallout">
            <a:avLst>
              <a:gd name="adj1" fmla="val -91318"/>
              <a:gd name="adj2" fmla="val -13749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children are enjoying their time, aren’t they?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074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6311" y="764423"/>
            <a:ext cx="1647813" cy="142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ardrop 11"/>
          <p:cNvSpPr/>
          <p:nvPr/>
        </p:nvSpPr>
        <p:spPr>
          <a:xfrm>
            <a:off x="7111218" y="47449"/>
            <a:ext cx="3657600" cy="1119834"/>
          </a:xfrm>
          <a:prstGeom prst="teardrop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60862" y="154013"/>
            <a:ext cx="271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Every mother loves her child._________?</a:t>
            </a:r>
            <a:endParaRPr lang="en-US" sz="2000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8106" y="3798788"/>
            <a:ext cx="1706019" cy="113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9434286" y="2224505"/>
            <a:ext cx="2757714" cy="1135998"/>
          </a:xfrm>
          <a:prstGeom prst="wedgeEllipse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38595" y="2382252"/>
            <a:ext cx="2412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Let’s solve the problem,________?</a:t>
            </a:r>
            <a:endParaRPr lang="en-US" sz="2000" dirty="0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5740" y="1330036"/>
            <a:ext cx="1178546" cy="136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Sequential Access Storage 15"/>
          <p:cNvSpPr/>
          <p:nvPr/>
        </p:nvSpPr>
        <p:spPr>
          <a:xfrm>
            <a:off x="5370284" y="1954763"/>
            <a:ext cx="2822139" cy="1205913"/>
          </a:xfrm>
          <a:prstGeom prst="flowChartMagneticTap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6983" y="4158175"/>
            <a:ext cx="1884052" cy="159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 rot="4920102">
            <a:off x="9979192" y="4762157"/>
            <a:ext cx="1492172" cy="2667411"/>
          </a:xfrm>
          <a:prstGeom prst="cloud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5233512"/>
            <a:ext cx="2446707" cy="143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4115" y="1954763"/>
            <a:ext cx="1943630" cy="120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3209602" y="47449"/>
            <a:ext cx="2960914" cy="1573187"/>
          </a:xfrm>
          <a:prstGeom prst="wedgeRoundRect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35292" y="3756260"/>
            <a:ext cx="2585488" cy="1477252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2056" y="5139591"/>
            <a:ext cx="2496457" cy="169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4122056" y="4034971"/>
            <a:ext cx="2891527" cy="1021484"/>
          </a:xfrm>
          <a:prstGeom prst="wedgeRoundRect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98" y="1859848"/>
            <a:ext cx="1744675" cy="139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loud Callout 22"/>
          <p:cNvSpPr/>
          <p:nvPr/>
        </p:nvSpPr>
        <p:spPr>
          <a:xfrm>
            <a:off x="0" y="47449"/>
            <a:ext cx="2820780" cy="1573187"/>
          </a:xfrm>
          <a:prstGeom prst="cloud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1048" y="522270"/>
            <a:ext cx="199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may rain now,_________?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621254" y="312020"/>
            <a:ext cx="243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Nobody is so fast as she,_________?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35292" y="4085660"/>
            <a:ext cx="258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nice the scenery is ,_________?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567819" y="2105667"/>
            <a:ext cx="244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doctor helps the patient,__________?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122056" y="4129202"/>
            <a:ext cx="27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 me examine your eyes ,_________?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9651511" y="5751696"/>
            <a:ext cx="199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Moni</a:t>
            </a:r>
            <a:r>
              <a:rPr lang="en-US" sz="2000" dirty="0" smtClean="0"/>
              <a:t> didn’t play well,_________?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81643" y="819843"/>
            <a:ext cx="10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BE00"/>
                </a:solidFill>
              </a:rPr>
              <a:t>mayn’t it</a:t>
            </a: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9825" y="637499"/>
            <a:ext cx="95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BE00"/>
                </a:solidFill>
              </a:rPr>
              <a:t>are they</a:t>
            </a: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22135" y="464557"/>
            <a:ext cx="122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BE00"/>
                </a:solidFill>
              </a:rPr>
              <a:t>aren't they</a:t>
            </a: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1208" y="2389311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BE00"/>
                </a:solidFill>
              </a:rPr>
              <a:t>doesn’t he</a:t>
            </a: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278" y="442016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BE00"/>
                </a:solidFill>
              </a:rPr>
              <a:t>isn’t it</a:t>
            </a: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8561" y="2716086"/>
            <a:ext cx="96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BE00"/>
                </a:solidFill>
              </a:rPr>
              <a:t>shall we</a:t>
            </a: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58064" y="4476438"/>
            <a:ext cx="9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ABE00"/>
                </a:solidFill>
              </a:rPr>
              <a:t>will </a:t>
            </a:r>
            <a:r>
              <a:rPr lang="en-US" dirty="0" smtClean="0">
                <a:solidFill>
                  <a:srgbClr val="FABE00"/>
                </a:solidFill>
              </a:rPr>
              <a:t>you</a:t>
            </a: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65218" y="606004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BE00"/>
                </a:solidFill>
              </a:rPr>
              <a:t>did she</a:t>
            </a:r>
            <a:endParaRPr lang="en-US" dirty="0">
              <a:solidFill>
                <a:srgbClr val="FAB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34351" y="1"/>
            <a:ext cx="8857129" cy="66501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Homework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3754582"/>
            <a:ext cx="10681854" cy="26339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275" endPos="40000" dist="101600" dir="5400000" sy="-100000" algn="bl" rotWithShape="0"/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Make a list of the verbs which are used in making question-tags.</a:t>
            </a:r>
            <a:endParaRPr lang="en-US" sz="54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02" y="665018"/>
            <a:ext cx="2384074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6" y="-1"/>
            <a:ext cx="11457365" cy="6539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7848" y="769691"/>
            <a:ext cx="6300443" cy="37856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8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See you again</a:t>
            </a:r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6" y="1886229"/>
            <a:ext cx="519545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8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36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" y="807262"/>
            <a:ext cx="5445130" cy="3351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80" y="3461093"/>
            <a:ext cx="3174609" cy="2113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5446537" y="223382"/>
            <a:ext cx="3826412" cy="2039815"/>
          </a:xfrm>
          <a:prstGeom prst="wedgeRoundRectCallout">
            <a:avLst>
              <a:gd name="adj1" fmla="val 90197"/>
              <a:gd name="adj2" fmla="val 12344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She can cook delicious dishes, can’t she?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35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9" y="698239"/>
            <a:ext cx="5399338" cy="3388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38" y="3392425"/>
            <a:ext cx="3950124" cy="3465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1927274" y="4839285"/>
            <a:ext cx="3305908" cy="1716259"/>
          </a:xfrm>
          <a:prstGeom prst="wedgeRoundRectCallout">
            <a:avLst>
              <a:gd name="adj1" fmla="val 200869"/>
              <a:gd name="adj2" fmla="val -8180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</a:rPr>
              <a:t>He works very hard, doesn’t he?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863968" y="895430"/>
            <a:ext cx="8384345" cy="1181686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Today’s lesson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7784" y="3869167"/>
            <a:ext cx="8876714" cy="13927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Tag-question</a:t>
            </a:r>
            <a:endParaRPr lang="en-US" sz="8000" b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0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817460" y="-1"/>
            <a:ext cx="9270609" cy="1246909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Objectives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By the end of this lesson,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3249898"/>
              </p:ext>
            </p:extLst>
          </p:nvPr>
        </p:nvGraphicFramePr>
        <p:xfrm>
          <a:off x="0" y="1439333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8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C490EE-E9E0-410C-9994-9290E8250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9AC490EE-E9E0-410C-9994-9290E8250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AC490EE-E9E0-410C-9994-9290E8250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AC490EE-E9E0-410C-9994-9290E8250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A738D-89E4-41D4-B640-89FFC8D08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6F7A738D-89E4-41D4-B640-89FFC8D08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F7A738D-89E4-41D4-B640-89FFC8D08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F7A738D-89E4-41D4-B640-89FFC8D08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E4043-7AEE-4C62-A4AA-CB687382A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314E4043-7AEE-4C62-A4AA-CB687382A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314E4043-7AEE-4C62-A4AA-CB687382A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314E4043-7AEE-4C62-A4AA-CB687382A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C8D3F-F025-4A68-89C9-FE7995F30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54AC8D3F-F025-4A68-89C9-FE7995F30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54AC8D3F-F025-4A68-89C9-FE7995F30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54AC8D3F-F025-4A68-89C9-FE7995F30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5EF6C7-0963-4B21-9DBA-379F846CA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085EF6C7-0963-4B21-9DBA-379F846CA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085EF6C7-0963-4B21-9DBA-379F846CA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85EF6C7-0963-4B21-9DBA-379F846CA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E215B9-EC2C-4079-8A0D-E7087903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89E215B9-EC2C-4079-8A0D-E70879030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9E215B9-EC2C-4079-8A0D-E7087903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9E215B9-EC2C-4079-8A0D-E7087903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73721" y="2454812"/>
            <a:ext cx="10663311" cy="4403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Nasima</a:t>
            </a:r>
            <a:r>
              <a:rPr lang="en-US" sz="4800" dirty="0" smtClean="0">
                <a:solidFill>
                  <a:schemeClr val="tx1"/>
                </a:solidFill>
              </a:rPr>
              <a:t> is intelligent,  isn’t she?</a:t>
            </a: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sz="4800" dirty="0" smtClean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350497" y="599453"/>
            <a:ext cx="9509760" cy="1519311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What is a tag-question?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4390" y="824674"/>
            <a:ext cx="218049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rgbClr val="002060"/>
                </a:solidFill>
              </a:rPr>
              <a:t>What</a:t>
            </a:r>
            <a:endParaRPr lang="en-US" sz="6600" u="sng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3432513" y="1026449"/>
            <a:ext cx="400927" cy="519801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7480487" y="2401564"/>
            <a:ext cx="400927" cy="2447782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36422" y="3867159"/>
            <a:ext cx="20890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Question-tag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7813" y="3867159"/>
            <a:ext cx="17303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Statement</a:t>
            </a:r>
            <a:endParaRPr lang="en-US" sz="28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4790049" y="575652"/>
            <a:ext cx="400927" cy="816629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62872" y="5066581"/>
            <a:ext cx="26552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Tag-question</a:t>
            </a:r>
            <a:endParaRPr lang="en-US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773721" y="2454812"/>
            <a:ext cx="10663311" cy="44031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</a:rPr>
              <a:t>A tag-question is a question made by adding a </a:t>
            </a:r>
            <a:r>
              <a:rPr lang="en-US" sz="4800" u="sng" dirty="0" smtClean="0">
                <a:solidFill>
                  <a:schemeClr val="tx1"/>
                </a:solidFill>
              </a:rPr>
              <a:t>short question/question-tag</a:t>
            </a:r>
            <a:r>
              <a:rPr lang="en-US" sz="4800" dirty="0" smtClean="0">
                <a:solidFill>
                  <a:schemeClr val="tx1"/>
                </a:solidFill>
              </a:rPr>
              <a:t> at the end of an assertive sentence or of an imperative sentence.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/>
      <p:bldP spid="7" grpId="0" animBg="1"/>
      <p:bldP spid="8" grpId="0" animBg="1"/>
      <p:bldP spid="9" grpId="0"/>
      <p:bldP spid="12" grpId="0"/>
      <p:bldP spid="13" grpId="0" animBg="1"/>
      <p:bldP spid="1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662546" y="332510"/>
            <a:ext cx="9254836" cy="1205346"/>
          </a:xfrm>
          <a:prstGeom prst="ribb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QUESTION TAG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Flowchart: Preparation 3"/>
          <p:cNvSpPr/>
          <p:nvPr/>
        </p:nvSpPr>
        <p:spPr>
          <a:xfrm flipH="1">
            <a:off x="110835" y="2355274"/>
            <a:ext cx="5320144" cy="66501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positive statement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5444832" y="2514159"/>
            <a:ext cx="720437" cy="3143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eparation 5"/>
          <p:cNvSpPr/>
          <p:nvPr/>
        </p:nvSpPr>
        <p:spPr>
          <a:xfrm flipH="1">
            <a:off x="6165269" y="2396839"/>
            <a:ext cx="6026730" cy="552443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negative question tag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02846" y="3086349"/>
            <a:ext cx="3952877" cy="7694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is</a:t>
            </a:r>
            <a:r>
              <a:rPr lang="en-US" sz="4400" dirty="0" smtClean="0">
                <a:solidFill>
                  <a:schemeClr val="bg1"/>
                </a:solidFill>
              </a:rPr>
              <a:t> a good boy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553" y="3135345"/>
            <a:ext cx="2398413" cy="7694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dirty="0" smtClean="0">
                <a:solidFill>
                  <a:srgbClr val="FFFF00"/>
                </a:solidFill>
              </a:rPr>
              <a:t>isn’t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he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715513" y="3890931"/>
            <a:ext cx="6096000" cy="14920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1359</TotalTime>
  <Words>831</Words>
  <Application>Microsoft Office PowerPoint</Application>
  <PresentationFormat>Custom</PresentationFormat>
  <Paragraphs>224</Paragraphs>
  <Slides>32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Teacher’s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Mahii</dc:creator>
  <cp:lastModifiedBy>Windows User</cp:lastModifiedBy>
  <cp:revision>124</cp:revision>
  <dcterms:created xsi:type="dcterms:W3CDTF">2016-07-26T15:37:51Z</dcterms:created>
  <dcterms:modified xsi:type="dcterms:W3CDTF">2020-02-05T09:31:17Z</dcterms:modified>
</cp:coreProperties>
</file>