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258" r:id="rId4"/>
    <p:sldId id="259" r:id="rId5"/>
    <p:sldId id="289" r:id="rId6"/>
    <p:sldId id="260" r:id="rId7"/>
    <p:sldId id="261" r:id="rId8"/>
    <p:sldId id="283" r:id="rId9"/>
    <p:sldId id="284" r:id="rId10"/>
    <p:sldId id="285" r:id="rId11"/>
    <p:sldId id="286" r:id="rId12"/>
    <p:sldId id="262" r:id="rId13"/>
    <p:sldId id="263" r:id="rId14"/>
    <p:sldId id="305" r:id="rId15"/>
    <p:sldId id="306" r:id="rId16"/>
    <p:sldId id="304" r:id="rId17"/>
    <p:sldId id="265" r:id="rId18"/>
    <p:sldId id="266" r:id="rId19"/>
    <p:sldId id="272" r:id="rId20"/>
    <p:sldId id="268" r:id="rId21"/>
    <p:sldId id="267" r:id="rId22"/>
    <p:sldId id="269" r:id="rId23"/>
    <p:sldId id="274" r:id="rId24"/>
    <p:sldId id="275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Hafizur Rahman" initials="MR" lastIdx="4" clrIdx="0">
    <p:extLst>
      <p:ext uri="{19B8F6BF-5375-455C-9EA6-DF929625EA0E}">
        <p15:presenceInfo xmlns="" xmlns:p15="http://schemas.microsoft.com/office/powerpoint/2012/main" userId="834d46070570d2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 snapToGrid="0">
      <p:cViewPr>
        <p:scale>
          <a:sx n="75" d="100"/>
          <a:sy n="75" d="100"/>
        </p:scale>
        <p:origin x="-41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02T15:37:48.012" idx="4">
    <p:pos x="7325" y="87"/>
    <p:text>I will give some question to the students to  ask them to read the text silently to find out the correct answer.</p:text>
    <p:extLst>
      <p:ext uri="{C676402C-5697-4E1C-873F-D02D1690AC5C}">
        <p15:threadingInfo xmlns=""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0C4F-5A43-4802-ACA4-05DE4E4C183F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20C02-B160-48E6-BF02-5D59808C9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88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0C02-B160-48E6-BF02-5D59808C95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C48D27-3F1C-4989-B51C-1FB0ADA0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3AE846-70A2-4E57-9DFD-6E69C40BB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555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A4DF8DB-E4EC-4683-B549-E0B53C089D94}"/>
              </a:ext>
            </a:extLst>
          </p:cNvPr>
          <p:cNvGrpSpPr/>
          <p:nvPr userDrawn="1"/>
        </p:nvGrpSpPr>
        <p:grpSpPr>
          <a:xfrm>
            <a:off x="126605" y="6277447"/>
            <a:ext cx="11971609" cy="449823"/>
            <a:chOff x="126606" y="6277447"/>
            <a:chExt cx="11915340" cy="44982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669FC5B-8D60-4B45-B8CF-E5DF7B6C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126606" y="6277448"/>
              <a:ext cx="3236846" cy="4427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0C4D1DF-8933-4C6C-8A16-7AAC1265C2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2401777" y="6284537"/>
              <a:ext cx="3236846" cy="4427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03C9C10-2978-4679-A8D5-920A8F639A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5568255" y="6277447"/>
              <a:ext cx="3236846" cy="4427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DCCA2F7-C71D-4095-9207-A7B626B9D4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8805100" y="6284425"/>
              <a:ext cx="3236846" cy="442733"/>
            </a:xfrm>
            <a:prstGeom prst="rect">
              <a:avLst/>
            </a:prstGeom>
          </p:spPr>
        </p:pic>
      </p:grp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B9F33021-8F22-4F2F-8CF8-135A8A287F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095DA2BA-43A1-4768-A2C6-EF204003B3F8}"/>
              </a:ext>
            </a:extLst>
          </p:cNvPr>
          <p:cNvSpPr/>
          <p:nvPr userDrawn="1"/>
        </p:nvSpPr>
        <p:spPr>
          <a:xfrm>
            <a:off x="70334" y="64480"/>
            <a:ext cx="12048978" cy="6724939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2F5DF66-B96D-4F24-B5FE-5E4D9B73633F}"/>
              </a:ext>
            </a:extLst>
          </p:cNvPr>
          <p:cNvSpPr txBox="1"/>
          <p:nvPr userDrawn="1"/>
        </p:nvSpPr>
        <p:spPr>
          <a:xfrm>
            <a:off x="862439" y="6443478"/>
            <a:ext cx="211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Century Gothic" panose="020B0502020202020204" pitchFamily="34" charset="0"/>
              </a:rPr>
              <a:t>Hafizur</a:t>
            </a:r>
            <a:r>
              <a:rPr lang="en-US" sz="1400" i="1" dirty="0">
                <a:latin typeface="Century Gothic" panose="020B0502020202020204" pitchFamily="34" charset="0"/>
              </a:rPr>
              <a:t> Rahman</a:t>
            </a:r>
          </a:p>
        </p:txBody>
      </p:sp>
    </p:spTree>
    <p:extLst>
      <p:ext uri="{BB962C8B-B14F-4D97-AF65-F5344CB8AC3E}">
        <p14:creationId xmlns="" xmlns:p14="http://schemas.microsoft.com/office/powerpoint/2010/main" val="27833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The beach GIF | Imagens católicas, Imagens animadas, Mar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67" y="185976"/>
            <a:ext cx="11731625" cy="645431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3F5351B-078A-4614-8091-20DB5DB5E47D}"/>
              </a:ext>
            </a:extLst>
          </p:cNvPr>
          <p:cNvSpPr txBox="1"/>
          <p:nvPr/>
        </p:nvSpPr>
        <p:spPr>
          <a:xfrm>
            <a:off x="137160" y="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</a:t>
            </a:r>
          </a:p>
        </p:txBody>
      </p:sp>
      <p:pic>
        <p:nvPicPr>
          <p:cNvPr id="32775" name="Picture 7" descr="C:\Users\FAYEJ\Downloads\waves-water-vessel-travel-stickers-ship-seasick-sea-boat-clipart-gif-11563314278vovrtjv5vm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100" y="1813301"/>
            <a:ext cx="1758644" cy="1797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5749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736E-6 -3.2948E-6 L 0.70624 0.0360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339706" y="2521021"/>
            <a:ext cx="2489532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Tourist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8026957" y="2521021"/>
            <a:ext cx="3892725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traveler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3758870" y="4717220"/>
            <a:ext cx="3236290" cy="64698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পর্যটক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=""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=""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5045604" y="3860900"/>
            <a:ext cx="71733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0800000" flipH="1">
            <a:off x="2876798" y="2521021"/>
            <a:ext cx="698324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66ACC51-941A-4BB9-9D52-131899E1DA7B}"/>
              </a:ext>
            </a:extLst>
          </p:cNvPr>
          <p:cNvSpPr/>
          <p:nvPr/>
        </p:nvSpPr>
        <p:spPr>
          <a:xfrm>
            <a:off x="7147603" y="2521022"/>
            <a:ext cx="80285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0" y="5540091"/>
            <a:ext cx="121796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Saint martin Island is a nice tourist spot in Bangladesh.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How Often Do You...? - Adverbs of Frequency | Learn English - Mark Kulek ESL.  - YouTube">
            <a:extLst>
              <a:ext uri="{FF2B5EF4-FFF2-40B4-BE49-F238E27FC236}">
                <a16:creationId xmlns="" xmlns:a16="http://schemas.microsoft.com/office/drawing/2014/main" id="{D2C74593-BAC8-4EB5-893E-691ACCC8C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We know vacation preferences of Polish tourists | Science in Po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175" y="1752601"/>
            <a:ext cx="3583214" cy="2006600"/>
          </a:xfrm>
          <a:prstGeom prst="rect">
            <a:avLst/>
          </a:prstGeom>
          <a:noFill/>
        </p:spPr>
      </p:pic>
      <p:sp>
        <p:nvSpPr>
          <p:cNvPr id="14" name="Rectangle: Rounded Corners 61">
            <a:extLst>
              <a:ext uri="{FF2B5EF4-FFF2-40B4-BE49-F238E27FC236}">
                <a16:creationId xmlns=""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154980" y="201474"/>
            <a:ext cx="5425450" cy="6855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95250" prstMaterial="plastic">
            <a:bevelT w="165100" prst="coolSlant"/>
            <a:bevelB w="209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cs typeface="Calibri Light" pitchFamily="34" charset="0"/>
              </a:rPr>
              <a:t>Some new word’s of the lesson.</a:t>
            </a:r>
          </a:p>
        </p:txBody>
      </p:sp>
    </p:spTree>
    <p:extLst>
      <p:ext uri="{BB962C8B-B14F-4D97-AF65-F5344CB8AC3E}">
        <p14:creationId xmlns="" xmlns:p14="http://schemas.microsoft.com/office/powerpoint/2010/main" val="2572588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206725" y="2108654"/>
            <a:ext cx="2489532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8087289" y="1827587"/>
            <a:ext cx="3601785" cy="194095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a cascade of water falling from a height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3710386" y="4599268"/>
            <a:ext cx="3908709" cy="71508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=""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36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5145857" y="3870784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0800000" flipH="1">
            <a:off x="2723625" y="2346801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66ACC51-941A-4BB9-9D52-131899E1DA7B}"/>
              </a:ext>
            </a:extLst>
          </p:cNvPr>
          <p:cNvSpPr/>
          <p:nvPr/>
        </p:nvSpPr>
        <p:spPr>
          <a:xfrm>
            <a:off x="7284438" y="2346801"/>
            <a:ext cx="80285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05594" y="5632256"/>
            <a:ext cx="109413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wonderful waterfalls in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Madhabkundu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AutoShape 2" descr="North America's Most Spectacular Waterfalls | Travel| Smithsonian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North America's Most Spectacular Waterfalls | Travel| Smithsonian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The World's Most Beautiful Waterfalls - YouTube"/>
          <p:cNvPicPr>
            <a:picLocks noChangeAspect="1" noChangeArrowheads="1"/>
          </p:cNvPicPr>
          <p:nvPr/>
        </p:nvPicPr>
        <p:blipFill>
          <a:blip r:embed="rId2"/>
          <a:srcRect l="4974" r="5859"/>
          <a:stretch>
            <a:fillRect/>
          </a:stretch>
        </p:blipFill>
        <p:spPr bwMode="auto">
          <a:xfrm>
            <a:off x="3497943" y="1569040"/>
            <a:ext cx="3733800" cy="2355436"/>
          </a:xfrm>
          <a:prstGeom prst="rect">
            <a:avLst/>
          </a:prstGeom>
          <a:noFill/>
        </p:spPr>
      </p:pic>
      <p:sp>
        <p:nvSpPr>
          <p:cNvPr id="14" name="Rectangle: Rounded Corners 61">
            <a:extLst>
              <a:ext uri="{FF2B5EF4-FFF2-40B4-BE49-F238E27FC236}">
                <a16:creationId xmlns=""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154980" y="201474"/>
            <a:ext cx="5425450" cy="6855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95250" prstMaterial="plastic">
            <a:bevelT w="165100" prst="coolSlant"/>
            <a:bevelB w="209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cs typeface="Calibri Light" pitchFamily="34" charset="0"/>
              </a:rPr>
              <a:t>Some new word’s of the lesson.</a:t>
            </a:r>
          </a:p>
        </p:txBody>
      </p:sp>
    </p:spTree>
    <p:extLst>
      <p:ext uri="{BB962C8B-B14F-4D97-AF65-F5344CB8AC3E}">
        <p14:creationId xmlns="" xmlns:p14="http://schemas.microsoft.com/office/powerpoint/2010/main" val="2039356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137FDE-C20E-45E7-83BC-5BAAEBCBE987}"/>
              </a:ext>
            </a:extLst>
          </p:cNvPr>
          <p:cNvSpPr txBox="1"/>
          <p:nvPr/>
        </p:nvSpPr>
        <p:spPr>
          <a:xfrm>
            <a:off x="185021" y="2414573"/>
            <a:ext cx="2899082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337E24-5139-4173-AEF1-8D7EDDEF1D47}"/>
              </a:ext>
            </a:extLst>
          </p:cNvPr>
          <p:cNvSpPr txBox="1"/>
          <p:nvPr/>
        </p:nvSpPr>
        <p:spPr>
          <a:xfrm>
            <a:off x="8790694" y="2377375"/>
            <a:ext cx="3045804" cy="67848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place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DCE2DC-9292-4108-BB7F-C67B003834FD}"/>
              </a:ext>
            </a:extLst>
          </p:cNvPr>
          <p:cNvSpPr txBox="1"/>
          <p:nvPr/>
        </p:nvSpPr>
        <p:spPr>
          <a:xfrm>
            <a:off x="4698835" y="4855054"/>
            <a:ext cx="2489530" cy="64698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="" xmlns:a16="http://schemas.microsoft.com/office/drawing/2014/main" id="{C8B5D679-E4F6-4494-BFBD-140FF82C3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4043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="" xmlns:a16="http://schemas.microsoft.com/office/drawing/2014/main" id="{88D53C16-FA1C-45DC-ABAE-212DF45BF4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5567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F4090C79-8433-473B-9965-24C4BADF59AB}"/>
              </a:ext>
            </a:extLst>
          </p:cNvPr>
          <p:cNvSpPr/>
          <p:nvPr/>
        </p:nvSpPr>
        <p:spPr>
          <a:xfrm rot="5400000">
            <a:off x="5666112" y="4020395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3FEAA3BB-56B2-4E30-9034-AB96ACF5DEF1}"/>
              </a:ext>
            </a:extLst>
          </p:cNvPr>
          <p:cNvSpPr/>
          <p:nvPr/>
        </p:nvSpPr>
        <p:spPr>
          <a:xfrm rot="10800000" flipH="1">
            <a:off x="3117369" y="2292973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3264B5F3-C892-428B-8B13-2B3AFF4E162B}"/>
              </a:ext>
            </a:extLst>
          </p:cNvPr>
          <p:cNvSpPr/>
          <p:nvPr/>
        </p:nvSpPr>
        <p:spPr>
          <a:xfrm>
            <a:off x="7821077" y="2383576"/>
            <a:ext cx="80285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D78E15A-9023-4475-B45F-488D9AC347C0}"/>
              </a:ext>
            </a:extLst>
          </p:cNvPr>
          <p:cNvSpPr/>
          <p:nvPr/>
        </p:nvSpPr>
        <p:spPr>
          <a:xfrm>
            <a:off x="336548" y="5558191"/>
            <a:ext cx="109413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Cox’s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a tourist spot.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What is Place Marketing? Definition, Meaning and variab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714" y="1710718"/>
            <a:ext cx="3675950" cy="2212170"/>
          </a:xfrm>
          <a:prstGeom prst="rect">
            <a:avLst/>
          </a:prstGeom>
          <a:noFill/>
        </p:spPr>
      </p:pic>
      <p:sp>
        <p:nvSpPr>
          <p:cNvPr id="13" name="Rectangle: Rounded Corners 61">
            <a:extLst>
              <a:ext uri="{FF2B5EF4-FFF2-40B4-BE49-F238E27FC236}">
                <a16:creationId xmlns=""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154980" y="201474"/>
            <a:ext cx="5425450" cy="6855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95250" prstMaterial="plastic">
            <a:bevelT w="165100" prst="coolSlant"/>
            <a:bevelB w="209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cs typeface="Calibri Light" pitchFamily="34" charset="0"/>
              </a:rPr>
              <a:t>Some new word’s of the lesson.</a:t>
            </a:r>
          </a:p>
        </p:txBody>
      </p:sp>
    </p:spTree>
    <p:extLst>
      <p:ext uri="{BB962C8B-B14F-4D97-AF65-F5344CB8AC3E}">
        <p14:creationId xmlns="" xmlns:p14="http://schemas.microsoft.com/office/powerpoint/2010/main" val="3499360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27A5A3-75E9-4E3B-B911-54DD133E8C29}"/>
              </a:ext>
            </a:extLst>
          </p:cNvPr>
          <p:cNvSpPr txBox="1"/>
          <p:nvPr/>
        </p:nvSpPr>
        <p:spPr>
          <a:xfrm>
            <a:off x="-364314" y="178170"/>
            <a:ext cx="73350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speaking loudly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2CD236-C8B7-406F-B0E5-B12B27CC269B}"/>
              </a:ext>
            </a:extLst>
          </p:cNvPr>
          <p:cNvSpPr/>
          <p:nvPr/>
        </p:nvSpPr>
        <p:spPr>
          <a:xfrm>
            <a:off x="655607" y="5746769"/>
            <a:ext cx="654595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Open your book and turn to page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2" descr="করোনাকালে স্কুল কলেজের বেতন মওকুফে প্রধানমন্ত্রীর হস্তক্ষেপ কামনা">
            <a:extLst>
              <a:ext uri="{FF2B5EF4-FFF2-40B4-BE49-F238E27FC236}">
                <a16:creationId xmlns:a16="http://schemas.microsoft.com/office/drawing/2014/main" xmlns="" id="{B403D4E5-4760-4772-91EC-2CFC2690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36" y="1160522"/>
            <a:ext cx="76200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26D616-70F2-4334-B2D2-205FFD1E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85" y="1132113"/>
            <a:ext cx="3967103" cy="4397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BD90578-B4CB-4D62-A93D-2FA942F60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4" y="176305"/>
            <a:ext cx="11800115" cy="6355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522949-280B-4A74-BD96-DC65D6925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48282"/>
            <a:ext cx="11829142" cy="6441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CF54D5-FB7F-4FEE-98E5-F67BDFAE4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1" y="174167"/>
            <a:ext cx="11710958" cy="6255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="" xmlns:a16="http://schemas.microsoft.com/office/drawing/2014/main" id="{3387529E-8C63-4D55-AD90-D8A6B0AAA3AB}"/>
              </a:ext>
            </a:extLst>
          </p:cNvPr>
          <p:cNvSpPr/>
          <p:nvPr/>
        </p:nvSpPr>
        <p:spPr>
          <a:xfrm>
            <a:off x="270675" y="140823"/>
            <a:ext cx="602344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loudly</a:t>
            </a:r>
          </a:p>
          <a:p>
            <a:pPr algn="ctr"/>
            <a:endParaRPr lang="en-US" dirty="0"/>
          </a:p>
        </p:txBody>
      </p:sp>
      <p:pic>
        <p:nvPicPr>
          <p:cNvPr id="4" name="Picture 2" descr="প্রাথমিক শিক্ষার্থীদের টিকার আওতায় আনা হচ্ছে: প্রধানমন্ত্রী">
            <a:extLst>
              <a:ext uri="{FF2B5EF4-FFF2-40B4-BE49-F238E27FC236}">
                <a16:creationId xmlns:a16="http://schemas.microsoft.com/office/drawing/2014/main" xmlns="" id="{403FBC82-62FD-4285-B6E0-FBD829EB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867" y="1146663"/>
            <a:ext cx="7704773" cy="498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0806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9B9611E0-BCC8-4068-AC5D-55627FC65846}"/>
              </a:ext>
            </a:extLst>
          </p:cNvPr>
          <p:cNvSpPr/>
          <p:nvPr/>
        </p:nvSpPr>
        <p:spPr>
          <a:xfrm>
            <a:off x="194475" y="236621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  <a:p>
            <a:pPr algn="ctr"/>
            <a:endParaRPr lang="en-US" dirty="0"/>
          </a:p>
        </p:txBody>
      </p:sp>
      <p:pic>
        <p:nvPicPr>
          <p:cNvPr id="4" name="Picture 2" descr="Process for recruitment of headmasters in primary schools started in East  Midnapore - Anandabazar">
            <a:extLst>
              <a:ext uri="{FF2B5EF4-FFF2-40B4-BE49-F238E27FC236}">
                <a16:creationId xmlns:a16="http://schemas.microsoft.com/office/drawing/2014/main" xmlns="" id="{DF5D709E-F204-43FE-9479-7899D440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614" y="1052512"/>
            <a:ext cx="7834825" cy="52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25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F042C6-5E19-4283-B651-F7B5D5923890}"/>
              </a:ext>
            </a:extLst>
          </p:cNvPr>
          <p:cNvSpPr txBox="1"/>
          <p:nvPr/>
        </p:nvSpPr>
        <p:spPr>
          <a:xfrm>
            <a:off x="535188" y="1838359"/>
            <a:ext cx="1097101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Saint Martin is an island.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ABD12AA-B037-4FD0-AD79-7E934CCD4CBB}"/>
              </a:ext>
            </a:extLst>
          </p:cNvPr>
          <p:cNvSpPr/>
          <p:nvPr/>
        </p:nvSpPr>
        <p:spPr>
          <a:xfrm>
            <a:off x="537670" y="2710778"/>
            <a:ext cx="109685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You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 see coral in different shape and color in Saint Martin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72EBA6-F69E-4907-8307-F6AE095E6A0A}"/>
              </a:ext>
            </a:extLst>
          </p:cNvPr>
          <p:cNvSpPr/>
          <p:nvPr/>
        </p:nvSpPr>
        <p:spPr>
          <a:xfrm>
            <a:off x="535188" y="3565766"/>
            <a:ext cx="109685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This island is in the Bay of Bengal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F7F001-C99C-4337-80CE-0EFC211FD12B}"/>
              </a:ext>
            </a:extLst>
          </p:cNvPr>
          <p:cNvSpPr/>
          <p:nvPr/>
        </p:nvSpPr>
        <p:spPr>
          <a:xfrm>
            <a:off x="535188" y="4438185"/>
            <a:ext cx="109685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Andy visited Cox’s </a:t>
            </a:r>
            <a:r>
              <a:rPr lang="en-US" sz="2800" b="1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 years ago.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39984C-A204-41A3-AE7E-2320630B2405}"/>
              </a:ext>
            </a:extLst>
          </p:cNvPr>
          <p:cNvSpPr txBox="1"/>
          <p:nvPr/>
        </p:nvSpPr>
        <p:spPr>
          <a:xfrm>
            <a:off x="535188" y="5333674"/>
            <a:ext cx="109685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waterfalls in Cox’s </a:t>
            </a:r>
            <a:r>
              <a:rPr lang="en-US" sz="2800" b="1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F8442E-69AF-442A-A766-9CAF31C74498}"/>
              </a:ext>
            </a:extLst>
          </p:cNvPr>
          <p:cNvSpPr txBox="1"/>
          <p:nvPr/>
        </p:nvSpPr>
        <p:spPr>
          <a:xfrm>
            <a:off x="10537371" y="2684803"/>
            <a:ext cx="145142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75CBFD-D251-4D77-8DE0-9D97DBE1703C}"/>
              </a:ext>
            </a:extLst>
          </p:cNvPr>
          <p:cNvSpPr txBox="1"/>
          <p:nvPr/>
        </p:nvSpPr>
        <p:spPr>
          <a:xfrm>
            <a:off x="10552988" y="1832200"/>
            <a:ext cx="139226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="" xmlns:a16="http://schemas.microsoft.com/office/drawing/2014/main" id="{4C507B2E-4177-49D0-A917-4FD3F8613481}"/>
              </a:ext>
            </a:extLst>
          </p:cNvPr>
          <p:cNvSpPr/>
          <p:nvPr/>
        </p:nvSpPr>
        <p:spPr>
          <a:xfrm>
            <a:off x="259512" y="179160"/>
            <a:ext cx="3842532" cy="70476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D990D6B-363D-4101-9C06-341AB36C6D91}"/>
              </a:ext>
            </a:extLst>
          </p:cNvPr>
          <p:cNvSpPr/>
          <p:nvPr/>
        </p:nvSpPr>
        <p:spPr>
          <a:xfrm>
            <a:off x="4867938" y="179160"/>
            <a:ext cx="3222020" cy="137611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1FC3223-EE1F-4922-811B-FD44145CB2F3}"/>
              </a:ext>
            </a:extLst>
          </p:cNvPr>
          <p:cNvSpPr txBox="1"/>
          <p:nvPr/>
        </p:nvSpPr>
        <p:spPr>
          <a:xfrm>
            <a:off x="10551885" y="4360711"/>
            <a:ext cx="140788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600" b="1" dirty="0">
              <a:ln w="0"/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11D9CFA-B9DB-47E6-9BB1-A29F3C4F339F}"/>
              </a:ext>
            </a:extLst>
          </p:cNvPr>
          <p:cNvSpPr txBox="1"/>
          <p:nvPr/>
        </p:nvSpPr>
        <p:spPr>
          <a:xfrm>
            <a:off x="10566400" y="5171923"/>
            <a:ext cx="137885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B9961B-DD4A-4C44-8576-50CFA67A4FB9}"/>
              </a:ext>
            </a:extLst>
          </p:cNvPr>
          <p:cNvSpPr txBox="1"/>
          <p:nvPr/>
        </p:nvSpPr>
        <p:spPr>
          <a:xfrm>
            <a:off x="10551886" y="3492432"/>
            <a:ext cx="143691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2289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5" grpId="0" animBg="1"/>
      <p:bldP spid="10" grpId="0" animBg="1"/>
      <p:bldP spid="17" grpId="0" animBg="1"/>
      <p:bldP spid="19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B17632-143E-4A2C-9B55-3218EF739238}"/>
              </a:ext>
            </a:extLst>
          </p:cNvPr>
          <p:cNvSpPr/>
          <p:nvPr/>
        </p:nvSpPr>
        <p:spPr>
          <a:xfrm>
            <a:off x="893094" y="2013228"/>
            <a:ext cx="5461986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292B5D"/>
                </a:solidFill>
              </a:rPr>
              <a:t>Md.Hafizur Rahman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Haripur Government Primary School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Haripur 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Thakurgaon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Phone: 01716437086</a:t>
            </a:r>
          </a:p>
          <a:p>
            <a:pPr algn="ctr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Email:hafizict5@gmail.com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D94E4AD-6F86-4F55-A567-69B13D5E8DFE}"/>
              </a:ext>
            </a:extLst>
          </p:cNvPr>
          <p:cNvGrpSpPr/>
          <p:nvPr/>
        </p:nvGrpSpPr>
        <p:grpSpPr>
          <a:xfrm>
            <a:off x="7211262" y="2013228"/>
            <a:ext cx="3334112" cy="3254341"/>
            <a:chOff x="7910461" y="1240766"/>
            <a:chExt cx="3334112" cy="3254341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E4D3F8B-43F4-48C8-9E16-60C345D1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277" y="1371379"/>
              <a:ext cx="3078480" cy="30473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</p:spPr>
        </p:pic>
        <p:sp>
          <p:nvSpPr>
            <p:cNvPr id="5" name="Circle: Hollow 4">
              <a:extLst>
                <a:ext uri="{FF2B5EF4-FFF2-40B4-BE49-F238E27FC236}">
                  <a16:creationId xmlns="" xmlns:a16="http://schemas.microsoft.com/office/drawing/2014/main" id="{75CADE53-7735-4366-828D-4DEBBBA2472B}"/>
                </a:ext>
              </a:extLst>
            </p:cNvPr>
            <p:cNvSpPr/>
            <p:nvPr/>
          </p:nvSpPr>
          <p:spPr>
            <a:xfrm>
              <a:off x="7910461" y="1240766"/>
              <a:ext cx="3334112" cy="3254341"/>
            </a:xfrm>
            <a:prstGeom prst="donut">
              <a:avLst>
                <a:gd name="adj" fmla="val 3884"/>
              </a:avLst>
            </a:prstGeom>
            <a:solidFill>
              <a:srgbClr val="7030A0"/>
            </a:solidFill>
            <a:ln>
              <a:noFill/>
            </a:ln>
            <a:effectLst>
              <a:outerShdw dir="132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23900"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7988127-2854-406D-B5BB-D4805AB46DED}"/>
              </a:ext>
            </a:extLst>
          </p:cNvPr>
          <p:cNvSpPr txBox="1">
            <a:spLocks/>
          </p:cNvSpPr>
          <p:nvPr/>
        </p:nvSpPr>
        <p:spPr>
          <a:xfrm>
            <a:off x="3525112" y="252034"/>
            <a:ext cx="4318816" cy="8909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atin typeface="+mn-lt"/>
                <a:cs typeface="Times New Roman" panose="02020603050405020304" pitchFamily="18" charset="0"/>
              </a:rPr>
              <a:t>Presented By</a:t>
            </a:r>
          </a:p>
        </p:txBody>
      </p:sp>
    </p:spTree>
    <p:extLst>
      <p:ext uri="{BB962C8B-B14F-4D97-AF65-F5344CB8AC3E}">
        <p14:creationId xmlns="" xmlns:p14="http://schemas.microsoft.com/office/powerpoint/2010/main" val="4192898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2C52A5-7F63-4D40-A42C-F55BBFF60E30}"/>
              </a:ext>
            </a:extLst>
          </p:cNvPr>
          <p:cNvSpPr txBox="1"/>
          <p:nvPr/>
        </p:nvSpPr>
        <p:spPr>
          <a:xfrm>
            <a:off x="4149544" y="185278"/>
            <a:ext cx="4362559" cy="8223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Fill in the blanks.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D1A40C-C179-4044-AC97-513137B91AA1}"/>
              </a:ext>
            </a:extLst>
          </p:cNvPr>
          <p:cNvSpPr txBox="1"/>
          <p:nvPr/>
        </p:nvSpPr>
        <p:spPr>
          <a:xfrm>
            <a:off x="1139846" y="2123607"/>
            <a:ext cx="10381957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 ---------- to see some new places 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There are some ------------ waterfalls there.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I----------- there last month.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Cox’s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popular  ----------- spot.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-------------- place.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89B50E-B087-4181-A613-F00DE82C0A01}"/>
              </a:ext>
            </a:extLst>
          </p:cNvPr>
          <p:cNvSpPr txBox="1"/>
          <p:nvPr/>
        </p:nvSpPr>
        <p:spPr>
          <a:xfrm>
            <a:off x="577501" y="1100080"/>
            <a:ext cx="210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500F03-B75E-4479-B156-E3FCBF8C5F58}"/>
              </a:ext>
            </a:extLst>
          </p:cNvPr>
          <p:cNvSpPr txBox="1"/>
          <p:nvPr/>
        </p:nvSpPr>
        <p:spPr>
          <a:xfrm>
            <a:off x="8798247" y="1086699"/>
            <a:ext cx="179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C181C9-3E4A-4E73-A47A-31B036BE678E}"/>
              </a:ext>
            </a:extLst>
          </p:cNvPr>
          <p:cNvSpPr txBox="1"/>
          <p:nvPr/>
        </p:nvSpPr>
        <p:spPr>
          <a:xfrm>
            <a:off x="4650323" y="1051073"/>
            <a:ext cx="22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5C03EB5-4C7E-42D7-8183-2C031817DA1F}"/>
              </a:ext>
            </a:extLst>
          </p:cNvPr>
          <p:cNvGrpSpPr/>
          <p:nvPr/>
        </p:nvGrpSpPr>
        <p:grpSpPr>
          <a:xfrm>
            <a:off x="569863" y="1042349"/>
            <a:ext cx="10381957" cy="628620"/>
            <a:chOff x="1241320" y="3526587"/>
            <a:chExt cx="9751365" cy="62862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7662D1C-679A-4E73-9AAB-7BCB83BE0787}"/>
                </a:ext>
              </a:extLst>
            </p:cNvPr>
            <p:cNvSpPr/>
            <p:nvPr/>
          </p:nvSpPr>
          <p:spPr>
            <a:xfrm>
              <a:off x="3185044" y="3533056"/>
              <a:ext cx="1943724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4D53E4E-2D6B-45E7-89D3-F345D982910A}"/>
                </a:ext>
              </a:extLst>
            </p:cNvPr>
            <p:cNvSpPr/>
            <p:nvPr/>
          </p:nvSpPr>
          <p:spPr>
            <a:xfrm>
              <a:off x="1241320" y="3529908"/>
              <a:ext cx="1943724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80021BF-609B-4585-8B1B-446E31E236A5}"/>
                </a:ext>
              </a:extLst>
            </p:cNvPr>
            <p:cNvSpPr/>
            <p:nvPr/>
          </p:nvSpPr>
          <p:spPr>
            <a:xfrm>
              <a:off x="5128767" y="3532144"/>
              <a:ext cx="1943724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95B50C4-8F35-4BBC-90A3-640346159339}"/>
                </a:ext>
              </a:extLst>
            </p:cNvPr>
            <p:cNvSpPr/>
            <p:nvPr/>
          </p:nvSpPr>
          <p:spPr>
            <a:xfrm>
              <a:off x="8744987" y="3530934"/>
              <a:ext cx="2247698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60D06DB-30EE-4B70-B94F-2B7374698534}"/>
                </a:ext>
              </a:extLst>
            </p:cNvPr>
            <p:cNvSpPr/>
            <p:nvPr/>
          </p:nvSpPr>
          <p:spPr>
            <a:xfrm>
              <a:off x="7072491" y="3526587"/>
              <a:ext cx="1672496" cy="622151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993EFF-51CB-466D-8D40-405593F372EF}"/>
              </a:ext>
            </a:extLst>
          </p:cNvPr>
          <p:cNvSpPr txBox="1"/>
          <p:nvPr/>
        </p:nvSpPr>
        <p:spPr>
          <a:xfrm>
            <a:off x="597898" y="1101359"/>
            <a:ext cx="203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B249F3F-44DD-41F3-BDB2-90B8CEE8C5F5}"/>
              </a:ext>
            </a:extLst>
          </p:cNvPr>
          <p:cNvSpPr txBox="1"/>
          <p:nvPr/>
        </p:nvSpPr>
        <p:spPr>
          <a:xfrm>
            <a:off x="8786231" y="1083818"/>
            <a:ext cx="183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50AFC7F-BBF1-44CC-8E67-EC382DFC4785}"/>
              </a:ext>
            </a:extLst>
          </p:cNvPr>
          <p:cNvSpPr txBox="1"/>
          <p:nvPr/>
        </p:nvSpPr>
        <p:spPr>
          <a:xfrm>
            <a:off x="4616263" y="1071719"/>
            <a:ext cx="226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="" xmlns:a16="http://schemas.microsoft.com/office/drawing/2014/main" id="{A0E57A63-8C9D-4ECF-A73B-6B12BF7B1E33}"/>
              </a:ext>
            </a:extLst>
          </p:cNvPr>
          <p:cNvSpPr/>
          <p:nvPr/>
        </p:nvSpPr>
        <p:spPr>
          <a:xfrm>
            <a:off x="317811" y="167641"/>
            <a:ext cx="3720789" cy="7752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1CA08C-CF3A-4867-AF34-64D48CB6FB69}"/>
              </a:ext>
            </a:extLst>
          </p:cNvPr>
          <p:cNvSpPr txBox="1"/>
          <p:nvPr/>
        </p:nvSpPr>
        <p:spPr>
          <a:xfrm>
            <a:off x="2622983" y="1101237"/>
            <a:ext cx="230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B983D53-C616-4D64-A2B0-6A6D1DD0B118}"/>
              </a:ext>
            </a:extLst>
          </p:cNvPr>
          <p:cNvSpPr txBox="1"/>
          <p:nvPr/>
        </p:nvSpPr>
        <p:spPr>
          <a:xfrm>
            <a:off x="2622812" y="1107433"/>
            <a:ext cx="231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DFA30EA-0006-4AC7-8393-19CF16857719}"/>
              </a:ext>
            </a:extLst>
          </p:cNvPr>
          <p:cNvSpPr txBox="1"/>
          <p:nvPr/>
        </p:nvSpPr>
        <p:spPr>
          <a:xfrm>
            <a:off x="6710462" y="1109774"/>
            <a:ext cx="1845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visited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48DFA1A-2A3B-4401-A4D7-952CBC987214}"/>
              </a:ext>
            </a:extLst>
          </p:cNvPr>
          <p:cNvSpPr txBox="1"/>
          <p:nvPr/>
        </p:nvSpPr>
        <p:spPr>
          <a:xfrm>
            <a:off x="6647932" y="1117541"/>
            <a:ext cx="197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visited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1412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748E-6 -4.21965E-6 L -0.0699 0.114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2884E-7 4.21965E-6 L 0.2909 0.222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537E-6 2.08092E-6 L -0.4169 0.344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731E-6 -2.42775E-6 L -0.12833 0.4372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821E-7 -2.71676E-6 L -0.1856 0.5639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3" grpId="0"/>
      <p:bldP spid="16" grpId="0"/>
      <p:bldP spid="16" grpId="1"/>
      <p:bldP spid="18" grpId="0"/>
      <p:bldP spid="18" grpId="1"/>
      <p:bldP spid="19" grpId="0"/>
      <p:bldP spid="19" grpId="1"/>
      <p:bldP spid="20" grpId="0" animBg="1"/>
      <p:bldP spid="21" grpId="0"/>
      <p:bldP spid="22" grpId="0"/>
      <p:bldP spid="22" grpId="1"/>
      <p:bldP spid="23" grpId="0"/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02CA20B2-28FD-4376-A049-9117E514F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2963800"/>
              </p:ext>
            </p:extLst>
          </p:nvPr>
        </p:nvGraphicFramePr>
        <p:xfrm>
          <a:off x="319315" y="1343096"/>
          <a:ext cx="11596914" cy="527352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658511">
                  <a:extLst>
                    <a:ext uri="{9D8B030D-6E8A-4147-A177-3AD203B41FA5}">
                      <a16:colId xmlns="" xmlns:a16="http://schemas.microsoft.com/office/drawing/2014/main" val="3179015185"/>
                    </a:ext>
                  </a:extLst>
                </a:gridCol>
                <a:gridCol w="5938403">
                  <a:extLst>
                    <a:ext uri="{9D8B030D-6E8A-4147-A177-3AD203B41FA5}">
                      <a16:colId xmlns="" xmlns:a16="http://schemas.microsoft.com/office/drawing/2014/main" val="3842234929"/>
                    </a:ext>
                  </a:extLst>
                </a:gridCol>
              </a:tblGrid>
              <a:tr h="4487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</a:rPr>
                        <a:t>     Column-A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</a:rPr>
                        <a:t>Column-B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8388424"/>
                  </a:ext>
                </a:extLst>
              </a:tr>
              <a:tr h="807815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400" b="0" baseline="0" dirty="0" smtClean="0">
                          <a:effectLst/>
                          <a:latin typeface="+mn-lt"/>
                        </a:rPr>
                        <a:t>Exciting</a:t>
                      </a:r>
                      <a:endParaRPr lang="en-US" sz="2400" b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dirty="0" err="1" smtClean="0">
                          <a:effectLst/>
                          <a:latin typeface="+mn-lt"/>
                        </a:rPr>
                        <a:t>i</a:t>
                      </a:r>
                      <a:r>
                        <a:rPr lang="en-US" sz="2400" b="0" dirty="0" smtClean="0">
                          <a:effectLst/>
                          <a:latin typeface="+mn-lt"/>
                        </a:rPr>
                        <a:t>).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person who is travelling or visiting a place for pleasure</a:t>
                      </a:r>
                      <a:endParaRPr lang="en-US" sz="2400" b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63314054"/>
                  </a:ext>
                </a:extLst>
              </a:tr>
              <a:tr h="716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b. </a:t>
                      </a:r>
                      <a:r>
                        <a:rPr lang="en-US" sz="2400" b="0" dirty="0" smtClean="0">
                          <a:effectLst/>
                          <a:latin typeface="+mn-lt"/>
                        </a:rPr>
                        <a:t>Tourist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iv</a:t>
                      </a:r>
                      <a:r>
                        <a:rPr lang="en-US" sz="2400" b="0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tea plantation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82090526"/>
                  </a:ext>
                </a:extLst>
              </a:tr>
              <a:tr h="807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c. </a:t>
                      </a:r>
                      <a:r>
                        <a:rPr lang="en-US" sz="2400" b="0" dirty="0" smtClean="0">
                          <a:effectLst/>
                          <a:latin typeface="+mn-lt"/>
                        </a:rPr>
                        <a:t>Coral</a:t>
                      </a:r>
                      <a:endParaRPr lang="en-US" sz="2400" b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  <a:latin typeface="+mn-lt"/>
                        </a:rPr>
                        <a:t>V )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Sea beach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05182379"/>
                  </a:ext>
                </a:extLst>
              </a:tr>
              <a:tr h="448786"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+mn-lt"/>
                        </a:rPr>
                        <a:t>d. </a:t>
                      </a:r>
                      <a:r>
                        <a:rPr lang="en-US" sz="2400" b="0" dirty="0" smtClean="0">
                          <a:ln w="0"/>
                          <a:effectLst/>
                          <a:latin typeface="+mn-lt"/>
                        </a:rPr>
                        <a:t>Wonderful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+mn-lt"/>
                        </a:rPr>
                        <a:t>vi)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beach lying along the sea.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44379156"/>
                  </a:ext>
                </a:extLst>
              </a:tr>
              <a:tr h="448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2400" b="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 Garden</a:t>
                      </a:r>
                      <a:endParaRPr lang="en-US" sz="2400" b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NikoshBAN" panose="02000000000000000000" pitchFamily="2" charset="0"/>
                        </a:rPr>
                        <a:t>vii) </a:t>
                      </a:r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marvelous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30895927"/>
                  </a:ext>
                </a:extLst>
              </a:tr>
              <a:tr h="716521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ii</a:t>
                      </a:r>
                      <a:r>
                        <a:rPr lang="en-US" sz="2400" b="0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causing great enthusiasm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45884910"/>
                  </a:ext>
                </a:extLst>
              </a:tr>
              <a:tr h="807815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latin typeface="+mn-lt"/>
                        </a:rPr>
                        <a:t>Iii</a:t>
                      </a:r>
                      <a:r>
                        <a:rPr lang="en-US" sz="2400" b="0" baseline="0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hard stony substance on the sea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790186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73CF5D-0178-4656-B21D-FCB049772368}"/>
              </a:ext>
            </a:extLst>
          </p:cNvPr>
          <p:cNvSpPr txBox="1"/>
          <p:nvPr/>
        </p:nvSpPr>
        <p:spPr>
          <a:xfrm>
            <a:off x="409608" y="731954"/>
            <a:ext cx="1160501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         TimesNew Roman"/>
              </a:rPr>
              <a:t>Match the words of the column A with their meanings in column B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EDB70AB3-DC13-4F48-AA56-A0ACE4EF982C}"/>
              </a:ext>
            </a:extLst>
          </p:cNvPr>
          <p:cNvSpPr/>
          <p:nvPr/>
        </p:nvSpPr>
        <p:spPr>
          <a:xfrm rot="20222902">
            <a:off x="3520981" y="2586361"/>
            <a:ext cx="2760287" cy="37485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95A90ED8-9797-40D1-9F60-793967811B2B}"/>
              </a:ext>
            </a:extLst>
          </p:cNvPr>
          <p:cNvSpPr/>
          <p:nvPr/>
        </p:nvSpPr>
        <p:spPr>
          <a:xfrm rot="2324845">
            <a:off x="2651022" y="4646964"/>
            <a:ext cx="3960871" cy="392834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B07CCB0E-4C55-4E94-A4B1-62F5CAE1CFD7}"/>
              </a:ext>
            </a:extLst>
          </p:cNvPr>
          <p:cNvSpPr/>
          <p:nvPr/>
        </p:nvSpPr>
        <p:spPr>
          <a:xfrm rot="1744187">
            <a:off x="4769462" y="4452099"/>
            <a:ext cx="1436542" cy="29606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BA882522-B172-4A42-9EEA-4735023C50A1}"/>
              </a:ext>
            </a:extLst>
          </p:cNvPr>
          <p:cNvSpPr/>
          <p:nvPr/>
        </p:nvSpPr>
        <p:spPr>
          <a:xfrm rot="2348243">
            <a:off x="2851336" y="3670235"/>
            <a:ext cx="4186153" cy="32977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C3C4ACDC-DE6D-4CB0-A9DE-4A39B7747B6C}"/>
              </a:ext>
            </a:extLst>
          </p:cNvPr>
          <p:cNvSpPr/>
          <p:nvPr/>
        </p:nvSpPr>
        <p:spPr>
          <a:xfrm rot="19947516">
            <a:off x="2421924" y="3921435"/>
            <a:ext cx="3906303" cy="23828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8A23DC24-45D6-4B76-B8F1-22BEA02C0879}"/>
              </a:ext>
            </a:extLst>
          </p:cNvPr>
          <p:cNvSpPr/>
          <p:nvPr/>
        </p:nvSpPr>
        <p:spPr>
          <a:xfrm>
            <a:off x="133995" y="145679"/>
            <a:ext cx="3305891" cy="56552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Group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329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 animBg="1"/>
      <p:bldP spid="1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407A8A-D0EC-4404-9506-FFE7B2508A18}"/>
              </a:ext>
            </a:extLst>
          </p:cNvPr>
          <p:cNvSpPr/>
          <p:nvPr/>
        </p:nvSpPr>
        <p:spPr>
          <a:xfrm>
            <a:off x="185980" y="1116808"/>
            <a:ext cx="1046879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Ques:1.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tourist places does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Tamal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tell Andy about?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1B6D95-E1AF-4664-B96D-7549656C8793}"/>
              </a:ext>
            </a:extLst>
          </p:cNvPr>
          <p:cNvSpPr/>
          <p:nvPr/>
        </p:nvSpPr>
        <p:spPr>
          <a:xfrm>
            <a:off x="216977" y="1605090"/>
            <a:ext cx="11654726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Tamal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tells Andy about Cox’s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Bazar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Sreemangal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Madhabkundu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Saint Martin’s Island..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7DD721-1157-40D2-B6D5-E4933EB61070}"/>
              </a:ext>
            </a:extLst>
          </p:cNvPr>
          <p:cNvSpPr/>
          <p:nvPr/>
        </p:nvSpPr>
        <p:spPr>
          <a:xfrm>
            <a:off x="201478" y="5307456"/>
            <a:ext cx="1075097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Ques:4.What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can you see on this island?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6A1B8A-C6AC-4864-BF03-19E04FECAAF2}"/>
              </a:ext>
            </a:extLst>
          </p:cNvPr>
          <p:cNvSpPr/>
          <p:nvPr/>
        </p:nvSpPr>
        <p:spPr>
          <a:xfrm>
            <a:off x="186413" y="4801909"/>
            <a:ext cx="1137868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island is in the Bay of Bengal.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BB828C-5C7C-4A86-B65A-F883A3A8F214}"/>
              </a:ext>
            </a:extLst>
          </p:cNvPr>
          <p:cNvSpPr txBox="1"/>
          <p:nvPr/>
        </p:nvSpPr>
        <p:spPr>
          <a:xfrm>
            <a:off x="258259" y="3269852"/>
            <a:ext cx="11489456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name of the island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tells Andy about is Saint Martin’s Island.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83C2BB2-3AE3-4CAE-AA65-184944525F64}"/>
              </a:ext>
            </a:extLst>
          </p:cNvPr>
          <p:cNvSpPr/>
          <p:nvPr/>
        </p:nvSpPr>
        <p:spPr>
          <a:xfrm>
            <a:off x="256027" y="4250737"/>
            <a:ext cx="880815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Ques:3.Where is this island?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4966CF1-5FE2-4E0F-9154-14B0F5B80C18}"/>
              </a:ext>
            </a:extLst>
          </p:cNvPr>
          <p:cNvSpPr/>
          <p:nvPr/>
        </p:nvSpPr>
        <p:spPr>
          <a:xfrm>
            <a:off x="227263" y="5799241"/>
            <a:ext cx="1137868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can see coral in different shape and color 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CE0D288-30F5-43BC-A119-313E4E4A9F35}"/>
              </a:ext>
            </a:extLst>
          </p:cNvPr>
          <p:cNvSpPr txBox="1"/>
          <p:nvPr/>
        </p:nvSpPr>
        <p:spPr>
          <a:xfrm>
            <a:off x="212675" y="30996"/>
            <a:ext cx="3527199" cy="940653"/>
          </a:xfrm>
          <a:prstGeom prst="frame">
            <a:avLst>
              <a:gd name="adj1" fmla="val 157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        </a:t>
            </a:r>
            <a:r>
              <a:rPr lang="en-US" sz="4000" b="1" dirty="0">
                <a:latin typeface="         TimesNew Roman"/>
              </a:rPr>
              <a:t>Evaluation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45BFCA-E9BF-4E69-9AE8-053FF3B32B97}"/>
              </a:ext>
            </a:extLst>
          </p:cNvPr>
          <p:cNvSpPr txBox="1"/>
          <p:nvPr/>
        </p:nvSpPr>
        <p:spPr>
          <a:xfrm>
            <a:off x="232470" y="2484170"/>
            <a:ext cx="109728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Ques:2.What is the name of the Island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tells Andy about?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97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2" grpId="0"/>
      <p:bldP spid="13" grpId="0"/>
      <p:bldP spid="15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661F12C-D6D3-4DB9-9378-0E08372212B1}"/>
              </a:ext>
            </a:extLst>
          </p:cNvPr>
          <p:cNvSpPr/>
          <p:nvPr/>
        </p:nvSpPr>
        <p:spPr>
          <a:xfrm>
            <a:off x="176359" y="212395"/>
            <a:ext cx="4273721" cy="908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9C62B220-3702-4510-9E6C-09407090ADAC}"/>
              </a:ext>
            </a:extLst>
          </p:cNvPr>
          <p:cNvSpPr/>
          <p:nvPr/>
        </p:nvSpPr>
        <p:spPr>
          <a:xfrm>
            <a:off x="2491740" y="2008475"/>
            <a:ext cx="4556760" cy="858857"/>
          </a:xfrm>
          <a:prstGeom prst="frame">
            <a:avLst/>
          </a:prstGeom>
          <a:solidFill>
            <a:srgbClr val="002060"/>
          </a:solidFill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exciting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Right Arrow 21">
            <a:extLst>
              <a:ext uri="{FF2B5EF4-FFF2-40B4-BE49-F238E27FC236}">
                <a16:creationId xmlns="" xmlns:a16="http://schemas.microsoft.com/office/drawing/2014/main" id="{CF20881B-2AC6-4EFF-A7AF-A625838E349F}"/>
              </a:ext>
            </a:extLst>
          </p:cNvPr>
          <p:cNvSpPr/>
          <p:nvPr/>
        </p:nvSpPr>
        <p:spPr>
          <a:xfrm>
            <a:off x="7121988" y="2065681"/>
            <a:ext cx="897941" cy="707886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D2DEAC-2FC8-4A5D-9DAB-F0B40D1C53B1}"/>
              </a:ext>
            </a:extLst>
          </p:cNvPr>
          <p:cNvSpPr/>
          <p:nvPr/>
        </p:nvSpPr>
        <p:spPr>
          <a:xfrm>
            <a:off x="8168862" y="2129882"/>
            <a:ext cx="313921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উত্তেজনাপূর্ণ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23">
            <a:extLst>
              <a:ext uri="{FF2B5EF4-FFF2-40B4-BE49-F238E27FC236}">
                <a16:creationId xmlns="" xmlns:a16="http://schemas.microsoft.com/office/drawing/2014/main" id="{5A3BEF11-41CB-439A-8020-E558D8BF1555}"/>
              </a:ext>
            </a:extLst>
          </p:cNvPr>
          <p:cNvSpPr/>
          <p:nvPr/>
        </p:nvSpPr>
        <p:spPr>
          <a:xfrm rot="5400000">
            <a:off x="4626574" y="3157419"/>
            <a:ext cx="606469" cy="612363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="" xmlns:a16="http://schemas.microsoft.com/office/drawing/2014/main" id="{3AFB35C5-39A2-44BF-B266-AA2402946966}"/>
              </a:ext>
            </a:extLst>
          </p:cNvPr>
          <p:cNvSpPr/>
          <p:nvPr/>
        </p:nvSpPr>
        <p:spPr>
          <a:xfrm>
            <a:off x="2737631" y="3871301"/>
            <a:ext cx="4384357" cy="1769150"/>
          </a:xfrm>
          <a:prstGeom prst="downArrowCallout">
            <a:avLst>
              <a:gd name="adj1" fmla="val 46316"/>
              <a:gd name="adj2" fmla="val 42189"/>
              <a:gd name="adj3" fmla="val 25061"/>
              <a:gd name="adj4" fmla="val 6730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sentence making</a:t>
            </a:r>
          </a:p>
          <a:p>
            <a:pPr algn="ctr"/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4D07D1E-2114-4A77-A771-D2CE182801B9}"/>
              </a:ext>
            </a:extLst>
          </p:cNvPr>
          <p:cNvSpPr/>
          <p:nvPr/>
        </p:nvSpPr>
        <p:spPr>
          <a:xfrm>
            <a:off x="1635792" y="5655379"/>
            <a:ext cx="832961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one of the most exciting matches I've ever seen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004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4">
            <a:extLst>
              <a:ext uri="{FF2B5EF4-FFF2-40B4-BE49-F238E27FC236}">
                <a16:creationId xmlns="" xmlns:a16="http://schemas.microsoft.com/office/drawing/2014/main" id="{D2660AC8-0568-4780-9DEE-811B564CFF45}"/>
              </a:ext>
            </a:extLst>
          </p:cNvPr>
          <p:cNvSpPr/>
          <p:nvPr/>
        </p:nvSpPr>
        <p:spPr>
          <a:xfrm>
            <a:off x="350520" y="379665"/>
            <a:ext cx="3749040" cy="80905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CBBB33-618D-4D27-82E6-9662F9043E23}"/>
              </a:ext>
            </a:extLst>
          </p:cNvPr>
          <p:cNvSpPr/>
          <p:nvPr/>
        </p:nvSpPr>
        <p:spPr>
          <a:xfrm>
            <a:off x="237177" y="4462827"/>
            <a:ext cx="11597640" cy="1718472"/>
          </a:xfrm>
          <a:prstGeom prst="rect">
            <a:avLst/>
          </a:prstGeom>
          <a:noFill/>
          <a:ln w="28575" cmpd="thickThin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27432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defRPr/>
            </a:pP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114300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        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Write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</a:rPr>
              <a:t>five sentence about “main tourist spot of Bangladesh ”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marL="114300">
              <a:defRPr/>
            </a:pPr>
            <a:endParaRPr lang="en-US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="" xmlns:a16="http://schemas.microsoft.com/office/drawing/2014/main" id="{D82E8BE9-0A53-4F40-B29F-96992F665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835" y="4356566"/>
            <a:ext cx="617341" cy="1118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FA998BE-D242-42F3-987E-58E1708AD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0989"/>
            <a:ext cx="4061460" cy="40614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734297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ree Photo | Beauti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85" y="174398"/>
            <a:ext cx="11771086" cy="642960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1DE815-ACB1-481D-A6BD-D78A4D91953B}"/>
              </a:ext>
            </a:extLst>
          </p:cNvPr>
          <p:cNvSpPr txBox="1"/>
          <p:nvPr/>
        </p:nvSpPr>
        <p:spPr>
          <a:xfrm>
            <a:off x="396240" y="198120"/>
            <a:ext cx="4069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Bye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AF33EF-4C64-4C91-A8D7-414896F7156E}"/>
              </a:ext>
            </a:extLst>
          </p:cNvPr>
          <p:cNvSpPr txBox="1"/>
          <p:nvPr/>
        </p:nvSpPr>
        <p:spPr>
          <a:xfrm>
            <a:off x="2678060" y="1122413"/>
            <a:ext cx="406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See you….</a:t>
            </a:r>
          </a:p>
        </p:txBody>
      </p:sp>
    </p:spTree>
    <p:extLst>
      <p:ext uri="{BB962C8B-B14F-4D97-AF65-F5344CB8AC3E}">
        <p14:creationId xmlns="" xmlns:p14="http://schemas.microsoft.com/office/powerpoint/2010/main" val="23608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D8CC38-DB6D-421E-B8F8-D97514BF9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5480" y="1616434"/>
            <a:ext cx="3621291" cy="41791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9485AB-D2C0-42DA-A093-E735F42F61F8}"/>
              </a:ext>
            </a:extLst>
          </p:cNvPr>
          <p:cNvSpPr txBox="1"/>
          <p:nvPr/>
        </p:nvSpPr>
        <p:spPr>
          <a:xfrm>
            <a:off x="6461759" y="2582614"/>
            <a:ext cx="5491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Subject : English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Class: Five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Time: 40 minutes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Date: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24-06-2022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E4703D1-9AAF-488A-B839-8A08C2C33A2A}"/>
              </a:ext>
            </a:extLst>
          </p:cNvPr>
          <p:cNvSpPr txBox="1">
            <a:spLocks/>
          </p:cNvSpPr>
          <p:nvPr/>
        </p:nvSpPr>
        <p:spPr>
          <a:xfrm>
            <a:off x="4053266" y="236795"/>
            <a:ext cx="4816987" cy="7255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atin typeface="+mn-lt"/>
                <a:cs typeface="Times New Roman" panose="02020603050405020304" pitchFamily="18" charset="0"/>
              </a:rPr>
              <a:t>Lesson Identity</a:t>
            </a:r>
          </a:p>
        </p:txBody>
      </p:sp>
      <p:pic>
        <p:nvPicPr>
          <p:cNvPr id="1026" name="Picture 2" descr="Tulip Flower Clipart Free SVG File - SvgHeart.com">
            <a:extLst>
              <a:ext uri="{FF2B5EF4-FFF2-40B4-BE49-F238E27FC236}">
                <a16:creationId xmlns="" xmlns:a16="http://schemas.microsoft.com/office/drawing/2014/main" id="{93F8DE7E-9C3D-4A04-83F5-EE57F734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10" y="4386020"/>
            <a:ext cx="1410585" cy="2794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960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Nature Quest: The corals of St Martin's in peril | The Daily 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597703" y="3857746"/>
            <a:ext cx="4623070" cy="2467658"/>
          </a:xfrm>
          <a:prstGeom prst="rect">
            <a:avLst/>
          </a:prstGeom>
          <a:noFill/>
        </p:spPr>
      </p:pic>
      <p:pic>
        <p:nvPicPr>
          <p:cNvPr id="29702" name="Picture 6" descr="The ships that travel to St Martin's Is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894" y="3921071"/>
            <a:ext cx="4416425" cy="2450299"/>
          </a:xfrm>
          <a:prstGeom prst="rect">
            <a:avLst/>
          </a:prstGeom>
          <a:noFill/>
        </p:spPr>
      </p:pic>
      <p:pic>
        <p:nvPicPr>
          <p:cNvPr id="29700" name="Picture 4" descr="Problem while traveling Saint Martin | The Asian Age Online, Banglade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1866" y="839453"/>
            <a:ext cx="4540412" cy="2756161"/>
          </a:xfrm>
          <a:prstGeom prst="rect">
            <a:avLst/>
          </a:prstGeom>
          <a:noFill/>
        </p:spPr>
      </p:pic>
      <p:pic>
        <p:nvPicPr>
          <p:cNvPr id="29698" name="Picture 2" descr="Saint Martin's Island 2022: Best of Saint Martin's Island Tourism -  Tripadvis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5366" y="830571"/>
            <a:ext cx="4183951" cy="279129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706559" y="73267"/>
            <a:ext cx="10914734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Dear Student 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,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Let’s see some picture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?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BFDFCAA-EFC4-49D7-8580-0378BDABF0AE}"/>
              </a:ext>
            </a:extLst>
          </p:cNvPr>
          <p:cNvSpPr txBox="1"/>
          <p:nvPr/>
        </p:nvSpPr>
        <p:spPr>
          <a:xfrm>
            <a:off x="322505" y="3029846"/>
            <a:ext cx="2191062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Sea boat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53233D-114D-45DF-AADE-6286EAED616F}"/>
              </a:ext>
            </a:extLst>
          </p:cNvPr>
          <p:cNvSpPr txBox="1"/>
          <p:nvPr/>
        </p:nvSpPr>
        <p:spPr>
          <a:xfrm>
            <a:off x="9700018" y="2963440"/>
            <a:ext cx="2191061" cy="646986"/>
          </a:xfrm>
          <a:prstGeom prst="roundRect">
            <a:avLst>
              <a:gd name="adj" fmla="val 123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cs typeface="Times New Roman" panose="02020603050405020304" pitchFamily="18" charset="0"/>
              </a:rPr>
              <a:t>Sea beach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EAEB40-EA18-4B26-A8E6-E40B09F0E845}"/>
              </a:ext>
            </a:extLst>
          </p:cNvPr>
          <p:cNvSpPr txBox="1"/>
          <p:nvPr/>
        </p:nvSpPr>
        <p:spPr>
          <a:xfrm>
            <a:off x="636792" y="5773603"/>
            <a:ext cx="1996439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Sea truck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84DA86-016D-4EB3-A9A8-C2684250592B}"/>
              </a:ext>
            </a:extLst>
          </p:cNvPr>
          <p:cNvSpPr txBox="1"/>
          <p:nvPr/>
        </p:nvSpPr>
        <p:spPr>
          <a:xfrm>
            <a:off x="9355942" y="5932054"/>
            <a:ext cx="2432267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coral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1868930" y="212752"/>
            <a:ext cx="10914734" cy="646331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What can you see in the picture?</a:t>
            </a:r>
          </a:p>
        </p:txBody>
      </p:sp>
    </p:spTree>
    <p:extLst>
      <p:ext uri="{BB962C8B-B14F-4D97-AF65-F5344CB8AC3E}">
        <p14:creationId xmlns="" xmlns:p14="http://schemas.microsoft.com/office/powerpoint/2010/main" val="3582617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  <p:bldP spid="10" grpId="0" animBg="1"/>
      <p:bldP spid="11" grpId="0" animBg="1"/>
      <p:bldP spid="16" grpId="0" animBg="1"/>
      <p:bldP spid="1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each Images | Free Vectors, Stock Photos &amp; P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483" y="123985"/>
            <a:ext cx="11887200" cy="6617772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FA1425C-BF0C-4E70-8BB8-7EE588D9FAF0}"/>
              </a:ext>
            </a:extLst>
          </p:cNvPr>
          <p:cNvSpPr/>
          <p:nvPr/>
        </p:nvSpPr>
        <p:spPr>
          <a:xfrm>
            <a:off x="243324" y="228319"/>
            <a:ext cx="3535680" cy="806451"/>
          </a:xfrm>
          <a:prstGeom prst="roundRect">
            <a:avLst>
              <a:gd name="adj" fmla="val 12813"/>
            </a:avLst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Today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DCBEE4-810B-40C3-BA29-406F13AC8359}"/>
              </a:ext>
            </a:extLst>
          </p:cNvPr>
          <p:cNvSpPr txBox="1"/>
          <p:nvPr/>
        </p:nvSpPr>
        <p:spPr>
          <a:xfrm>
            <a:off x="3672840" y="4848397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Unit: 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itchFamily="18" charset="0"/>
              </a:rPr>
              <a:t>12 </a:t>
            </a:r>
            <a:endParaRPr 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5A6240-FAF5-4DD9-B506-65974095A269}"/>
              </a:ext>
            </a:extLst>
          </p:cNvPr>
          <p:cNvSpPr txBox="1"/>
          <p:nvPr/>
        </p:nvSpPr>
        <p:spPr>
          <a:xfrm>
            <a:off x="4069080" y="1935711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How Far is Saint Martin’s </a:t>
            </a:r>
            <a:endParaRPr lang="en-GB" sz="5400" b="1" u="sng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734316-8355-40B5-9A31-16275E326BED}"/>
              </a:ext>
            </a:extLst>
          </p:cNvPr>
          <p:cNvSpPr txBox="1"/>
          <p:nvPr/>
        </p:nvSpPr>
        <p:spPr>
          <a:xfrm>
            <a:off x="9799837" y="5919234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Page No. 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itchFamily="18" charset="0"/>
              </a:rPr>
              <a:t>46</a:t>
            </a:r>
            <a:endParaRPr 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40053D-B51D-4D5B-9021-87FC3B1DC438}"/>
              </a:ext>
            </a:extLst>
          </p:cNvPr>
          <p:cNvSpPr txBox="1"/>
          <p:nvPr/>
        </p:nvSpPr>
        <p:spPr>
          <a:xfrm>
            <a:off x="4339525" y="5121586"/>
            <a:ext cx="694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Lesson: 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itchFamily="18" charset="0"/>
              </a:rPr>
              <a:t>1(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Andy : Hi-----special place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itchFamily="18" charset="0"/>
              </a:rPr>
              <a:t>)</a:t>
            </a:r>
            <a:endParaRPr 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056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572A5C0-D7FF-4EC9-9B3A-E502A16D0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55" b="94118" l="7381" r="94167">
                        <a14:foregroundMark x1="47857" y1="91554" x2="40714" y2="91554"/>
                        <a14:foregroundMark x1="70238" y1="93213" x2="73452" y2="93213"/>
                        <a14:foregroundMark x1="41786" y1="93514" x2="44048" y2="94419"/>
                        <a14:foregroundMark x1="10714" y1="66214" x2="7381" y2="65913"/>
                        <a14:foregroundMark x1="89286" y1="28959" x2="94167" y2="25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82" y="2474881"/>
            <a:ext cx="2396818" cy="189177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A3D7504-1DFA-4A88-835D-16DD27ABE6EA}"/>
              </a:ext>
            </a:extLst>
          </p:cNvPr>
          <p:cNvSpPr/>
          <p:nvPr/>
        </p:nvSpPr>
        <p:spPr>
          <a:xfrm>
            <a:off x="495066" y="211582"/>
            <a:ext cx="5306907" cy="81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79298D-A60F-42D9-894B-A83D26836251}"/>
              </a:ext>
            </a:extLst>
          </p:cNvPr>
          <p:cNvSpPr txBox="1"/>
          <p:nvPr/>
        </p:nvSpPr>
        <p:spPr>
          <a:xfrm>
            <a:off x="316653" y="1115039"/>
            <a:ext cx="24113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Listening: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DF01F1-4CC6-47CC-B1DB-88DAA255EDAD}"/>
              </a:ext>
            </a:extLst>
          </p:cNvPr>
          <p:cNvSpPr txBox="1"/>
          <p:nvPr/>
        </p:nvSpPr>
        <p:spPr>
          <a:xfrm>
            <a:off x="316653" y="2717168"/>
            <a:ext cx="23926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Speaking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0B9DFD1-A5A1-4ED5-9D6C-E7DE5D521539}"/>
              </a:ext>
            </a:extLst>
          </p:cNvPr>
          <p:cNvSpPr/>
          <p:nvPr/>
        </p:nvSpPr>
        <p:spPr>
          <a:xfrm>
            <a:off x="213125" y="4881262"/>
            <a:ext cx="10805160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1.6.1- 	recognize and read statements, commands, greetings, questions and answers.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.5.1- 	read silently with understanding text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2DF8ED-DC55-446E-96BE-70ED585B1C3F}"/>
              </a:ext>
            </a:extLst>
          </p:cNvPr>
          <p:cNvSpPr txBox="1"/>
          <p:nvPr/>
        </p:nvSpPr>
        <p:spPr>
          <a:xfrm>
            <a:off x="316654" y="4313737"/>
            <a:ext cx="23926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F5F11E-82EF-4473-A648-2CBB24EB6639}"/>
              </a:ext>
            </a:extLst>
          </p:cNvPr>
          <p:cNvSpPr txBox="1"/>
          <p:nvPr/>
        </p:nvSpPr>
        <p:spPr>
          <a:xfrm>
            <a:off x="5814906" y="437152"/>
            <a:ext cx="6060441" cy="64918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NikoshBAN" panose="02000000000000000000" pitchFamily="2" charset="0"/>
              </a:rPr>
              <a:t>By end of the  lesson student will be able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E32B51-65D9-41A0-9422-921109A871E5}"/>
              </a:ext>
            </a:extLst>
          </p:cNvPr>
          <p:cNvSpPr txBox="1"/>
          <p:nvPr/>
        </p:nvSpPr>
        <p:spPr>
          <a:xfrm>
            <a:off x="335281" y="1607212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1.3.1- recognize which words in a sentence are stressed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3.4.1- 	understand statements made by the teacher and student.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A098FE-2208-476A-B238-8F5CCA946B14}"/>
              </a:ext>
            </a:extLst>
          </p:cNvPr>
          <p:cNvSpPr txBox="1"/>
          <p:nvPr/>
        </p:nvSpPr>
        <p:spPr>
          <a:xfrm>
            <a:off x="302872" y="3016157"/>
            <a:ext cx="10625667" cy="85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1.1.1: Say words, phrases and sentences with proper sound   and stress.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1289685" algn="ctr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3.2.1- 	understand questions about family and friends of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94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0" grpId="0"/>
      <p:bldP spid="12" grpId="0"/>
      <p:bldP spid="13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206725" y="2078174"/>
            <a:ext cx="2489532" cy="132802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 garden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7916200" y="2338381"/>
            <a:ext cx="4069075" cy="116641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of tea ground.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3794615" y="4791893"/>
            <a:ext cx="3078624" cy="71508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=""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=""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=""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154980" y="201474"/>
            <a:ext cx="5425450" cy="6855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95250" prstMaterial="plastic">
            <a:bevelT w="165100" prst="coolSlant"/>
            <a:bevelB w="209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cs typeface="Calibri Light" pitchFamily="34" charset="0"/>
              </a:rPr>
              <a:t>Some new word’s of the lesson.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5178598" y="3990013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0800000" flipH="1">
            <a:off x="2696257" y="2108446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66ACC51-941A-4BB9-9D52-131899E1DA7B}"/>
              </a:ext>
            </a:extLst>
          </p:cNvPr>
          <p:cNvSpPr/>
          <p:nvPr/>
        </p:nvSpPr>
        <p:spPr>
          <a:xfrm>
            <a:off x="7067534" y="2409298"/>
            <a:ext cx="80285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0037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 month , I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visited a tea garden .</a:t>
            </a:r>
            <a:endParaRPr lang="en-US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ঐতিহ্যের চা বাগান উদালিয়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1730" y="1921789"/>
            <a:ext cx="3655903" cy="206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206725" y="2200094"/>
            <a:ext cx="2562920" cy="132802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Martin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8164444" y="2200094"/>
            <a:ext cx="3925013" cy="151190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 of an Island in Bangladesh.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3482781" y="5013976"/>
            <a:ext cx="3435734" cy="71508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মার্টিন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=""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4328160"/>
            <a:ext cx="313785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=""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4480560"/>
            <a:ext cx="313785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5023045" y="4275555"/>
            <a:ext cx="554976" cy="79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0800000" flipH="1">
            <a:off x="2823161" y="2200094"/>
            <a:ext cx="57133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66ACC51-941A-4BB9-9D52-131899E1DA7B}"/>
              </a:ext>
            </a:extLst>
          </p:cNvPr>
          <p:cNvSpPr/>
          <p:nvPr/>
        </p:nvSpPr>
        <p:spPr>
          <a:xfrm>
            <a:off x="7337926" y="2173673"/>
            <a:ext cx="826518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63854" y="5659792"/>
            <a:ext cx="112639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Saint martin island is only coral island in Bangladesh.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34 Best Happy Quotes - Quotes to Make You Happy">
            <a:extLst>
              <a:ext uri="{FF2B5EF4-FFF2-40B4-BE49-F238E27FC236}">
                <a16:creationId xmlns="" xmlns:a16="http://schemas.microsoft.com/office/drawing/2014/main" id="{6A8DBAFF-8E35-4D58-B7A2-CF226AEAE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600"/>
            <a:ext cx="313785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 descr="Natural Beauty of Bangladesh - Saint Martin Island: It is one of the  world's largest coral islands. An excellent place to visit. Saint Martin is  famous for coconut. You can find sw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696" y="1903708"/>
            <a:ext cx="3630109" cy="2032861"/>
          </a:xfrm>
          <a:prstGeom prst="rect">
            <a:avLst/>
          </a:prstGeom>
          <a:noFill/>
        </p:spPr>
      </p:pic>
      <p:sp>
        <p:nvSpPr>
          <p:cNvPr id="14" name="Rectangle: Rounded Corners 61">
            <a:extLst>
              <a:ext uri="{FF2B5EF4-FFF2-40B4-BE49-F238E27FC236}">
                <a16:creationId xmlns=""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154980" y="201474"/>
            <a:ext cx="5425450" cy="6855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95250" prstMaterial="plastic">
            <a:bevelT w="165100" prst="coolSlant"/>
            <a:bevelB w="209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cs typeface="Calibri Light" pitchFamily="34" charset="0"/>
              </a:rPr>
              <a:t>Some new word’s of the lesson.</a:t>
            </a:r>
          </a:p>
        </p:txBody>
      </p:sp>
    </p:spTree>
    <p:extLst>
      <p:ext uri="{BB962C8B-B14F-4D97-AF65-F5344CB8AC3E}">
        <p14:creationId xmlns="" xmlns:p14="http://schemas.microsoft.com/office/powerpoint/2010/main" val="343863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206725" y="2047694"/>
            <a:ext cx="2489532" cy="71508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Wonderful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8186338" y="1973636"/>
            <a:ext cx="3844167" cy="71508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marvelous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4329335" y="4925748"/>
            <a:ext cx="2797619" cy="646986"/>
          </a:xfrm>
          <a:prstGeom prst="roundRect">
            <a:avLst/>
          </a:prstGeom>
          <a:ln w="952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=""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1757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=""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281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5450656" y="3991183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0800000" flipH="1">
            <a:off x="2992651" y="2055922"/>
            <a:ext cx="554976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66ACC51-941A-4BB9-9D52-131899E1DA7B}"/>
              </a:ext>
            </a:extLst>
          </p:cNvPr>
          <p:cNvSpPr/>
          <p:nvPr/>
        </p:nvSpPr>
        <p:spPr>
          <a:xfrm>
            <a:off x="7277393" y="2265522"/>
            <a:ext cx="802851" cy="76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-126515" y="5740435"/>
            <a:ext cx="109413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are many wonderful places in Bangladesh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What if the Opposite of Anxiety is Feeling Wonderful? — Creative Soul  Therap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575077"/>
            <a:ext cx="3539401" cy="2285724"/>
          </a:xfrm>
          <a:prstGeom prst="rect">
            <a:avLst/>
          </a:prstGeom>
          <a:noFill/>
        </p:spPr>
      </p:pic>
      <p:sp>
        <p:nvSpPr>
          <p:cNvPr id="13" name="Rectangle: Rounded Corners 61">
            <a:extLst>
              <a:ext uri="{FF2B5EF4-FFF2-40B4-BE49-F238E27FC236}">
                <a16:creationId xmlns=""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154980" y="201474"/>
            <a:ext cx="5425450" cy="6855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extrusionH="95250" prstMaterial="plastic">
            <a:bevelT w="165100" prst="coolSlant"/>
            <a:bevelB w="209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cs typeface="Calibri Light" pitchFamily="34" charset="0"/>
              </a:rPr>
              <a:t>Some new word’s of the lesson.</a:t>
            </a:r>
          </a:p>
        </p:txBody>
      </p:sp>
    </p:spTree>
    <p:extLst>
      <p:ext uri="{BB962C8B-B14F-4D97-AF65-F5344CB8AC3E}">
        <p14:creationId xmlns="" xmlns:p14="http://schemas.microsoft.com/office/powerpoint/2010/main" val="223868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617</Words>
  <Application>Microsoft Office PowerPoint</Application>
  <PresentationFormat>Custom</PresentationFormat>
  <Paragraphs>135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Windows User</cp:lastModifiedBy>
  <cp:revision>176</cp:revision>
  <dcterms:created xsi:type="dcterms:W3CDTF">2022-04-11T04:51:21Z</dcterms:created>
  <dcterms:modified xsi:type="dcterms:W3CDTF">2022-06-24T09:09:36Z</dcterms:modified>
</cp:coreProperties>
</file>