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68" r:id="rId3"/>
    <p:sldId id="269" r:id="rId4"/>
    <p:sldId id="270" r:id="rId5"/>
    <p:sldId id="256" r:id="rId6"/>
    <p:sldId id="257" r:id="rId7"/>
    <p:sldId id="258" r:id="rId8"/>
    <p:sldId id="271" r:id="rId9"/>
    <p:sldId id="272" r:id="rId10"/>
    <p:sldId id="259" r:id="rId11"/>
    <p:sldId id="260" r:id="rId12"/>
    <p:sldId id="261" r:id="rId13"/>
    <p:sldId id="262" r:id="rId14"/>
    <p:sldId id="267" r:id="rId15"/>
    <p:sldId id="263" r:id="rId16"/>
    <p:sldId id="264" r:id="rId17"/>
    <p:sldId id="265" r:id="rId18"/>
    <p:sldId id="266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16B0A-6498-4100-A1ED-9962B5326D78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11B5E25-E08C-46B1-B342-83CDB9962CDF}">
      <dgm:prSet/>
      <dgm:spPr>
        <a:solidFill>
          <a:srgbClr val="820E4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lope"/>
        </a:sp3d>
      </dgm:spPr>
      <dgm:t>
        <a:bodyPr/>
        <a:lstStyle/>
        <a:p>
          <a:pPr rtl="0"/>
          <a:r>
            <a:rPr lang="bn-IN" smtClean="0">
              <a:solidFill>
                <a:srgbClr val="FFFF00"/>
              </a:solidFill>
            </a:rPr>
            <a:t>বাড়ির কাজ</a:t>
          </a:r>
          <a:endParaRPr lang="en-US">
            <a:solidFill>
              <a:srgbClr val="FFFF00"/>
            </a:solidFill>
          </a:endParaRPr>
        </a:p>
      </dgm:t>
    </dgm:pt>
    <dgm:pt modelId="{00A119A9-9009-49FA-BE2C-815F98FBA365}" type="parTrans" cxnId="{3C677AB9-A9BF-4432-ABF7-D4F4A08B81E1}">
      <dgm:prSet/>
      <dgm:spPr/>
      <dgm:t>
        <a:bodyPr/>
        <a:lstStyle/>
        <a:p>
          <a:endParaRPr lang="en-US"/>
        </a:p>
      </dgm:t>
    </dgm:pt>
    <dgm:pt modelId="{68398EDF-04F6-4FE4-8C5F-F4BDA236FEA8}" type="sibTrans" cxnId="{3C677AB9-A9BF-4432-ABF7-D4F4A08B81E1}">
      <dgm:prSet/>
      <dgm:spPr/>
      <dgm:t>
        <a:bodyPr/>
        <a:lstStyle/>
        <a:p>
          <a:endParaRPr lang="en-US"/>
        </a:p>
      </dgm:t>
    </dgm:pt>
    <dgm:pt modelId="{5B3F1BB3-C725-4856-97DF-5F75603622B6}" type="pres">
      <dgm:prSet presAssocID="{E2B16B0A-6498-4100-A1ED-9962B5326D7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036094-7C63-465B-B6EF-D680E7D55FC5}" type="pres">
      <dgm:prSet presAssocID="{C11B5E25-E08C-46B1-B342-83CDB9962CDF}" presName="horFlow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lope"/>
        </a:sp3d>
      </dgm:spPr>
      <dgm:t>
        <a:bodyPr/>
        <a:lstStyle/>
        <a:p>
          <a:endParaRPr lang="en-US"/>
        </a:p>
      </dgm:t>
    </dgm:pt>
    <dgm:pt modelId="{21D36CE5-944D-4EC6-BC4E-937D0CD8C763}" type="pres">
      <dgm:prSet presAssocID="{C11B5E25-E08C-46B1-B342-83CDB9962CDF}" presName="bigChev" presStyleLbl="node1" presStyleIdx="0" presStyleCnt="1" custScaleX="314400"/>
      <dgm:spPr/>
      <dgm:t>
        <a:bodyPr/>
        <a:lstStyle/>
        <a:p>
          <a:endParaRPr lang="en-US"/>
        </a:p>
      </dgm:t>
    </dgm:pt>
  </dgm:ptLst>
  <dgm:cxnLst>
    <dgm:cxn modelId="{3C677AB9-A9BF-4432-ABF7-D4F4A08B81E1}" srcId="{E2B16B0A-6498-4100-A1ED-9962B5326D78}" destId="{C11B5E25-E08C-46B1-B342-83CDB9962CDF}" srcOrd="0" destOrd="0" parTransId="{00A119A9-9009-49FA-BE2C-815F98FBA365}" sibTransId="{68398EDF-04F6-4FE4-8C5F-F4BDA236FEA8}"/>
    <dgm:cxn modelId="{DB543878-40C4-46FF-9F79-7120760C9B0C}" type="presOf" srcId="{C11B5E25-E08C-46B1-B342-83CDB9962CDF}" destId="{21D36CE5-944D-4EC6-BC4E-937D0CD8C763}" srcOrd="0" destOrd="0" presId="urn:microsoft.com/office/officeart/2005/8/layout/lProcess3"/>
    <dgm:cxn modelId="{7287CB46-BCB3-4A3C-A002-BEE752ECCB94}" type="presOf" srcId="{E2B16B0A-6498-4100-A1ED-9962B5326D78}" destId="{5B3F1BB3-C725-4856-97DF-5F75603622B6}" srcOrd="0" destOrd="0" presId="urn:microsoft.com/office/officeart/2005/8/layout/lProcess3"/>
    <dgm:cxn modelId="{4A8E4D35-4620-4BFE-AC20-757565FCBAA2}" type="presParOf" srcId="{5B3F1BB3-C725-4856-97DF-5F75603622B6}" destId="{E3036094-7C63-465B-B6EF-D680E7D55FC5}" srcOrd="0" destOrd="0" presId="urn:microsoft.com/office/officeart/2005/8/layout/lProcess3"/>
    <dgm:cxn modelId="{090B5A1D-2887-4853-8D42-B0EA14E7F45A}" type="presParOf" srcId="{E3036094-7C63-465B-B6EF-D680E7D55FC5}" destId="{21D36CE5-944D-4EC6-BC4E-937D0CD8C763}" srcOrd="0" destOrd="0" presId="urn:microsoft.com/office/officeart/2005/8/layout/lProcess3"/>
  </dgm:cxnLst>
  <dgm:bg>
    <a:solidFill>
      <a:srgbClr val="F682B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ED1DB9-B7D0-4C12-8FB8-A8D275F16DB3}" type="doc">
      <dgm:prSet loTypeId="urn:microsoft.com/office/officeart/2005/8/layout/target3" loCatId="relationship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209C35C-3B52-4F66-BBB1-B50FE9CA8D1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bn-IN" dirty="0" smtClean="0"/>
            <a:t>মানুষের খাদ্যাভ্যাস ভৌগোলিক উপাদান দ্বারা </a:t>
          </a:r>
          <a:endParaRPr lang="en-US" dirty="0"/>
        </a:p>
      </dgm:t>
    </dgm:pt>
    <dgm:pt modelId="{429830AD-DF8B-44E8-8E72-1DF58DBB04AF}" type="parTrans" cxnId="{B4266653-BC58-402D-A2EF-22CEC2F88E0B}">
      <dgm:prSet/>
      <dgm:spPr/>
      <dgm:t>
        <a:bodyPr/>
        <a:lstStyle/>
        <a:p>
          <a:endParaRPr lang="en-US"/>
        </a:p>
      </dgm:t>
    </dgm:pt>
    <dgm:pt modelId="{53585BEE-886B-437A-A95E-13A9251C6DAF}" type="sibTrans" cxnId="{B4266653-BC58-402D-A2EF-22CEC2F88E0B}">
      <dgm:prSet/>
      <dgm:spPr/>
      <dgm:t>
        <a:bodyPr/>
        <a:lstStyle/>
        <a:p>
          <a:endParaRPr lang="en-US"/>
        </a:p>
      </dgm:t>
    </dgm:pt>
    <dgm:pt modelId="{CF1C881B-8D40-4DFE-A812-B87C1F7B3CA2}">
      <dgm:prSet/>
      <dgm:spPr/>
      <dgm:t>
        <a:bodyPr/>
        <a:lstStyle/>
        <a:p>
          <a:pPr rtl="0"/>
          <a:r>
            <a:rPr lang="bn-IN" smtClean="0"/>
            <a:t>কতটুকু প্রভাবিত বলে তুমি মনে কর?ব্যাখ্যা কর।</a:t>
          </a:r>
          <a:endParaRPr lang="en-US"/>
        </a:p>
      </dgm:t>
    </dgm:pt>
    <dgm:pt modelId="{A951DB81-3C4D-4008-A367-D7994CDA271A}" type="parTrans" cxnId="{50F99EA3-DA84-48F6-91E9-3EF5DFD740A4}">
      <dgm:prSet/>
      <dgm:spPr/>
      <dgm:t>
        <a:bodyPr/>
        <a:lstStyle/>
        <a:p>
          <a:endParaRPr lang="en-US"/>
        </a:p>
      </dgm:t>
    </dgm:pt>
    <dgm:pt modelId="{3BBE8C86-D7AD-4426-8832-606CDBECA246}" type="sibTrans" cxnId="{50F99EA3-DA84-48F6-91E9-3EF5DFD740A4}">
      <dgm:prSet/>
      <dgm:spPr/>
      <dgm:t>
        <a:bodyPr/>
        <a:lstStyle/>
        <a:p>
          <a:endParaRPr lang="en-US"/>
        </a:p>
      </dgm:t>
    </dgm:pt>
    <dgm:pt modelId="{4BE027B9-8F52-4DB8-8A57-9A5B0481DFD7}" type="pres">
      <dgm:prSet presAssocID="{39ED1DB9-B7D0-4C12-8FB8-A8D275F16DB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8390F-F7BA-4742-894E-710889B736F7}" type="pres">
      <dgm:prSet presAssocID="{0209C35C-3B52-4F66-BBB1-B50FE9CA8D1C}" presName="circle1" presStyleLbl="node1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FDFB5378-DB03-4BD3-B0EB-AD6F59562098}" type="pres">
      <dgm:prSet presAssocID="{0209C35C-3B52-4F66-BBB1-B50FE9CA8D1C}" presName="space" presStyleCnt="0"/>
      <dgm:spPr/>
    </dgm:pt>
    <dgm:pt modelId="{7CA1E6B3-73A0-4925-8CC1-E5B6293D4B02}" type="pres">
      <dgm:prSet presAssocID="{0209C35C-3B52-4F66-BBB1-B50FE9CA8D1C}" presName="rect1" presStyleLbl="alignAcc1" presStyleIdx="0" presStyleCnt="2"/>
      <dgm:spPr/>
      <dgm:t>
        <a:bodyPr/>
        <a:lstStyle/>
        <a:p>
          <a:endParaRPr lang="en-US"/>
        </a:p>
      </dgm:t>
    </dgm:pt>
    <dgm:pt modelId="{8C44C049-3948-4485-B431-6513DE13ED3E}" type="pres">
      <dgm:prSet presAssocID="{CF1C881B-8D40-4DFE-A812-B87C1F7B3CA2}" presName="vertSpace2" presStyleLbl="node1" presStyleIdx="0" presStyleCnt="2"/>
      <dgm:spPr/>
    </dgm:pt>
    <dgm:pt modelId="{1465DDE8-AEDD-4BCB-9EB9-9EB5790AF6F9}" type="pres">
      <dgm:prSet presAssocID="{CF1C881B-8D40-4DFE-A812-B87C1F7B3CA2}" presName="circle2" presStyleLbl="node1" presStyleIdx="1" presStyleCnt="2"/>
      <dgm:spPr>
        <a:solidFill>
          <a:srgbClr val="FF00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lope"/>
          <a:bevelB w="165100" h="254000"/>
        </a:sp3d>
      </dgm:spPr>
    </dgm:pt>
    <dgm:pt modelId="{EAD7161B-2C94-4D32-8011-5DAD9C54977A}" type="pres">
      <dgm:prSet presAssocID="{CF1C881B-8D40-4DFE-A812-B87C1F7B3CA2}" presName="rect2" presStyleLbl="alignAcc1" presStyleIdx="1" presStyleCnt="2"/>
      <dgm:spPr/>
      <dgm:t>
        <a:bodyPr/>
        <a:lstStyle/>
        <a:p>
          <a:endParaRPr lang="en-US"/>
        </a:p>
      </dgm:t>
    </dgm:pt>
    <dgm:pt modelId="{7BE76FB9-E344-4FC7-A5A3-1355988AE648}" type="pres">
      <dgm:prSet presAssocID="{0209C35C-3B52-4F66-BBB1-B50FE9CA8D1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E0232-F014-4983-978E-4460CF2E4216}" type="pres">
      <dgm:prSet presAssocID="{CF1C881B-8D40-4DFE-A812-B87C1F7B3CA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741332-F3FE-4CC6-B6DD-8C9347A4EA71}" type="presOf" srcId="{CF1C881B-8D40-4DFE-A812-B87C1F7B3CA2}" destId="{382E0232-F014-4983-978E-4460CF2E4216}" srcOrd="1" destOrd="0" presId="urn:microsoft.com/office/officeart/2005/8/layout/target3"/>
    <dgm:cxn modelId="{437A2BCF-F3D1-4272-BB26-DBE854B6999F}" type="presOf" srcId="{39ED1DB9-B7D0-4C12-8FB8-A8D275F16DB3}" destId="{4BE027B9-8F52-4DB8-8A57-9A5B0481DFD7}" srcOrd="0" destOrd="0" presId="urn:microsoft.com/office/officeart/2005/8/layout/target3"/>
    <dgm:cxn modelId="{B4266653-BC58-402D-A2EF-22CEC2F88E0B}" srcId="{39ED1DB9-B7D0-4C12-8FB8-A8D275F16DB3}" destId="{0209C35C-3B52-4F66-BBB1-B50FE9CA8D1C}" srcOrd="0" destOrd="0" parTransId="{429830AD-DF8B-44E8-8E72-1DF58DBB04AF}" sibTransId="{53585BEE-886B-437A-A95E-13A9251C6DAF}"/>
    <dgm:cxn modelId="{50F99EA3-DA84-48F6-91E9-3EF5DFD740A4}" srcId="{39ED1DB9-B7D0-4C12-8FB8-A8D275F16DB3}" destId="{CF1C881B-8D40-4DFE-A812-B87C1F7B3CA2}" srcOrd="1" destOrd="0" parTransId="{A951DB81-3C4D-4008-A367-D7994CDA271A}" sibTransId="{3BBE8C86-D7AD-4426-8832-606CDBECA246}"/>
    <dgm:cxn modelId="{95D935FA-9E9A-445A-9A71-70539328446E}" type="presOf" srcId="{CF1C881B-8D40-4DFE-A812-B87C1F7B3CA2}" destId="{EAD7161B-2C94-4D32-8011-5DAD9C54977A}" srcOrd="0" destOrd="0" presId="urn:microsoft.com/office/officeart/2005/8/layout/target3"/>
    <dgm:cxn modelId="{FE4781D9-B79E-48F8-B829-52115D706668}" type="presOf" srcId="{0209C35C-3B52-4F66-BBB1-B50FE9CA8D1C}" destId="{7CA1E6B3-73A0-4925-8CC1-E5B6293D4B02}" srcOrd="0" destOrd="0" presId="urn:microsoft.com/office/officeart/2005/8/layout/target3"/>
    <dgm:cxn modelId="{7B9B4C0B-4159-4406-B659-BF3EC11C53F7}" type="presOf" srcId="{0209C35C-3B52-4F66-BBB1-B50FE9CA8D1C}" destId="{7BE76FB9-E344-4FC7-A5A3-1355988AE648}" srcOrd="1" destOrd="0" presId="urn:microsoft.com/office/officeart/2005/8/layout/target3"/>
    <dgm:cxn modelId="{6DE0F24F-16E9-4769-A453-D48F68DC4E50}" type="presParOf" srcId="{4BE027B9-8F52-4DB8-8A57-9A5B0481DFD7}" destId="{F208390F-F7BA-4742-894E-710889B736F7}" srcOrd="0" destOrd="0" presId="urn:microsoft.com/office/officeart/2005/8/layout/target3"/>
    <dgm:cxn modelId="{5CE31CE8-CC91-4740-AF43-CD4EAABE1CBF}" type="presParOf" srcId="{4BE027B9-8F52-4DB8-8A57-9A5B0481DFD7}" destId="{FDFB5378-DB03-4BD3-B0EB-AD6F59562098}" srcOrd="1" destOrd="0" presId="urn:microsoft.com/office/officeart/2005/8/layout/target3"/>
    <dgm:cxn modelId="{A2E4B4BA-9258-4B50-B153-69A017A0E290}" type="presParOf" srcId="{4BE027B9-8F52-4DB8-8A57-9A5B0481DFD7}" destId="{7CA1E6B3-73A0-4925-8CC1-E5B6293D4B02}" srcOrd="2" destOrd="0" presId="urn:microsoft.com/office/officeart/2005/8/layout/target3"/>
    <dgm:cxn modelId="{8D952AE5-AAE5-4B87-87E5-D6154336C01C}" type="presParOf" srcId="{4BE027B9-8F52-4DB8-8A57-9A5B0481DFD7}" destId="{8C44C049-3948-4485-B431-6513DE13ED3E}" srcOrd="3" destOrd="0" presId="urn:microsoft.com/office/officeart/2005/8/layout/target3"/>
    <dgm:cxn modelId="{64C929C0-CE5F-4E4D-AC69-722627F340FA}" type="presParOf" srcId="{4BE027B9-8F52-4DB8-8A57-9A5B0481DFD7}" destId="{1465DDE8-AEDD-4BCB-9EB9-9EB5790AF6F9}" srcOrd="4" destOrd="0" presId="urn:microsoft.com/office/officeart/2005/8/layout/target3"/>
    <dgm:cxn modelId="{D63F2E30-8D30-4320-B42A-54609FB4836D}" type="presParOf" srcId="{4BE027B9-8F52-4DB8-8A57-9A5B0481DFD7}" destId="{EAD7161B-2C94-4D32-8011-5DAD9C54977A}" srcOrd="5" destOrd="0" presId="urn:microsoft.com/office/officeart/2005/8/layout/target3"/>
    <dgm:cxn modelId="{F870182C-8300-4DE3-86B8-3AFE63C81FA9}" type="presParOf" srcId="{4BE027B9-8F52-4DB8-8A57-9A5B0481DFD7}" destId="{7BE76FB9-E344-4FC7-A5A3-1355988AE648}" srcOrd="6" destOrd="0" presId="urn:microsoft.com/office/officeart/2005/8/layout/target3"/>
    <dgm:cxn modelId="{FE58C0F4-0551-4900-8BF8-B587F6DBC3F1}" type="presParOf" srcId="{4BE027B9-8F52-4DB8-8A57-9A5B0481DFD7}" destId="{382E0232-F014-4983-978E-4460CF2E421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36CE5-944D-4EC6-BC4E-937D0CD8C763}">
      <dsp:nvSpPr>
        <dsp:cNvPr id="0" name=""/>
        <dsp:cNvSpPr/>
      </dsp:nvSpPr>
      <dsp:spPr>
        <a:xfrm>
          <a:off x="2507087" y="594"/>
          <a:ext cx="7177825" cy="913209"/>
        </a:xfrm>
        <a:prstGeom prst="chevron">
          <a:avLst/>
        </a:prstGeom>
        <a:solidFill>
          <a:srgbClr val="820E42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lop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smtClean="0">
              <a:solidFill>
                <a:srgbClr val="FFFF00"/>
              </a:solidFill>
            </a:rPr>
            <a:t>বাড়ির কাজ</a:t>
          </a:r>
          <a:endParaRPr lang="en-US" sz="5400" kern="1200">
            <a:solidFill>
              <a:srgbClr val="FFFF00"/>
            </a:solidFill>
          </a:endParaRPr>
        </a:p>
      </dsp:txBody>
      <dsp:txXfrm>
        <a:off x="2963692" y="594"/>
        <a:ext cx="6264616" cy="913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8390F-F7BA-4742-894E-710889B736F7}">
      <dsp:nvSpPr>
        <dsp:cNvPr id="0" name=""/>
        <dsp:cNvSpPr/>
      </dsp:nvSpPr>
      <dsp:spPr>
        <a:xfrm>
          <a:off x="0" y="0"/>
          <a:ext cx="5389806" cy="538980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1E6B3-73A0-4925-8CC1-E5B6293D4B02}">
      <dsp:nvSpPr>
        <dsp:cNvPr id="0" name=""/>
        <dsp:cNvSpPr/>
      </dsp:nvSpPr>
      <dsp:spPr>
        <a:xfrm>
          <a:off x="2694903" y="0"/>
          <a:ext cx="9497096" cy="5389806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/>
            <a:t>মানুষের খাদ্যাভ্যাস ভৌগোলিক উপাদান দ্বারা </a:t>
          </a:r>
          <a:endParaRPr lang="en-US" sz="6500" kern="1200" dirty="0"/>
        </a:p>
      </dsp:txBody>
      <dsp:txXfrm>
        <a:off x="2694903" y="0"/>
        <a:ext cx="9497096" cy="2560158"/>
      </dsp:txXfrm>
    </dsp:sp>
    <dsp:sp modelId="{1465DDE8-AEDD-4BCB-9EB9-9EB5790AF6F9}">
      <dsp:nvSpPr>
        <dsp:cNvPr id="0" name=""/>
        <dsp:cNvSpPr/>
      </dsp:nvSpPr>
      <dsp:spPr>
        <a:xfrm>
          <a:off x="1414824" y="2560158"/>
          <a:ext cx="2560158" cy="2560158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lop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7161B-2C94-4D32-8011-5DAD9C54977A}">
      <dsp:nvSpPr>
        <dsp:cNvPr id="0" name=""/>
        <dsp:cNvSpPr/>
      </dsp:nvSpPr>
      <dsp:spPr>
        <a:xfrm>
          <a:off x="2694903" y="2560158"/>
          <a:ext cx="9497096" cy="2560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smtClean="0"/>
            <a:t>কতটুকু প্রভাবিত বলে তুমি মনে কর?ব্যাখ্যা কর।</a:t>
          </a:r>
          <a:endParaRPr lang="en-US" sz="6500" kern="1200"/>
        </a:p>
      </dsp:txBody>
      <dsp:txXfrm>
        <a:off x="2694903" y="2560158"/>
        <a:ext cx="9497096" cy="2560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97DEE-47ED-4139-9DBD-385C6E3F93D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4FF5-5806-4AA9-9770-FA48B49AB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যেতে পারে আদিকাল থেকেই মানুষ কেন দলবদ্ধ ভাবে বসবাস করত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A876-755A-4276-8CBF-92914AA33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1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4FB0F-C1DA-47D9-9B60-CFB06CF600B0}" type="slidenum">
              <a:rPr lang="bn-BD" smtClean="0"/>
              <a:t>9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6578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7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6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18-A32E-431C-A357-4E5E049ED23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C18-18B5-487A-8E4A-BF7B87FC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8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9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8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4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D5A2-C6DF-487F-8C01-564B1D7FF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4946-D14A-4A75-8995-B8627F21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9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13.jp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0685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9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9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9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</a:t>
            </a:r>
            <a:r>
              <a:rPr lang="en-US" sz="9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RvbvB</a:t>
            </a:r>
            <a:endParaRPr lang="en-US" sz="9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625509" y="-26463"/>
            <a:ext cx="4987298" cy="210829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শিকার ও খাদ্য </a:t>
            </a: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সংগ্রহভিত্তিক সমাজ </a:t>
            </a:r>
            <a:endParaRPr lang="en-US" sz="28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99486"/>
            <a:ext cx="607423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শিকার </a:t>
            </a:r>
            <a:r>
              <a:rPr lang="bn-IN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খাদ্য </a:t>
            </a:r>
            <a:r>
              <a:rPr lang="bn-IN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সংগ্রহভিত্তিক </a:t>
            </a:r>
            <a:r>
              <a:rPr lang="bn-IN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 </a:t>
            </a:r>
            <a:r>
              <a:rPr lang="bn-BD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হচ্ছে মানব সমাজের আদিমতম রুপ। </a:t>
            </a:r>
          </a:p>
          <a:p>
            <a:pPr algn="ctr"/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4141" y="-1"/>
            <a:ext cx="4657859" cy="306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449" y="2739102"/>
            <a:ext cx="3268793" cy="3989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9050" y="3134957"/>
            <a:ext cx="2952950" cy="3609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" y="1268328"/>
            <a:ext cx="2600325" cy="1800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49" y="131998"/>
            <a:ext cx="2600325" cy="1762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" y="2739102"/>
            <a:ext cx="5303520" cy="30939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25509" y="1548244"/>
            <a:ext cx="490863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ফলমূলসংগ্রহ,পশুপাখি ও মৎস্য শিকার ছিল আদিম সমাজের প্রধান কাজ </a:t>
            </a:r>
            <a:endParaRPr lang="en-US" sz="105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337" y="6204476"/>
            <a:ext cx="109302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/>
                <a:latin typeface="NikoshBAN" pitchFamily="2" charset="0"/>
                <a:cs typeface="NikoshBAN" pitchFamily="2" charset="0"/>
              </a:rPr>
              <a:t>এ সমাজে 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মানুষ গুহায় বসবাস করত </a:t>
            </a:r>
            <a:r>
              <a:rPr lang="bn-IN" sz="1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0787"/>
            <a:ext cx="6357937" cy="3005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6414" y="1"/>
            <a:ext cx="5625586" cy="3700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5986462" cy="2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408" y="5258141"/>
            <a:ext cx="778980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/>
                <a:latin typeface="NikoshBAN" pitchFamily="2" charset="0"/>
                <a:cs typeface="NikoshBAN" pitchFamily="2" charset="0"/>
              </a:rPr>
              <a:t>প্রাকৃতিক সম্পদ ছিল প্রচুর </a:t>
            </a:r>
            <a:endParaRPr lang="en-US" b="1" dirty="0">
              <a:ln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993733"/>
            <a:ext cx="4643438" cy="3750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08" y="-1"/>
            <a:ext cx="6173763" cy="4943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213" y="0"/>
            <a:ext cx="5800725" cy="29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3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53120" y="165236"/>
            <a:ext cx="62519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পুরুষেরা শিকার করত </a:t>
            </a:r>
            <a:endParaRPr lang="en-US" sz="1600" b="1" dirty="0">
              <a:ln/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3283085" y="3179558"/>
            <a:ext cx="6620001" cy="5847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আদিম মহিলারা ফলমূল সংগ্রহ </a:t>
            </a:r>
            <a:r>
              <a:rPr lang="bn-IN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 </a:t>
            </a:r>
            <a:endParaRPr lang="en-US" sz="1100" b="1" dirty="0">
              <a:ln/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986463" cy="318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10" y="3348336"/>
            <a:ext cx="5877441" cy="3433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5225" y="1528764"/>
            <a:ext cx="4338437" cy="44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ms‡ÿ‡c</a:t>
            </a:r>
            <a:r>
              <a:rPr lang="en-US" sz="4800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cïcvjb</a:t>
            </a:r>
            <a:r>
              <a:rPr lang="en-US" sz="4800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hyM</a:t>
            </a:r>
            <a:r>
              <a:rPr lang="en-US" sz="3600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##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cï‡K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cvl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gvbv‡Z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†_‡KB </a:t>
            </a:r>
            <a:b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cïcvjb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hy‡Mi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m~ÎcvZ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N‡U </a:t>
            </a:r>
            <a:b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>## </a:t>
            </a:r>
            <a:r>
              <a:rPr lang="en-US" sz="3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3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¨`</a:t>
            </a:r>
            <a:r>
              <a:rPr lang="en-US" sz="3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†_‡K gyw³ </a:t>
            </a:r>
            <a:r>
              <a:rPr lang="en-US" sz="36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36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>##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hvhvei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Z¨vM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>## </a:t>
            </a:r>
            <a:r>
              <a:rPr lang="en-US" sz="36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esk</a:t>
            </a:r>
            <a:r>
              <a:rPr lang="en-US" sz="36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b="1" dirty="0" err="1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 smtClean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>## 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ya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>##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Drcv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cïi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>##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evnb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cïi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>##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eqm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Mv¯Í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LvIqv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98"/>
            <a:ext cx="5795493" cy="7984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cïcvjb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86" y="3911756"/>
            <a:ext cx="4365938" cy="2946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3" y="15897"/>
            <a:ext cx="6396507" cy="3744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4387"/>
            <a:ext cx="5705342" cy="2946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3911756"/>
            <a:ext cx="5344731" cy="29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7"/>
            <a:ext cx="12192000" cy="86513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AvniY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cïi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e¨envi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980" y="824501"/>
            <a:ext cx="6023019" cy="2730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4501"/>
            <a:ext cx="6027314" cy="2730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825026"/>
            <a:ext cx="6027313" cy="3032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1" y="3825026"/>
            <a:ext cx="6023018" cy="30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10515600" cy="7022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cï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esk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1675"/>
            <a:ext cx="5782614" cy="3807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83" y="1601675"/>
            <a:ext cx="6267718" cy="38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2" y="-6351"/>
            <a:ext cx="12182477" cy="4835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SutonnyMJ" pitchFamily="2" charset="0"/>
              </a:rPr>
              <a:t>evnb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wn‡m‡e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e¨envi</a:t>
            </a:r>
            <a:r>
              <a:rPr lang="en-US" dirty="0" smtClean="0">
                <a:latin typeface="SutonnyMJ" pitchFamily="2" charset="0"/>
              </a:rPr>
              <a:t> I ‡</a:t>
            </a:r>
            <a:r>
              <a:rPr lang="en-US" dirty="0" err="1" smtClean="0">
                <a:latin typeface="SutonnyMJ" pitchFamily="2" charset="0"/>
              </a:rPr>
              <a:t>Mv¯Í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LvIqv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hvq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77240"/>
            <a:ext cx="6272011" cy="2799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21" y="3357563"/>
            <a:ext cx="5723920" cy="3386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3"/>
            <a:ext cx="6272011" cy="33861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921" y="419486"/>
            <a:ext cx="580407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3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714" b="1" dirty="0" err="1">
                <a:solidFill>
                  <a:srgbClr val="FF0000"/>
                </a:solidFill>
              </a:rPr>
              <a:t>সহায়ক</a:t>
            </a:r>
            <a:r>
              <a:rPr lang="en-US" sz="4714" b="1" dirty="0">
                <a:solidFill>
                  <a:srgbClr val="FF0000"/>
                </a:solidFill>
              </a:rPr>
              <a:t> </a:t>
            </a:r>
            <a:r>
              <a:rPr lang="en-US" sz="4714" b="1" dirty="0" err="1">
                <a:solidFill>
                  <a:srgbClr val="FF0000"/>
                </a:solidFill>
              </a:rPr>
              <a:t>গ্রন্থাবলী</a:t>
            </a:r>
            <a:endParaRPr lang="en-US" sz="4714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890"/>
            <a:ext cx="12192000" cy="557711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400" dirty="0" smtClean="0"/>
              <a:t>১</a:t>
            </a:r>
            <a:r>
              <a:rPr lang="en-US" sz="2400" dirty="0"/>
              <a:t>. </a:t>
            </a:r>
            <a:r>
              <a:rPr lang="en-US" sz="2400" dirty="0" err="1"/>
              <a:t>আনোয়ার</a:t>
            </a:r>
            <a:r>
              <a:rPr lang="en-US" sz="2400" dirty="0"/>
              <a:t> </a:t>
            </a:r>
            <a:r>
              <a:rPr lang="en-US" sz="2400" dirty="0" err="1"/>
              <a:t>উল্লাহ</a:t>
            </a:r>
            <a:r>
              <a:rPr lang="en-US" sz="2400" dirty="0"/>
              <a:t> </a:t>
            </a:r>
            <a:r>
              <a:rPr lang="en-US" sz="2400" dirty="0" err="1"/>
              <a:t>চৌধুরী</a:t>
            </a:r>
            <a:r>
              <a:rPr lang="en-US" sz="2400" dirty="0"/>
              <a:t> ও </a:t>
            </a:r>
            <a:r>
              <a:rPr lang="en-US" sz="2400" dirty="0" err="1"/>
              <a:t>অন্যান্য</a:t>
            </a:r>
            <a:r>
              <a:rPr lang="en-US" sz="2400" dirty="0"/>
              <a:t>, </a:t>
            </a:r>
            <a:r>
              <a:rPr lang="en-US" sz="2400" dirty="0" err="1"/>
              <a:t>সমাজবিজ্ঞান</a:t>
            </a:r>
            <a:r>
              <a:rPr lang="en-US" sz="2400" dirty="0"/>
              <a:t> </a:t>
            </a:r>
            <a:r>
              <a:rPr lang="en-US" sz="2400" dirty="0" err="1"/>
              <a:t>শব্দকোষ</a:t>
            </a:r>
            <a:r>
              <a:rPr lang="en-US" sz="2400" dirty="0"/>
              <a:t>, </a:t>
            </a:r>
            <a:r>
              <a:rPr lang="en-US" sz="2400" dirty="0" err="1"/>
              <a:t>ঢাকাঃ</a:t>
            </a:r>
            <a:r>
              <a:rPr lang="en-US" sz="2400" dirty="0"/>
              <a:t>  </a:t>
            </a:r>
            <a:r>
              <a:rPr lang="en-US" sz="2400" dirty="0" err="1"/>
              <a:t>অনন্যা</a:t>
            </a:r>
            <a:r>
              <a:rPr lang="en-US" sz="2400" dirty="0"/>
              <a:t> ২০০১</a:t>
            </a:r>
          </a:p>
          <a:p>
            <a:pPr marL="0" indent="0">
              <a:buNone/>
            </a:pPr>
            <a:r>
              <a:rPr lang="en-US" sz="2400" dirty="0"/>
              <a:t>  ২. এ </a:t>
            </a:r>
            <a:r>
              <a:rPr lang="en-US" sz="2400" dirty="0" err="1"/>
              <a:t>কে</a:t>
            </a:r>
            <a:r>
              <a:rPr lang="en-US" sz="2400" dirty="0"/>
              <a:t> </a:t>
            </a:r>
            <a:r>
              <a:rPr lang="en-US" sz="2400" dirty="0" err="1"/>
              <a:t>নাজমুল</a:t>
            </a:r>
            <a:r>
              <a:rPr lang="en-US" sz="2400" dirty="0"/>
              <a:t> </a:t>
            </a:r>
            <a:r>
              <a:rPr lang="en-US" sz="2400" dirty="0" err="1"/>
              <a:t>করিম</a:t>
            </a:r>
            <a:r>
              <a:rPr lang="en-US" sz="2400" dirty="0"/>
              <a:t>, </a:t>
            </a:r>
            <a:r>
              <a:rPr lang="en-US" sz="2400" dirty="0" err="1"/>
              <a:t>সমাজবিজ্ঞান</a:t>
            </a:r>
            <a:r>
              <a:rPr lang="en-US" sz="2400" dirty="0"/>
              <a:t> </a:t>
            </a:r>
            <a:r>
              <a:rPr lang="en-US" sz="2400" dirty="0" err="1"/>
              <a:t>সমীক্ষণ</a:t>
            </a:r>
            <a:r>
              <a:rPr lang="en-US" sz="2400" dirty="0"/>
              <a:t>, </a:t>
            </a:r>
            <a:r>
              <a:rPr lang="en-US" sz="2400" dirty="0" err="1"/>
              <a:t>ঢাকাঃ</a:t>
            </a:r>
            <a:r>
              <a:rPr lang="en-US" sz="2400" dirty="0"/>
              <a:t> </a:t>
            </a:r>
            <a:r>
              <a:rPr lang="en-US" sz="2400" dirty="0" err="1"/>
              <a:t>নওরোজ</a:t>
            </a:r>
            <a:r>
              <a:rPr lang="en-US" sz="2400" dirty="0"/>
              <a:t> কিতাবিস্তান,১৯৮৯</a:t>
            </a:r>
          </a:p>
          <a:p>
            <a:pPr marL="0" indent="0">
              <a:buNone/>
            </a:pPr>
            <a:r>
              <a:rPr lang="en-US" sz="2400" dirty="0"/>
              <a:t>  ৩. </a:t>
            </a:r>
            <a:r>
              <a:rPr lang="en-US" sz="2400" dirty="0" err="1"/>
              <a:t>সৈয়দ</a:t>
            </a:r>
            <a:r>
              <a:rPr lang="en-US" sz="2400" dirty="0"/>
              <a:t> </a:t>
            </a:r>
            <a:r>
              <a:rPr lang="en-US" sz="2400" dirty="0" err="1"/>
              <a:t>আলী</a:t>
            </a:r>
            <a:r>
              <a:rPr lang="en-US" sz="2400" dirty="0"/>
              <a:t> </a:t>
            </a:r>
            <a:r>
              <a:rPr lang="en-US" sz="2400" dirty="0" err="1"/>
              <a:t>নকী</a:t>
            </a:r>
            <a:r>
              <a:rPr lang="en-US" sz="2400" dirty="0"/>
              <a:t> ও </a:t>
            </a:r>
            <a:r>
              <a:rPr lang="en-US" sz="2400" dirty="0" err="1"/>
              <a:t>অন্যান্য</a:t>
            </a:r>
            <a:r>
              <a:rPr lang="en-US" sz="2400" dirty="0"/>
              <a:t>, </a:t>
            </a:r>
            <a:r>
              <a:rPr lang="en-US" sz="2400" dirty="0" err="1"/>
              <a:t>নৃবিজ্ঞান</a:t>
            </a:r>
            <a:r>
              <a:rPr lang="en-US" sz="2400" dirty="0"/>
              <a:t>, </a:t>
            </a:r>
            <a:r>
              <a:rPr lang="en-US" sz="2400" dirty="0" err="1"/>
              <a:t>ঢাকাঃ</a:t>
            </a:r>
            <a:r>
              <a:rPr lang="en-US" sz="2400" dirty="0"/>
              <a:t> </a:t>
            </a:r>
            <a:r>
              <a:rPr lang="en-US" sz="2400" dirty="0" err="1"/>
              <a:t>বাংলা</a:t>
            </a:r>
            <a:r>
              <a:rPr lang="en-US" sz="2400" dirty="0"/>
              <a:t> </a:t>
            </a:r>
            <a:r>
              <a:rPr lang="en-US" sz="2400" dirty="0" err="1"/>
              <a:t>একাডেমী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৪. </a:t>
            </a:r>
            <a:r>
              <a:rPr lang="en-US" sz="2400" dirty="0" err="1"/>
              <a:t>মুহাম্মদ</a:t>
            </a:r>
            <a:r>
              <a:rPr lang="en-US" sz="2400" dirty="0"/>
              <a:t> </a:t>
            </a:r>
            <a:r>
              <a:rPr lang="en-US" sz="2400" dirty="0" err="1"/>
              <a:t>হাবিবুর</a:t>
            </a:r>
            <a:r>
              <a:rPr lang="en-US" sz="2400" dirty="0"/>
              <a:t> </a:t>
            </a:r>
            <a:r>
              <a:rPr lang="en-US" sz="2400" dirty="0" err="1"/>
              <a:t>রহমান</a:t>
            </a:r>
            <a:r>
              <a:rPr lang="en-US" sz="2400" dirty="0"/>
              <a:t>, </a:t>
            </a:r>
            <a:r>
              <a:rPr lang="en-US" sz="2400" dirty="0" err="1"/>
              <a:t>সমাজবিজ্ঞান</a:t>
            </a:r>
            <a:r>
              <a:rPr lang="en-US" sz="2400" dirty="0"/>
              <a:t> </a:t>
            </a:r>
            <a:r>
              <a:rPr lang="en-US" sz="2400" dirty="0" err="1"/>
              <a:t>পরিচিতি</a:t>
            </a:r>
            <a:r>
              <a:rPr lang="en-US" sz="2400" dirty="0"/>
              <a:t>, </a:t>
            </a:r>
            <a:r>
              <a:rPr lang="en-US" sz="2400" dirty="0" err="1"/>
              <a:t>ঢাকাঃ</a:t>
            </a:r>
            <a:r>
              <a:rPr lang="en-US" sz="2400" dirty="0"/>
              <a:t> </a:t>
            </a:r>
            <a:r>
              <a:rPr lang="en-US" sz="2400" dirty="0" err="1"/>
              <a:t>হাসান</a:t>
            </a:r>
            <a:r>
              <a:rPr lang="en-US" sz="2400" dirty="0"/>
              <a:t> </a:t>
            </a:r>
            <a:r>
              <a:rPr lang="en-US" sz="2400" dirty="0" err="1"/>
              <a:t>বুক</a:t>
            </a:r>
            <a:r>
              <a:rPr lang="en-US" sz="2400" dirty="0"/>
              <a:t> হাউজ,২০০১</a:t>
            </a:r>
          </a:p>
          <a:p>
            <a:pPr marL="0" indent="0">
              <a:buNone/>
            </a:pPr>
            <a:r>
              <a:rPr lang="en-US" sz="2400" dirty="0"/>
              <a:t>  ৫. ড. </a:t>
            </a:r>
            <a:r>
              <a:rPr lang="en-US" sz="2400" dirty="0" err="1"/>
              <a:t>সেলিনা</a:t>
            </a:r>
            <a:r>
              <a:rPr lang="en-US" sz="2400" dirty="0"/>
              <a:t> </a:t>
            </a:r>
            <a:r>
              <a:rPr lang="en-US" sz="2400" dirty="0" err="1"/>
              <a:t>আহমেদ</a:t>
            </a:r>
            <a:r>
              <a:rPr lang="en-US" sz="2400" dirty="0"/>
              <a:t> ও ড. খ ম </a:t>
            </a:r>
            <a:r>
              <a:rPr lang="en-US" sz="2400" dirty="0" err="1"/>
              <a:t>রেজাউল</a:t>
            </a:r>
            <a:r>
              <a:rPr lang="en-US" sz="2400" dirty="0"/>
              <a:t> </a:t>
            </a:r>
            <a:r>
              <a:rPr lang="en-US" sz="2400" dirty="0" err="1"/>
              <a:t>করিম</a:t>
            </a:r>
            <a:r>
              <a:rPr lang="en-US" sz="2400" dirty="0"/>
              <a:t>, </a:t>
            </a:r>
            <a:r>
              <a:rPr lang="en-US" sz="2400" dirty="0" err="1"/>
              <a:t>সমাজবিজ্ঞান</a:t>
            </a:r>
            <a:r>
              <a:rPr lang="en-US" sz="2400" dirty="0"/>
              <a:t>, </a:t>
            </a:r>
            <a:r>
              <a:rPr lang="en-US" sz="2400" dirty="0" err="1"/>
              <a:t>ঢাকাঃ</a:t>
            </a:r>
            <a:r>
              <a:rPr lang="en-US" sz="2400" dirty="0"/>
              <a:t> </a:t>
            </a:r>
            <a:r>
              <a:rPr lang="en-US" sz="2400" dirty="0" err="1"/>
              <a:t>অক্ষর</a:t>
            </a:r>
            <a:r>
              <a:rPr lang="en-US" sz="2400" dirty="0"/>
              <a:t>- পত্র,২০১৪</a:t>
            </a:r>
          </a:p>
          <a:p>
            <a:pPr marL="0" indent="0">
              <a:buNone/>
            </a:pPr>
            <a:r>
              <a:rPr lang="en-US" sz="2400" dirty="0"/>
              <a:t>  ৬. ড. </a:t>
            </a:r>
            <a:r>
              <a:rPr lang="en-US" sz="2400" dirty="0" err="1"/>
              <a:t>নেহাল</a:t>
            </a:r>
            <a:r>
              <a:rPr lang="en-US" sz="2400" dirty="0"/>
              <a:t> </a:t>
            </a:r>
            <a:r>
              <a:rPr lang="en-US" sz="2400" dirty="0" err="1"/>
              <a:t>করিম</a:t>
            </a:r>
            <a:r>
              <a:rPr lang="en-US" sz="2400" dirty="0"/>
              <a:t> ও </a:t>
            </a:r>
            <a:r>
              <a:rPr lang="en-US" sz="2400" dirty="0" err="1"/>
              <a:t>অন্যান্য</a:t>
            </a:r>
            <a:r>
              <a:rPr lang="en-US" sz="2400" dirty="0"/>
              <a:t>, বাংলাদেশের </a:t>
            </a:r>
            <a:r>
              <a:rPr lang="en-US" sz="2400" dirty="0" err="1"/>
              <a:t>সমাজবিজ্ঞান,ঢাকাঃ</a:t>
            </a:r>
            <a:r>
              <a:rPr lang="en-US" sz="2400" dirty="0"/>
              <a:t> </a:t>
            </a:r>
            <a:r>
              <a:rPr lang="en-US" sz="2400" dirty="0" err="1"/>
              <a:t>মেট্রোপলিস্</a:t>
            </a:r>
            <a:r>
              <a:rPr lang="en-US" sz="2400" dirty="0"/>
              <a:t>‌ </a:t>
            </a:r>
            <a:r>
              <a:rPr lang="en-US" sz="2400" dirty="0" err="1"/>
              <a:t>লাইব্রেরি</a:t>
            </a:r>
            <a:r>
              <a:rPr lang="en-US" sz="2400" dirty="0"/>
              <a:t>, ২০১৪</a:t>
            </a:r>
          </a:p>
        </p:txBody>
      </p:sp>
    </p:spTree>
    <p:extLst>
      <p:ext uri="{BB962C8B-B14F-4D97-AF65-F5344CB8AC3E}">
        <p14:creationId xmlns:p14="http://schemas.microsoft.com/office/powerpoint/2010/main" val="19919099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161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382" y="762000"/>
            <a:ext cx="7370618" cy="6096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err="1"/>
              <a:t>গাজী</a:t>
            </a:r>
            <a:r>
              <a:rPr lang="en-US" sz="4400" b="1" dirty="0"/>
              <a:t> </a:t>
            </a:r>
            <a:r>
              <a:rPr lang="en-US" sz="4400" b="1" dirty="0" err="1"/>
              <a:t>মো</a:t>
            </a:r>
            <a:r>
              <a:rPr lang="en-US" sz="4400" b="1" dirty="0"/>
              <a:t>: </a:t>
            </a:r>
            <a:r>
              <a:rPr lang="en-US" sz="4400" b="1" dirty="0" err="1"/>
              <a:t>এনামুল</a:t>
            </a:r>
            <a:r>
              <a:rPr lang="en-US" sz="4400" b="1" dirty="0"/>
              <a:t> </a:t>
            </a:r>
            <a:r>
              <a:rPr lang="en-US" sz="4400" b="1" dirty="0" err="1"/>
              <a:t>হক</a:t>
            </a:r>
            <a:endParaRPr lang="en-US" sz="4400" b="1" dirty="0"/>
          </a:p>
          <a:p>
            <a:r>
              <a:rPr lang="en-US" sz="4400" b="1" dirty="0" err="1"/>
              <a:t>ডাক</a:t>
            </a:r>
            <a:r>
              <a:rPr lang="en-US" sz="4400" b="1" dirty="0"/>
              <a:t> </a:t>
            </a:r>
            <a:r>
              <a:rPr lang="en-US" sz="4400" b="1" dirty="0" err="1"/>
              <a:t>নাম</a:t>
            </a:r>
            <a:r>
              <a:rPr lang="en-US" sz="4400" b="1" dirty="0"/>
              <a:t> : </a:t>
            </a:r>
            <a:r>
              <a:rPr lang="en-US" sz="4400" b="1" dirty="0" err="1"/>
              <a:t>ফারুক</a:t>
            </a:r>
            <a:endParaRPr lang="en-US" sz="4400" b="1" dirty="0"/>
          </a:p>
          <a:p>
            <a:r>
              <a:rPr lang="en-US" sz="4400" b="1" dirty="0" err="1"/>
              <a:t>প্রভাষক</a:t>
            </a:r>
            <a:r>
              <a:rPr lang="en-US" sz="4400" b="1" dirty="0"/>
              <a:t> </a:t>
            </a:r>
          </a:p>
          <a:p>
            <a:r>
              <a:rPr lang="en-US" sz="4400" b="1" dirty="0" err="1"/>
              <a:t>সমাজবিজ্ঞান</a:t>
            </a:r>
            <a:r>
              <a:rPr lang="en-US" sz="4400" b="1" dirty="0"/>
              <a:t> </a:t>
            </a:r>
            <a:r>
              <a:rPr lang="en-US" sz="4400" b="1" dirty="0" err="1"/>
              <a:t>বিভাগ</a:t>
            </a:r>
            <a:endParaRPr lang="en-US" sz="4400" b="1" dirty="0"/>
          </a:p>
          <a:p>
            <a:r>
              <a:rPr lang="en-US" sz="4000" b="1" dirty="0" err="1"/>
              <a:t>সরকারি</a:t>
            </a:r>
            <a:r>
              <a:rPr lang="en-US" sz="4000" b="1" dirty="0"/>
              <a:t> </a:t>
            </a:r>
            <a:r>
              <a:rPr lang="en-US" sz="4000" b="1" dirty="0" err="1"/>
              <a:t>ফুলতলা</a:t>
            </a:r>
            <a:r>
              <a:rPr lang="en-US" sz="4000" b="1" dirty="0"/>
              <a:t> </a:t>
            </a:r>
            <a:r>
              <a:rPr lang="en-US" sz="4000" b="1" dirty="0" err="1"/>
              <a:t>মহিলা</a:t>
            </a:r>
            <a:r>
              <a:rPr lang="en-US" sz="4000" b="1" dirty="0"/>
              <a:t> </a:t>
            </a:r>
            <a:r>
              <a:rPr lang="en-US" sz="4000" b="1" dirty="0" err="1"/>
              <a:t>কলেজ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r>
              <a:rPr lang="en-US" sz="3200" b="1" dirty="0" err="1" smtClean="0"/>
              <a:t>ফুলতলা</a:t>
            </a:r>
            <a:r>
              <a:rPr lang="en-US" sz="3200" b="1" dirty="0"/>
              <a:t>, </a:t>
            </a:r>
            <a:r>
              <a:rPr lang="en-US" sz="3200" b="1" dirty="0" err="1"/>
              <a:t>খুলনা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162"/>
            <a:ext cx="4648200" cy="60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13595"/>
      </p:ext>
    </p:extLst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0" y="1"/>
          <a:ext cx="12192000" cy="91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468192"/>
          <a:ext cx="12192000" cy="538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>
          <a:xfrm>
            <a:off x="0" y="0"/>
            <a:ext cx="6006906" cy="6858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9"/>
          <a:stretch/>
        </p:blipFill>
        <p:spPr>
          <a:xfrm>
            <a:off x="6006906" y="0"/>
            <a:ext cx="6189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45833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4802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আগামী</a:t>
            </a:r>
            <a:r>
              <a:rPr lang="en-US" dirty="0" smtClean="0"/>
              <a:t> </a:t>
            </a:r>
            <a:r>
              <a:rPr lang="en-US" dirty="0" err="1" smtClean="0"/>
              <a:t>দিনের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FF0000"/>
                </a:solidFill>
              </a:rPr>
              <a:t>সামাজিক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বিবর্তনের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ধারা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7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0371" y="276999"/>
            <a:ext cx="738153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 হাফেজ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170" name="Picture 2" descr="ধন্যবাদ যত রকম হয় - modernitb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1200329"/>
            <a:ext cx="9532307" cy="56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পূর্বদিনের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পর্যালোচনা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5624"/>
            <a:ext cx="10515599" cy="50323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7200" b="1" dirty="0" err="1" smtClean="0">
                <a:solidFill>
                  <a:srgbClr val="FF0000"/>
                </a:solidFill>
              </a:rPr>
              <a:t>কৃষিযুগ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1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7448">
            <a:off x="-428558" y="-5119241"/>
            <a:ext cx="13071036" cy="6514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34679">
            <a:off x="10117293" y="1014165"/>
            <a:ext cx="2113947" cy="1306803"/>
          </a:xfrm>
          <a:prstGeom prst="rect">
            <a:avLst/>
          </a:prstGeom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1B9AD54-5760-4A12-B051-02F55BFA9C15}"/>
              </a:ext>
            </a:extLst>
          </p:cNvPr>
          <p:cNvSpPr txBox="1">
            <a:spLocks/>
          </p:cNvSpPr>
          <p:nvPr/>
        </p:nvSpPr>
        <p:spPr>
          <a:xfrm>
            <a:off x="344557" y="1756329"/>
            <a:ext cx="11847443" cy="4873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্য়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ায়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A8A31CE-FA13-486C-88C2-E7E7A6105880}"/>
              </a:ext>
            </a:extLst>
          </p:cNvPr>
          <p:cNvSpPr txBox="1">
            <a:spLocks/>
          </p:cNvSpPr>
          <p:nvPr/>
        </p:nvSpPr>
        <p:spPr>
          <a:xfrm>
            <a:off x="-1" y="119271"/>
            <a:ext cx="12192000" cy="776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B8E6183-9743-4D3E-A8B8-259F6D34E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4557" y="326267"/>
            <a:ext cx="2537816" cy="18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2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7011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8197" y="6122668"/>
            <a:ext cx="8540303" cy="7316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154" dirty="0">
                <a:latin typeface="NikoshBAN" pitchFamily="2" charset="0"/>
                <a:cs typeface="NikoshBAN" pitchFamily="2" charset="0"/>
              </a:rPr>
              <a:t>উঁই পোকা দলবদ্ধ হয়ে থাকে</a:t>
            </a:r>
            <a:endParaRPr lang="en-US" sz="4154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400331"/>
            <a:ext cx="12192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আদি কাল থেকেই মানুষেরাও দলবদ্ধ হয়ে  বসবাস করত।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439615"/>
            <a:ext cx="8372475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4033" y="601966"/>
            <a:ext cx="9679577" cy="11576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92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 মূল ভিত্তি</a:t>
            </a:r>
            <a:endParaRPr lang="en-US" sz="692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1589" y="3782806"/>
            <a:ext cx="2110154" cy="802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61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endParaRPr lang="en-US" sz="461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888" y="3627581"/>
            <a:ext cx="2286000" cy="944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538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বন্ধুত্ব</a:t>
            </a:r>
            <a:endParaRPr lang="en-US" sz="553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939" y="2198077"/>
            <a:ext cx="31225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সংঘবদ্ধতা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05346"/>
            <a:ext cx="12316691" cy="4339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</a:rPr>
              <a:t>আদিম</a:t>
            </a:r>
            <a:r>
              <a:rPr lang="en-US" sz="13800" b="1" dirty="0" smtClean="0">
                <a:solidFill>
                  <a:srgbClr val="FF0000"/>
                </a:solidFill>
              </a:rPr>
              <a:t> ও </a:t>
            </a:r>
            <a:r>
              <a:rPr lang="en-US" sz="13800" b="1" dirty="0" err="1" smtClean="0">
                <a:solidFill>
                  <a:srgbClr val="FF0000"/>
                </a:solidFill>
              </a:rPr>
              <a:t>পশুপালন</a:t>
            </a:r>
            <a:r>
              <a:rPr lang="en-US" sz="13800" b="1" dirty="0" smtClean="0">
                <a:solidFill>
                  <a:srgbClr val="FF0000"/>
                </a:solidFill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</a:rPr>
              <a:t>যুগ</a:t>
            </a:r>
            <a:endParaRPr lang="bn-BD" sz="13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221673"/>
            <a:ext cx="1130531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আলোচ্য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বিষয়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8202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10708"/>
            <a:ext cx="12191999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১. </a:t>
            </a:r>
            <a:r>
              <a:rPr lang="en-US" sz="4000" dirty="0" err="1" smtClean="0"/>
              <a:t>আদিম</a:t>
            </a:r>
            <a:r>
              <a:rPr lang="en-US" sz="4000" dirty="0" smtClean="0"/>
              <a:t> </a:t>
            </a:r>
            <a:r>
              <a:rPr lang="en-US" sz="4000" dirty="0" err="1"/>
              <a:t>সমাজ</a:t>
            </a:r>
            <a:r>
              <a:rPr lang="en-US" sz="4000" dirty="0"/>
              <a:t> </a:t>
            </a:r>
            <a:r>
              <a:rPr lang="en-US" sz="4000" dirty="0" err="1"/>
              <a:t>সমাজ</a:t>
            </a:r>
            <a:r>
              <a:rPr lang="en-US" sz="4000" dirty="0"/>
              <a:t> </a:t>
            </a:r>
            <a:r>
              <a:rPr lang="en-US" sz="4000" dirty="0" err="1"/>
              <a:t>কাকে</a:t>
            </a:r>
            <a:r>
              <a:rPr lang="en-US" sz="4000" dirty="0"/>
              <a:t> </a:t>
            </a:r>
            <a:r>
              <a:rPr lang="en-US" sz="4000" dirty="0" err="1"/>
              <a:t>বলে</a:t>
            </a:r>
            <a:r>
              <a:rPr lang="en-US" sz="4000" dirty="0"/>
              <a:t> </a:t>
            </a:r>
            <a:r>
              <a:rPr lang="en-US" sz="4000" dirty="0" err="1"/>
              <a:t>তা</a:t>
            </a:r>
            <a:r>
              <a:rPr lang="en-US" sz="4000" dirty="0"/>
              <a:t> </a:t>
            </a:r>
            <a:r>
              <a:rPr lang="en-US" sz="4000" dirty="0" err="1"/>
              <a:t>বলতে</a:t>
            </a:r>
            <a:r>
              <a:rPr lang="en-US" sz="4000" dirty="0"/>
              <a:t> </a:t>
            </a:r>
            <a:r>
              <a:rPr lang="en-US" sz="4000" dirty="0" err="1"/>
              <a:t>পারবে</a:t>
            </a:r>
            <a:r>
              <a:rPr lang="en-US" sz="4000" dirty="0"/>
              <a:t> ।</a:t>
            </a:r>
            <a:endParaRPr lang="bn-BD" sz="4000" dirty="0"/>
          </a:p>
          <a:p>
            <a:r>
              <a:rPr lang="en-US" sz="4000" dirty="0" smtClean="0"/>
              <a:t>২. </a:t>
            </a:r>
            <a:r>
              <a:rPr lang="en-US" sz="4000" dirty="0" err="1" smtClean="0"/>
              <a:t>পশুপালন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সমন্ধে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           ।</a:t>
            </a:r>
          </a:p>
          <a:p>
            <a:r>
              <a:rPr lang="en-US" sz="4000" dirty="0" smtClean="0"/>
              <a:t>৩. </a:t>
            </a:r>
            <a:r>
              <a:rPr lang="en-US" sz="4000" dirty="0" err="1" smtClean="0"/>
              <a:t>উভয়যুগের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তুলনা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পর্যালোচনা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সক্ষম</a:t>
            </a:r>
            <a:r>
              <a:rPr lang="en-US" sz="4000" dirty="0" smtClean="0"/>
              <a:t> </a:t>
            </a:r>
            <a:r>
              <a:rPr lang="en-US" sz="4000" dirty="0" err="1" smtClean="0"/>
              <a:t>হবে</a:t>
            </a:r>
            <a:endParaRPr lang="bn-BD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345655" y="290945"/>
            <a:ext cx="550068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শিখনফলঃ</a:t>
            </a:r>
            <a:endParaRPr lang="bn-BD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386</Words>
  <Application>Microsoft Office PowerPoint</Application>
  <PresentationFormat>Widescreen</PresentationFormat>
  <Paragraphs>64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শিক্ষক পরিচিতি</vt:lpstr>
      <vt:lpstr>পূর্বদিনের পাঠ পর্যালোচনা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ms‡ÿ‡c cïcvjb hyM  ## cÖvq wek nvRvi eQi c~‡e© gvbyl cï‡K †cvl gvbv‡Z †k‡L Avi ZLb †_‡KB       cïcvjb  hy‡Mi m~ÎcvZ N‡U  ## eb¨`kv †_‡K gyw³ cvq  ## hvhvei Rxeb Z¨vM K‡i ## esk e„w× K‡i ## `ya msMÖn K‡i cvb K‡i ## Lv`¨ Drcv`‡b cïi e¨envi ## evnb wn‡m‡e cïi e¨envi ## ‡ekx eqm n‡j Zvi †Mv¯Í LvIqv</vt:lpstr>
      <vt:lpstr>cïcvjb mgvR </vt:lpstr>
      <vt:lpstr>`ya AvniY I K…wl Kv‡R cïi e¨envi</vt:lpstr>
      <vt:lpstr>cï esk e„w× K‡i</vt:lpstr>
      <vt:lpstr>evnb wn‡m‡e e¨envi I ‡Mv¯Í LvIqv hvq</vt:lpstr>
      <vt:lpstr>সহায়ক গ্রন্থাবলী</vt:lpstr>
      <vt:lpstr>PowerPoint Presentation</vt:lpstr>
      <vt:lpstr>আগামী দিনের পাঠ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</dc:title>
  <dc:creator>Dr. G.M.A Aziz</dc:creator>
  <cp:lastModifiedBy>Dr. G.M.A Aziz</cp:lastModifiedBy>
  <cp:revision>10</cp:revision>
  <dcterms:created xsi:type="dcterms:W3CDTF">2022-06-24T11:55:06Z</dcterms:created>
  <dcterms:modified xsi:type="dcterms:W3CDTF">2022-06-24T12:20:02Z</dcterms:modified>
</cp:coreProperties>
</file>