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4" r:id="rId2"/>
    <p:sldId id="258" r:id="rId3"/>
    <p:sldId id="287" r:id="rId4"/>
    <p:sldId id="286" r:id="rId5"/>
    <p:sldId id="288" r:id="rId6"/>
    <p:sldId id="289" r:id="rId7"/>
    <p:sldId id="257" r:id="rId8"/>
    <p:sldId id="259" r:id="rId9"/>
    <p:sldId id="281" r:id="rId10"/>
    <p:sldId id="260" r:id="rId11"/>
    <p:sldId id="261" r:id="rId12"/>
    <p:sldId id="290" r:id="rId13"/>
    <p:sldId id="282" r:id="rId14"/>
    <p:sldId id="291" r:id="rId15"/>
    <p:sldId id="262" r:id="rId16"/>
    <p:sldId id="283" r:id="rId17"/>
    <p:sldId id="263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64" r:id="rId30"/>
    <p:sldId id="266" r:id="rId31"/>
    <p:sldId id="265" r:id="rId32"/>
    <p:sldId id="294" r:id="rId33"/>
    <p:sldId id="267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E92B1-C62C-4CB0-89BE-D446950642EA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FD131-95A1-4650-AF4F-019A764FD8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2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দৌ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FD131-95A1-4650-AF4F-019A764FD8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6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দৌ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FD131-95A1-4650-AF4F-019A764FD8D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0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দৌ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FD131-95A1-4650-AF4F-019A764FD8D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8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918-A32E-431C-A357-4E5E049ED23C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C18-18B5-487A-8E4A-BF7B87FC1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6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87"/>
            <a:ext cx="9144000" cy="7155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50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50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202842" y="914400"/>
            <a:ext cx="4369157" cy="5486400"/>
          </a:xfrm>
          <a:prstGeom prst="rect">
            <a:avLst/>
          </a:prstGeom>
          <a:ln w="66675">
            <a:solidFill>
              <a:srgbClr val="00B0F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24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sz="24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4419600" y="914400"/>
            <a:ext cx="4572000" cy="548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6675">
            <a:solidFill>
              <a:srgbClr val="00B0F0"/>
            </a:solidFill>
          </a:ln>
        </p:spPr>
        <p:txBody>
          <a:bodyPr/>
          <a:lstStyle/>
          <a:p>
            <a:pPr marL="257175" indent="-257175" algn="ctr" defTabSz="685800">
              <a:spcBef>
                <a:spcPct val="20000"/>
              </a:spcBef>
              <a:defRPr/>
            </a:pPr>
            <a:endParaRPr lang="en-US" sz="21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57175" indent="-257175" algn="ctr" defTabSz="685800">
              <a:spcBef>
                <a:spcPct val="20000"/>
              </a:spcBef>
              <a:defRPr/>
            </a:pPr>
            <a:r>
              <a:rPr lang="bn-BD" sz="21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marL="257175" indent="-257175" algn="ctr" defTabSz="685800">
              <a:spcBef>
                <a:spcPct val="20000"/>
              </a:spcBef>
              <a:defRPr/>
            </a:pPr>
            <a:endParaRPr lang="en-US" sz="2100" b="1" dirty="0">
              <a:ln/>
              <a:solidFill>
                <a:srgbClr val="4F032E"/>
              </a:solidFill>
              <a:latin typeface="SutonnyMJ" pitchFamily="2" charset="0"/>
              <a:cs typeface="SutonnyMJ" pitchFamily="2" charset="0"/>
            </a:endParaRPr>
          </a:p>
          <a:p>
            <a:pPr marL="257175" indent="-257175" algn="ctr" defTabSz="685800">
              <a:spcBef>
                <a:spcPct val="20000"/>
              </a:spcBef>
              <a:defRPr/>
            </a:pPr>
            <a:r>
              <a:rPr lang="en-US" sz="4000" b="1" dirty="0" err="1">
                <a:ln/>
                <a:solidFill>
                  <a:srgbClr val="4F032E"/>
                </a:solidFill>
                <a:latin typeface="SutonnyMJ" pitchFamily="2" charset="0"/>
                <a:cs typeface="SutonnyMJ" pitchFamily="2" charset="0"/>
              </a:rPr>
              <a:t>mgvRweÁvb</a:t>
            </a:r>
            <a:r>
              <a:rPr lang="en-US" sz="4000" b="1" dirty="0">
                <a:ln/>
                <a:solidFill>
                  <a:srgbClr val="4F032E"/>
                </a:solidFill>
                <a:latin typeface="SutonnyMJ" pitchFamily="2" charset="0"/>
                <a:cs typeface="SutonnyMJ" pitchFamily="2" charset="0"/>
              </a:rPr>
              <a:t> 1g </a:t>
            </a:r>
            <a:r>
              <a:rPr lang="en-US" sz="4000" b="1" dirty="0" err="1">
                <a:ln/>
                <a:solidFill>
                  <a:srgbClr val="4F032E"/>
                </a:solidFill>
                <a:latin typeface="SutonnyMJ" pitchFamily="2" charset="0"/>
                <a:cs typeface="SutonnyMJ" pitchFamily="2" charset="0"/>
              </a:rPr>
              <a:t>cÎ</a:t>
            </a:r>
            <a:endParaRPr lang="en-US" sz="4000" b="1" dirty="0">
              <a:ln/>
              <a:solidFill>
                <a:srgbClr val="4F032E"/>
              </a:solidFill>
              <a:latin typeface="SutonnyMJ" pitchFamily="2" charset="0"/>
              <a:cs typeface="SutonnyMJ" pitchFamily="2" charset="0"/>
            </a:endParaRPr>
          </a:p>
          <a:p>
            <a:pPr marL="257175" indent="-257175" algn="ctr" defTabSz="685800">
              <a:spcBef>
                <a:spcPct val="20000"/>
              </a:spcBef>
              <a:defRPr/>
            </a:pPr>
            <a:r>
              <a:rPr lang="en-US" sz="4000" b="1" dirty="0">
                <a:ln/>
                <a:solidFill>
                  <a:srgbClr val="4F032E"/>
                </a:solidFill>
                <a:latin typeface="SutonnyMJ" pitchFamily="2" charset="0"/>
                <a:cs typeface="SutonnyMJ" pitchFamily="2" charset="0"/>
              </a:rPr>
              <a:t>4_© </a:t>
            </a:r>
            <a:r>
              <a:rPr lang="en-US" sz="4000" b="1" dirty="0" err="1">
                <a:ln/>
                <a:solidFill>
                  <a:srgbClr val="4F032E"/>
                </a:solidFill>
                <a:latin typeface="SutonnyMJ" pitchFamily="2" charset="0"/>
                <a:cs typeface="SutonnyMJ" pitchFamily="2" charset="0"/>
              </a:rPr>
              <a:t>Aa¨vq</a:t>
            </a:r>
            <a:endParaRPr lang="en-US" sz="4000" b="1" dirty="0">
              <a:ln/>
              <a:solidFill>
                <a:srgbClr val="4F032E"/>
              </a:solidFill>
              <a:latin typeface="SutonnyMJ" pitchFamily="2" charset="0"/>
              <a:cs typeface="SutonnyMJ" pitchFamily="2" charset="0"/>
            </a:endParaRPr>
          </a:p>
          <a:p>
            <a:pPr marL="257175" indent="-257175" algn="ctr" defTabSz="685800">
              <a:spcBef>
                <a:spcPct val="20000"/>
              </a:spcBef>
              <a:defRPr/>
            </a:pPr>
            <a:r>
              <a:rPr lang="en-US" sz="4000" b="1" dirty="0" err="1">
                <a:ln/>
                <a:solidFill>
                  <a:srgbClr val="4F032E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b="1" dirty="0">
                <a:ln/>
                <a:solidFill>
                  <a:srgbClr val="4F032E"/>
                </a:solidFill>
                <a:latin typeface="SutonnyMJ" pitchFamily="2" charset="0"/>
                <a:cs typeface="SutonnyMJ" pitchFamily="2" charset="0"/>
              </a:rPr>
              <a:t> t 40 </a:t>
            </a:r>
            <a:r>
              <a:rPr lang="en-US" sz="4000" b="1" dirty="0" err="1">
                <a:ln/>
                <a:solidFill>
                  <a:srgbClr val="4F032E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bn-BD" sz="4000" b="1" dirty="0">
              <a:ln/>
              <a:solidFill>
                <a:srgbClr val="4F032E"/>
              </a:solidFill>
              <a:latin typeface="SutonnyMJ" pitchFamily="2" charset="0"/>
              <a:cs typeface="SolaimanLipi" pitchFamily="65" charset="0"/>
            </a:endParaRPr>
          </a:p>
          <a:p>
            <a:pPr marL="257175" indent="-257175" algn="ctr" defTabSz="685800">
              <a:spcBef>
                <a:spcPct val="20000"/>
              </a:spcBef>
              <a:defRPr/>
            </a:pPr>
            <a:endParaRPr lang="en-US" sz="2100" b="1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843" y="3690709"/>
            <a:ext cx="3975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MvRx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Gbvgyj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nK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dviæK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cÖfvlK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mgvRweÁvb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miKvwi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dzjZjv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gwnjv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K‡jR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2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gvevt</a:t>
            </a:r>
            <a:r>
              <a: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NikoshBAN" pitchFamily="2" charset="0"/>
              </a:rPr>
              <a:t>01911402025</a:t>
            </a:r>
          </a:p>
          <a:p>
            <a:pPr algn="ctr">
              <a:defRPr/>
            </a:pP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face book –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Gazi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Muhammad    </a:t>
            </a:r>
          </a:p>
          <a:p>
            <a:pPr algn="ctr">
              <a:defRPr/>
            </a:pPr>
            <a:r>
              <a: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Enamul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Haque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21268"/>
            <a:ext cx="9144000" cy="5908132"/>
          </a:xfrm>
          <a:prstGeom prst="rect">
            <a:avLst/>
          </a:prstGeom>
          <a:noFill/>
          <a:ln w="161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5" y="1482054"/>
            <a:ext cx="2382840" cy="2014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242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সংজ্ঞা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নৃবিজ্ঞানী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ম্যালিনস্কি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তাঁর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, ‘A Scientific theory of Culture’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গ্রন্থে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বলেন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, </a:t>
            </a: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বস্তু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উপায়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মাধ্যমে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উদ্দেশ্য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সাধন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endParaRPr lang="en-US" dirty="0" smtClean="0">
              <a:latin typeface="Shonar Bangla" pitchFamily="34" charset="0"/>
              <a:cs typeface="Shonar Bangla" pitchFamily="34" charset="0"/>
            </a:endParaRPr>
          </a:p>
          <a:p>
            <a:pPr algn="just"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সর্বাপেক্ষা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গ্রহণযোগ্য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সংজ্ঞা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দিয়েছেন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ব্রিটিশ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নৃবিজ্ঞানী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ই. </a:t>
            </a:r>
          </a:p>
          <a:p>
            <a:pPr algn="just"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বি.টেইলর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তিনি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তাঁর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‘Primitive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Culture’গ্রন্থে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বলেন,সংস্কৃতি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হচ্ছে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সমাজস্থ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just"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অর্জিত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জ্ঞান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বিশ্বাস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কলা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নিতি,নিয়ম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সস্কার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অন্যান্য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যেকোন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just"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বিষয়ে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দক্ষতার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জটিল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সমাবেশ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সমাজের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সদস্য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হিসেবে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অর্জন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5200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sz="5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200" dirty="0" err="1" smtClean="0">
                <a:latin typeface="Shonar Bangla" pitchFamily="34" charset="0"/>
                <a:cs typeface="Shonar Bangla" pitchFamily="34" charset="0"/>
              </a:rPr>
              <a:t>বৈশিষ্ট্যঃ</a:t>
            </a:r>
            <a:endParaRPr lang="en-US" sz="5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সমাজ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নৃবিজ্ঞানী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মার্ডক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বলেন,সমাজবিজ্ঞানী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নিম্নলিখিত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সাধারণ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বৈশিষ্ট্যগুলো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খুঁজে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যথা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শিখনীয়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হৃদয়ে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গ্রোথিত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আদর্শগত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৫।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ইচ্ছা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পূরণ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৬।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অভিযোজন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ক্ষমতা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বিদ্যমান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৭।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মানুষকে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একত্রিত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0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u="sng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7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3505200" y="2743200"/>
            <a:ext cx="2279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914400"/>
            <a:ext cx="8839200" cy="5715000"/>
            <a:chOff x="152400" y="1905000"/>
            <a:chExt cx="8839200" cy="4048125"/>
          </a:xfrm>
        </p:grpSpPr>
        <p:cxnSp>
          <p:nvCxnSpPr>
            <p:cNvPr id="7" name="Straight Arrow Connector 6"/>
            <p:cNvCxnSpPr>
              <a:stCxn id="4" idx="7"/>
              <a:endCxn id="6" idx="3"/>
            </p:cNvCxnSpPr>
            <p:nvPr/>
          </p:nvCxnSpPr>
          <p:spPr bwMode="auto">
            <a:xfrm>
              <a:off x="2971800" y="4009752"/>
              <a:ext cx="152400" cy="534473"/>
            </a:xfrm>
            <a:prstGeom prst="straightConnector1">
              <a:avLst/>
            </a:prstGeom>
            <a:noFill/>
            <a:ln w="38100" cap="flat" cmpd="sng" algn="ctr">
              <a:solidFill>
                <a:srgbClr val="FF9900">
                  <a:lumMod val="20000"/>
                  <a:lumOff val="80000"/>
                </a:srgbClr>
              </a:solidFill>
              <a:prstDash val="solid"/>
              <a:headEnd type="none" w="med" len="me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cxnSp>
          <p:nvCxnSpPr>
            <p:cNvPr id="8" name="Straight Arrow Connector 7"/>
            <p:cNvCxnSpPr>
              <a:stCxn id="4" idx="4"/>
              <a:endCxn id="5" idx="0"/>
            </p:cNvCxnSpPr>
            <p:nvPr/>
          </p:nvCxnSpPr>
          <p:spPr bwMode="auto">
            <a:xfrm flipH="1">
              <a:off x="6330950" y="4009752"/>
              <a:ext cx="527050" cy="534473"/>
            </a:xfrm>
            <a:prstGeom prst="straightConnector1">
              <a:avLst/>
            </a:prstGeom>
            <a:noFill/>
            <a:ln w="38100" cap="flat" cmpd="sng" algn="ctr">
              <a:solidFill>
                <a:srgbClr val="FF9900">
                  <a:lumMod val="40000"/>
                  <a:lumOff val="60000"/>
                </a:srgbClr>
              </a:solidFill>
              <a:prstDash val="solid"/>
              <a:headEnd type="none" w="med" len="me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extLst/>
          </p:spPr>
        </p:cxnSp>
        <p:sp>
          <p:nvSpPr>
            <p:cNvPr id="4" name="Freeform 3"/>
            <p:cNvSpPr/>
            <p:nvPr/>
          </p:nvSpPr>
          <p:spPr bwMode="auto">
            <a:xfrm>
              <a:off x="2971800" y="1905000"/>
              <a:ext cx="3886200" cy="2525713"/>
            </a:xfrm>
            <a:custGeom>
              <a:avLst/>
              <a:gdLst>
                <a:gd name="connsiteX0" fmla="*/ 0 w 1219200"/>
                <a:gd name="connsiteY0" fmla="*/ 203204 h 1219200"/>
                <a:gd name="connsiteX1" fmla="*/ 203204 w 1219200"/>
                <a:gd name="connsiteY1" fmla="*/ 0 h 1219200"/>
                <a:gd name="connsiteX2" fmla="*/ 1015996 w 1219200"/>
                <a:gd name="connsiteY2" fmla="*/ 0 h 1219200"/>
                <a:gd name="connsiteX3" fmla="*/ 1219200 w 1219200"/>
                <a:gd name="connsiteY3" fmla="*/ 203204 h 1219200"/>
                <a:gd name="connsiteX4" fmla="*/ 1219200 w 1219200"/>
                <a:gd name="connsiteY4" fmla="*/ 1015996 h 1219200"/>
                <a:gd name="connsiteX5" fmla="*/ 1015996 w 1219200"/>
                <a:gd name="connsiteY5" fmla="*/ 1219200 h 1219200"/>
                <a:gd name="connsiteX6" fmla="*/ 203204 w 1219200"/>
                <a:gd name="connsiteY6" fmla="*/ 1219200 h 1219200"/>
                <a:gd name="connsiteX7" fmla="*/ 0 w 1219200"/>
                <a:gd name="connsiteY7" fmla="*/ 1015996 h 1219200"/>
                <a:gd name="connsiteX8" fmla="*/ 0 w 1219200"/>
                <a:gd name="connsiteY8" fmla="*/ 203204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00" h="1219200">
                  <a:moveTo>
                    <a:pt x="0" y="203204"/>
                  </a:moveTo>
                  <a:cubicBezTo>
                    <a:pt x="0" y="90978"/>
                    <a:pt x="90978" y="0"/>
                    <a:pt x="203204" y="0"/>
                  </a:cubicBezTo>
                  <a:lnTo>
                    <a:pt x="1015996" y="0"/>
                  </a:lnTo>
                  <a:cubicBezTo>
                    <a:pt x="1128222" y="0"/>
                    <a:pt x="1219200" y="90978"/>
                    <a:pt x="1219200" y="203204"/>
                  </a:cubicBezTo>
                  <a:lnTo>
                    <a:pt x="1219200" y="1015996"/>
                  </a:lnTo>
                  <a:cubicBezTo>
                    <a:pt x="1219200" y="1128222"/>
                    <a:pt x="1128222" y="1219200"/>
                    <a:pt x="1015996" y="1219200"/>
                  </a:cubicBezTo>
                  <a:lnTo>
                    <a:pt x="203204" y="1219200"/>
                  </a:lnTo>
                  <a:cubicBezTo>
                    <a:pt x="90978" y="1219200"/>
                    <a:pt x="0" y="1128222"/>
                    <a:pt x="0" y="1015996"/>
                  </a:cubicBezTo>
                  <a:lnTo>
                    <a:pt x="0" y="203204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lIns="135716" tIns="135716" rIns="135716" bIns="135716" spcCol="1270" anchor="ctr"/>
            <a:lstStyle/>
            <a:p>
              <a:pPr marL="0" marR="0" lvl="0" indent="0" algn="ctr" defTabSz="13335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6330950" y="4262438"/>
              <a:ext cx="2660650" cy="1690687"/>
            </a:xfrm>
            <a:custGeom>
              <a:avLst/>
              <a:gdLst>
                <a:gd name="connsiteX0" fmla="*/ 0 w 816864"/>
                <a:gd name="connsiteY0" fmla="*/ 136147 h 816864"/>
                <a:gd name="connsiteX1" fmla="*/ 136147 w 816864"/>
                <a:gd name="connsiteY1" fmla="*/ 0 h 816864"/>
                <a:gd name="connsiteX2" fmla="*/ 680717 w 816864"/>
                <a:gd name="connsiteY2" fmla="*/ 0 h 816864"/>
                <a:gd name="connsiteX3" fmla="*/ 816864 w 816864"/>
                <a:gd name="connsiteY3" fmla="*/ 136147 h 816864"/>
                <a:gd name="connsiteX4" fmla="*/ 816864 w 816864"/>
                <a:gd name="connsiteY4" fmla="*/ 680717 h 816864"/>
                <a:gd name="connsiteX5" fmla="*/ 680717 w 816864"/>
                <a:gd name="connsiteY5" fmla="*/ 816864 h 816864"/>
                <a:gd name="connsiteX6" fmla="*/ 136147 w 816864"/>
                <a:gd name="connsiteY6" fmla="*/ 816864 h 816864"/>
                <a:gd name="connsiteX7" fmla="*/ 0 w 816864"/>
                <a:gd name="connsiteY7" fmla="*/ 680717 h 816864"/>
                <a:gd name="connsiteX8" fmla="*/ 0 w 816864"/>
                <a:gd name="connsiteY8" fmla="*/ 136147 h 81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864" h="816864">
                  <a:moveTo>
                    <a:pt x="0" y="136147"/>
                  </a:moveTo>
                  <a:cubicBezTo>
                    <a:pt x="0" y="60955"/>
                    <a:pt x="60955" y="0"/>
                    <a:pt x="136147" y="0"/>
                  </a:cubicBezTo>
                  <a:lnTo>
                    <a:pt x="680717" y="0"/>
                  </a:lnTo>
                  <a:cubicBezTo>
                    <a:pt x="755909" y="0"/>
                    <a:pt x="816864" y="60955"/>
                    <a:pt x="816864" y="136147"/>
                  </a:cubicBezTo>
                  <a:lnTo>
                    <a:pt x="816864" y="680717"/>
                  </a:lnTo>
                  <a:cubicBezTo>
                    <a:pt x="816864" y="755909"/>
                    <a:pt x="755909" y="816864"/>
                    <a:pt x="680717" y="816864"/>
                  </a:cubicBezTo>
                  <a:lnTo>
                    <a:pt x="136147" y="816864"/>
                  </a:lnTo>
                  <a:cubicBezTo>
                    <a:pt x="60955" y="816864"/>
                    <a:pt x="0" y="755909"/>
                    <a:pt x="0" y="680717"/>
                  </a:cubicBezTo>
                  <a:lnTo>
                    <a:pt x="0" y="13614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lIns="90676" tIns="90676" rIns="90676" bIns="90676" spcCol="1270" anchor="ctr"/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52400" y="4262438"/>
              <a:ext cx="2971800" cy="1690687"/>
            </a:xfrm>
            <a:custGeom>
              <a:avLst/>
              <a:gdLst>
                <a:gd name="connsiteX0" fmla="*/ 0 w 816864"/>
                <a:gd name="connsiteY0" fmla="*/ 136147 h 816864"/>
                <a:gd name="connsiteX1" fmla="*/ 136147 w 816864"/>
                <a:gd name="connsiteY1" fmla="*/ 0 h 816864"/>
                <a:gd name="connsiteX2" fmla="*/ 680717 w 816864"/>
                <a:gd name="connsiteY2" fmla="*/ 0 h 816864"/>
                <a:gd name="connsiteX3" fmla="*/ 816864 w 816864"/>
                <a:gd name="connsiteY3" fmla="*/ 136147 h 816864"/>
                <a:gd name="connsiteX4" fmla="*/ 816864 w 816864"/>
                <a:gd name="connsiteY4" fmla="*/ 680717 h 816864"/>
                <a:gd name="connsiteX5" fmla="*/ 680717 w 816864"/>
                <a:gd name="connsiteY5" fmla="*/ 816864 h 816864"/>
                <a:gd name="connsiteX6" fmla="*/ 136147 w 816864"/>
                <a:gd name="connsiteY6" fmla="*/ 816864 h 816864"/>
                <a:gd name="connsiteX7" fmla="*/ 0 w 816864"/>
                <a:gd name="connsiteY7" fmla="*/ 680717 h 816864"/>
                <a:gd name="connsiteX8" fmla="*/ 0 w 816864"/>
                <a:gd name="connsiteY8" fmla="*/ 136147 h 81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864" h="816864">
                  <a:moveTo>
                    <a:pt x="0" y="136147"/>
                  </a:moveTo>
                  <a:cubicBezTo>
                    <a:pt x="0" y="60955"/>
                    <a:pt x="60955" y="0"/>
                    <a:pt x="136147" y="0"/>
                  </a:cubicBezTo>
                  <a:lnTo>
                    <a:pt x="680717" y="0"/>
                  </a:lnTo>
                  <a:cubicBezTo>
                    <a:pt x="755909" y="0"/>
                    <a:pt x="816864" y="60955"/>
                    <a:pt x="816864" y="136147"/>
                  </a:cubicBezTo>
                  <a:lnTo>
                    <a:pt x="816864" y="680717"/>
                  </a:lnTo>
                  <a:cubicBezTo>
                    <a:pt x="816864" y="755909"/>
                    <a:pt x="755909" y="816864"/>
                    <a:pt x="680717" y="816864"/>
                  </a:cubicBezTo>
                  <a:lnTo>
                    <a:pt x="136147" y="816864"/>
                  </a:lnTo>
                  <a:cubicBezTo>
                    <a:pt x="60955" y="816864"/>
                    <a:pt x="0" y="755909"/>
                    <a:pt x="0" y="680717"/>
                  </a:cubicBezTo>
                  <a:lnTo>
                    <a:pt x="0" y="13614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 lIns="90676" tIns="90676" rIns="90676" bIns="90676" spcCol="1270" anchor="ctr"/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/>
                <a:ea typeface="+mn-ea"/>
                <a:cs typeface="+mn-cs"/>
              </a:endParaRPr>
            </a:p>
          </p:txBody>
        </p:sp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152400" y="4876800"/>
              <a:ext cx="2667000" cy="54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বস্তুগত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21"/>
            <p:cNvSpPr txBox="1">
              <a:spLocks noChangeArrowheads="1"/>
            </p:cNvSpPr>
            <p:nvPr/>
          </p:nvSpPr>
          <p:spPr bwMode="auto">
            <a:xfrm>
              <a:off x="6324600" y="4938713"/>
              <a:ext cx="2667000" cy="54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sz="4400" b="1" kern="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অবস্তুগত</a:t>
              </a:r>
              <a:endParaRPr lang="en-US" sz="4400" b="1" kern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81400" y="2870537"/>
              <a:ext cx="2895600" cy="719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সংস্কৃতি</a:t>
              </a:r>
              <a:endParaRPr lang="en-US" sz="6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6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endParaRPr lang="en-US" dirty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ধরণঃ</a:t>
            </a:r>
            <a:endParaRPr lang="en-US" dirty="0" smtClean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endParaRPr lang="en-US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সমগ্র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জীবন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প্রণালী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সকল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মানব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কিছু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মৌলিক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উপাদান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বিদ্যমান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উপাদানের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ভিত্তিতে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সংস্কৃতিকে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প্রধানত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দুইভাগে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ভাগ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যথা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ক।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বস্তুগত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(Material Culture)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খ।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অবস্তুগত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(Non-Material Culture)</a:t>
            </a:r>
          </a:p>
          <a:p>
            <a:pPr>
              <a:buNone/>
            </a:pPr>
            <a:endParaRPr lang="en-US" dirty="0" smtClean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†`‡L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¯‹…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cÖKvi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gšÍe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Ki</a:t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latin typeface="SutonnyMJ" pitchFamily="2" charset="0"/>
                <a:cs typeface="SutonnyMJ" pitchFamily="2" charset="0"/>
              </a:rPr>
              <a:t>1g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e¯‘MZ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2qwU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¯‘MZ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¯‹„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Ñ 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†Kb ?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2" descr="C:\Users\DELL\Desktop\Image all\7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1"/>
            <a:ext cx="3218450" cy="26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13001"/>
            <a:ext cx="4648200" cy="26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" y="0"/>
            <a:ext cx="9144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বস্তুগত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সংস্কৃতিঃ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জীবনযাপনের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দৃশ্যমান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কিছু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তাই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বস্তুগত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যেমন-ঘরবাড়ি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রাস্তঘাট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চিয়ার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টেবিল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পোশাক-পরিচ্ছদ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খাতা-কলম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ইত্যাদি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সবই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বস্তুগত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অন্তভূক্ত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। </a:t>
            </a:r>
          </a:p>
          <a:p>
            <a:pPr>
              <a:buNone/>
            </a:pP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অগবার্ণ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যান্ত্রিকতা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শিল্পকলার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বদৌলতে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জীবনযাত্রার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মান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উন্নয়নের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জন্যে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সমস্ত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2000" b="1" dirty="0" err="1" smtClean="0">
                <a:latin typeface="Shonar Bangla" pitchFamily="34" charset="0"/>
                <a:cs typeface="Shonar Bangla" pitchFamily="34" charset="0"/>
              </a:rPr>
              <a:t>বস্তু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বিদ্যমান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তাই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বস্তুগত</a:t>
            </a:r>
            <a:r>
              <a:rPr lang="en-US" sz="2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sz="2000" b="1" dirty="0" smtClean="0">
                <a:latin typeface="Shonar Bangla" pitchFamily="34" charset="0"/>
                <a:cs typeface="Shonar Bangla" pitchFamily="34" charset="0"/>
              </a:rPr>
              <a:t>। 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2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ঘড়বাড়ি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মোটরগাড়ি</a:t>
            </a:r>
            <a:r>
              <a:rPr lang="en-US" sz="2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2000" b="1" dirty="0">
              <a:latin typeface="Shonar Bangla" pitchFamily="34" charset="0"/>
              <a:cs typeface="Shonar Bangla" pitchFamily="34" charset="0"/>
            </a:endParaRPr>
          </a:p>
          <a:p>
            <a:pPr algn="ctr">
              <a:buNone/>
            </a:pPr>
            <a:endParaRPr lang="en-US" sz="2000" b="1" dirty="0" smtClean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71800"/>
            <a:ext cx="41148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3962400" cy="3886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latin typeface="Shonar Bangla" pitchFamily="34" charset="0"/>
                <a:cs typeface="Shonar Bangla" pitchFamily="34" charset="0"/>
              </a:rPr>
              <a:t>খ। </a:t>
            </a:r>
            <a:r>
              <a:rPr lang="en-US" sz="1600" b="1" dirty="0" err="1" smtClean="0">
                <a:latin typeface="Shonar Bangla" pitchFamily="34" charset="0"/>
                <a:cs typeface="Shonar Bangla" pitchFamily="34" charset="0"/>
              </a:rPr>
              <a:t>অবস্তুগত</a:t>
            </a:r>
            <a:r>
              <a:rPr lang="en-US" sz="1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সংস্কৃতিঃ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অদৃশ্য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তথা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উপলব্দির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উপর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নির্ভরশীল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latin typeface="Shonar Bangla" pitchFamily="34" charset="0"/>
                <a:cs typeface="Shonar Bangla" pitchFamily="34" charset="0"/>
              </a:rPr>
              <a:t>তাই</a:t>
            </a:r>
            <a:r>
              <a:rPr lang="en-US" sz="1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অবস্তুগত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sz="16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1600" b="1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sz="1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। </a:t>
            </a:r>
            <a:endParaRPr lang="en-US" sz="1600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sz="1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চিন্তা-ভাবনা</a:t>
            </a:r>
            <a:r>
              <a:rPr lang="en-US" sz="1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1600" b="1" dirty="0" err="1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শিল্প-সাহিত্য</a:t>
            </a:r>
            <a:r>
              <a:rPr lang="en-US" sz="1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1600" b="1" dirty="0" err="1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দর্শন</a:t>
            </a:r>
            <a:r>
              <a:rPr lang="en-US" sz="1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1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ধর্ম</a:t>
            </a:r>
            <a:r>
              <a:rPr lang="en-US" sz="1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রাজনীতি</a:t>
            </a:r>
            <a:r>
              <a:rPr lang="en-US" sz="1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,</a:t>
            </a:r>
            <a:r>
              <a:rPr lang="en-US" sz="1600" b="1" dirty="0" err="1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sz="1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1600" b="1" dirty="0" err="1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জ্ঞান</a:t>
            </a:r>
            <a:r>
              <a:rPr lang="en-US" sz="1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1600" b="1" dirty="0" err="1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মূল্যবোধ</a:t>
            </a:r>
            <a:r>
              <a:rPr lang="en-US" sz="1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1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নীতিবোধ</a:t>
            </a:r>
            <a:r>
              <a:rPr lang="en-US" sz="1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1600" b="1" dirty="0" smtClean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প্রভৃতি</a:t>
            </a:r>
            <a:r>
              <a:rPr lang="en-US" sz="1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হচ্ছে</a:t>
            </a:r>
            <a:r>
              <a:rPr lang="en-US" sz="1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অবস্তুগত</a:t>
            </a:r>
            <a:r>
              <a:rPr lang="en-US" sz="1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sz="16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>
              <a:buNone/>
            </a:pPr>
            <a:r>
              <a:rPr lang="en-US" sz="1600" b="1" dirty="0" err="1" smtClean="0">
                <a:latin typeface="Shonar Bangla" pitchFamily="34" charset="0"/>
                <a:cs typeface="Shonar Bangla" pitchFamily="34" charset="0"/>
              </a:rPr>
              <a:t>অগবার্ণের</a:t>
            </a:r>
            <a:r>
              <a:rPr lang="en-US" sz="1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ধর্ম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ভাষা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সাহিত্য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বিশ্বাস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মানসিকতা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মূল্যবোধ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প্রভৃতি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হচ্ছে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latin typeface="Shonar Bangla" pitchFamily="34" charset="0"/>
                <a:cs typeface="Shonar Bangla" pitchFamily="34" charset="0"/>
              </a:rPr>
              <a:t>অবস্তুগত</a:t>
            </a:r>
            <a:r>
              <a:rPr lang="en-US" sz="16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smtClean="0">
                <a:latin typeface="Shonar Bangla" pitchFamily="34" charset="0"/>
                <a:cs typeface="Shonar Bangla" pitchFamily="34" charset="0"/>
              </a:rPr>
              <a:t>। </a:t>
            </a:r>
            <a:endParaRPr lang="en-US" sz="1600" b="1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1600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অবস্তুগত</a:t>
            </a:r>
            <a:r>
              <a:rPr lang="en-US" sz="1600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1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অবস্তুগত</a:t>
            </a:r>
            <a:r>
              <a: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নৃত্যকলা</a:t>
            </a:r>
            <a:r>
              <a:rPr lang="en-US" sz="1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>
              <a:buNone/>
            </a:pPr>
            <a:r>
              <a:rPr lang="en-US" sz="1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আচার</a:t>
            </a:r>
            <a:r>
              <a: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1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ôvb</a:t>
            </a:r>
            <a:r>
              <a:rPr lang="en-US" sz="1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 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1600" b="1" dirty="0" smtClean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48000"/>
            <a:ext cx="6553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6600" dirty="0" err="1" smtClean="0">
                <a:latin typeface="Shonar Bangla" pitchFamily="34" charset="0"/>
                <a:cs typeface="Shonar Bangla" pitchFamily="34" charset="0"/>
              </a:rPr>
              <a:t>সভ্যতা</a:t>
            </a:r>
            <a:endParaRPr lang="en-US" sz="6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Civilization </a:t>
            </a:r>
            <a:r>
              <a:rPr lang="en-US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শব্দটি</a:t>
            </a:r>
            <a:r>
              <a:rPr lang="en-US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ল্যাটিন</a:t>
            </a:r>
            <a:r>
              <a:rPr lang="en-US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শব্দ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Civilies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এসেছে</a:t>
            </a:r>
            <a:r>
              <a:rPr lang="en-US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en-US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নাগরিক</a:t>
            </a:r>
            <a:r>
              <a:rPr lang="en-US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মানব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উন্নত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পর্যায়কে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বুঝায়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 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পর্যায়ে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রাষ্ট্র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ব্যবস্থার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উদ্ভব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অর্থা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ৎ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নগরকেন্দ্রিক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প্রপঞ্চ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এ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প্রসঙ্গে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সামাজিক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নৃবিজ্ঞানী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লুই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হেনরি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মর্গান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বলেন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মানব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সমাজ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বিবর্তিত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হয়ে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বর্তমান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রূপ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লাভ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করেছে</a:t>
            </a:r>
            <a:r>
              <a:rPr lang="en-US" b="1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সমাজ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বিবর্তনের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স্তরগুলো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হল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–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ক।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বন্য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দশা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প্রাচীনযুগ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খ।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বর্বর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দশা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-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নব্যপ্রস্তর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যুগ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গ।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–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ধাতু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Shonar Bangla" pitchFamily="34" charset="0"/>
                <a:cs typeface="Shonar Bangla" pitchFamily="34" charset="0"/>
              </a:rPr>
              <a:t>যুগ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প্রামান্য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সংজ্ঞাঃ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##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রবার্ট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এম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ম্যাকাইভার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হল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আছে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আমরা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করি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##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ইহা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দৃশ্যমান</a:t>
            </a:r>
            <a:r>
              <a:rPr lang="en-US" b="1" dirty="0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কিছু</a:t>
            </a:r>
            <a:endParaRPr lang="en-US" b="1" dirty="0" smtClean="0">
              <a:solidFill>
                <a:srgbClr val="002060"/>
              </a:solidFill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mf¨Zvi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br>
              <a:rPr lang="en-US" b="1" u="sng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¯„‹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cÖavbZ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¯‘MZ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Ab¨w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`‡K, 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mf¨Zv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e¯‘MZ</a:t>
            </a:r>
            <a:r>
              <a:rPr lang="en-US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m„wó</a:t>
            </a:r>
            <a:endParaRPr lang="en-US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90787"/>
            <a:ext cx="3713328" cy="4814812"/>
          </a:xfrm>
        </p:spPr>
      </p:pic>
      <p:pic>
        <p:nvPicPr>
          <p:cNvPr id="2050" name="Picture 2" descr="শব্দযন্ত্র হারিয়ে ফেলা মানুষদের জন্য 'কন্ঠ ক্লাব', বেঙ্গালুরুতে নয়া  উদ্যোগে গর্বিত শিবপ্রসাদ | Karnataka Government to launch a laryngectomy  club inspired by Shibopros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1981200"/>
            <a:ext cx="5243945" cy="4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5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09" y="457200"/>
            <a:ext cx="9144000" cy="9906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¯„‹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wfZ‡ii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w`K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Ab¨w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`‡K, 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mf¨Zv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evB‡ii</a:t>
            </a:r>
            <a:r>
              <a:rPr lang="en-US" sz="36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w`K</a:t>
            </a:r>
            <a:endParaRPr lang="en-US" sz="36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648200" cy="50997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752600"/>
            <a:ext cx="4267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0"/>
            <a:ext cx="4923852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329421"/>
            <a:ext cx="6449291" cy="352165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257800" y="1066800"/>
            <a:ext cx="3429000" cy="8170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তোমরা কি দেখতে পাচ্ছ 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304800"/>
            <a:ext cx="9144000" cy="1447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¯„‹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¯’v|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kw³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gvbyl‡K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cÖYvjx‡Z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Af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¨¯’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Ab¨w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`‡K, 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mf¨Zv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4876800"/>
          </a:xfrm>
        </p:spPr>
      </p:pic>
    </p:spTree>
    <p:extLst>
      <p:ext uri="{BB962C8B-B14F-4D97-AF65-F5344CB8AC3E}">
        <p14:creationId xmlns:p14="http://schemas.microsoft.com/office/powerpoint/2010/main" val="39365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¯„‹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wZ‡K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‘, 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mf¨Zv‡K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cwigvc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hvq</a:t>
            </a:r>
            <a:endParaRPr lang="en-US" sz="32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2" y="1600200"/>
            <a:ext cx="4648199" cy="3962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981200"/>
            <a:ext cx="3905250" cy="3421856"/>
          </a:xfrm>
        </p:spPr>
      </p:pic>
    </p:spTree>
    <p:extLst>
      <p:ext uri="{BB962C8B-B14F-4D97-AF65-F5344CB8AC3E}">
        <p14:creationId xmlns:p14="http://schemas.microsoft.com/office/powerpoint/2010/main" val="21611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¯„‹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aŸsm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mf¨Zv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aŸsm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nq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" y="4267201"/>
            <a:ext cx="4004481" cy="2590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4876800" cy="333613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5" y="797256"/>
            <a:ext cx="4023816" cy="324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¯„‹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axiMwZ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mf¨Zv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æZ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MwZ‡Z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GwM‡q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P‡j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" y="4648200"/>
            <a:ext cx="3632579" cy="218705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" y="2590800"/>
            <a:ext cx="4309281" cy="20574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3215" t="15274" r="16071"/>
          <a:stretch/>
        </p:blipFill>
        <p:spPr>
          <a:xfrm>
            <a:off x="34118" y="838200"/>
            <a:ext cx="3013881" cy="1600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43200"/>
            <a:ext cx="3452812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648200"/>
            <a:ext cx="4267200" cy="2187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685800"/>
            <a:ext cx="18288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059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GKR‡bi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Ab¨Rb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cv‡ibv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mf¨Zvi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GKR‡bi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Ab¨Rb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3429000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1" y="1828800"/>
            <a:ext cx="5410200" cy="2590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724400"/>
            <a:ext cx="5257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¯„‹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wZ‡Z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mv¤ú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ª`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vwqKZv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</a:t>
            </a:r>
            <a:br>
              <a:rPr lang="en-US" sz="32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Ab¨w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`‡K, 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mf¨Zvq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D`vi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gvbywlKZv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10" y="4038600"/>
            <a:ext cx="4102290" cy="2819400"/>
          </a:xfrm>
          <a:prstGeom prst="rect">
            <a:avLst/>
          </a:prstGeom>
        </p:spPr>
      </p:pic>
      <p:pic>
        <p:nvPicPr>
          <p:cNvPr id="5124" name="Picture 4" descr="à¦à¦¦à¦¾à¦° à¦¦à§à¦·à§à¦à¦¿à¦­à¦à§à¦à¦¿ à¦à¦° à¦à¦¬à¦¿à¦° à¦«à¦²à¦¾à¦«à¦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4196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0" y="1295399"/>
            <a:ext cx="4559490" cy="2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GK‡`‡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¯‹„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¨‡`‡k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M„wnZ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Aciw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GK‡`‡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mf¨Zvi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¨‡`‡k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M„wnZ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4703"/>
            <a:ext cx="3733800" cy="2617813"/>
          </a:xfrm>
          <a:prstGeom prst="rect">
            <a:avLst/>
          </a:prstGeom>
        </p:spPr>
      </p:pic>
      <p:pic>
        <p:nvPicPr>
          <p:cNvPr id="3074" name="Picture 2" descr="à¦®à¦¦à§à¦¯à¦ªà¦¾à¦¨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8" y="1143000"/>
            <a:ext cx="370764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à¦à¦¬à¦¿à¦¸à§à¦à¦¾à¦° à¦à¦° à¦à¦¬à¦¿à¦° à¦«à¦²à¦¾à¦«à¦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4953000" cy="237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143000"/>
            <a:ext cx="5105400" cy="304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avivevwnKZv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mf¨Zvi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mywbw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avivevwnKZv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bB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853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evnK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MÖvg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mf¨Zvi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evnK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kni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mgvR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" y="990600"/>
            <a:ext cx="4510585" cy="2743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15" y="1371601"/>
            <a:ext cx="4510585" cy="5486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3" y="4048125"/>
            <a:ext cx="2437263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সভ্যতার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পারস্পারিক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সম্পর্ক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334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নিচে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সভ্যতার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পারস্পারিক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সম্পর্ক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তুলে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ধরা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হল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>
              <a:buNone/>
            </a:pPr>
            <a:endParaRPr lang="en-US" b="1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শুধু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আন্তঃনির্ভরশীল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নয়,আন্তঃক্রিয়াশীল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বটে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যেমন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দুটি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বস্তুগত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অবস্তুগত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আবার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বস্তুগত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চরম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বিকাশই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অর্থে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সভ্যতার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মূলগত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পার্থক্য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নেই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বরং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ঘনিষ্ঠ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সম্পর্ক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বিদ্যমান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২।সংস্কৃতির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উপাদান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যেমন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সভ্যতার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উপাদান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দ্বারা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প্রভাবিত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তেমন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সভ্যতার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উপাদানও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উপকরণের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দ্বারা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অনেকখানি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প্রভাবিত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ছিল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সংস্কৃতিকে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সভ্যতার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মূল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চালিকাশক্তি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 এ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প্রসঙ্গে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ম্যাকাইভার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পেজ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বলেন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দেহ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তবে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আত্না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হল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৪।অনেক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সমাজবিজ্ঞানী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বস্তুর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ব্যবহারিক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ানুসংস্কৃতি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বলেছেন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এমনকি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বস্তুকেও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তারা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বাদ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দেননি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তাদে্র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বিমূর্ত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চিন্তার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ফসল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৫।জার্মান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দার্শনিক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কান্ট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মতানুসারে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আভুন্তরীণ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পক্ষান্তরে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বাহ্যিক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আচরণের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সাথে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সম্পর্কযুক্ত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৬।পি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জিসবার্টের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অন্তঃস্থ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আর্থিক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চূড়ান্ত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কিন্তু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হল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বাহ্যিক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যান্ত্রিক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উপযোগিতামূলক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3" y="762001"/>
            <a:ext cx="3664423" cy="247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4" descr="DSC028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85" y="3752847"/>
            <a:ext cx="4162915" cy="257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8170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তোমরা কি দেখতে পাচ্ছ 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2" descr="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8" y="3752847"/>
            <a:ext cx="3713328" cy="257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 descr="C:\Users\DELL\Desktop\Image all\Pic all\image\i23drfg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85" y="762000"/>
            <a:ext cx="4162915" cy="24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24059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আদিবাসি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2721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400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6400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দলীয়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কাজ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41116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সভ্যতার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পারস্পারিক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সম্পর্কের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চার্ট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4" name="Content Placeholder 3" descr="guided_reading_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343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en-US" sz="9600" dirty="0" err="1" smtClean="0"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9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ক।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?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খ।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বৈশিষ্ট্য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ধরণ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আলোচনা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গ।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সভ্যতার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পারস্পারিক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সম্পর্ক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আলোচনা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7250"/>
            <a:ext cx="6858000" cy="96066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535" b="1" dirty="0" err="1"/>
              <a:t>সহায়ক</a:t>
            </a:r>
            <a:r>
              <a:rPr lang="en-US" sz="3535" b="1" dirty="0"/>
              <a:t> </a:t>
            </a:r>
            <a:r>
              <a:rPr lang="en-US" sz="3535" b="1" dirty="0" err="1"/>
              <a:t>গ্রন্থাবলী</a:t>
            </a:r>
            <a:endParaRPr lang="en-US" sz="3535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17917"/>
            <a:ext cx="6858000" cy="418283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170" dirty="0"/>
              <a:t>১. </a:t>
            </a:r>
            <a:r>
              <a:rPr lang="en-US" sz="2170" dirty="0" err="1"/>
              <a:t>আনোয়ার</a:t>
            </a:r>
            <a:r>
              <a:rPr lang="en-US" sz="2170" dirty="0"/>
              <a:t> </a:t>
            </a:r>
            <a:r>
              <a:rPr lang="en-US" sz="2170" dirty="0" err="1"/>
              <a:t>উল্লাহ</a:t>
            </a:r>
            <a:r>
              <a:rPr lang="en-US" sz="2170" dirty="0"/>
              <a:t> </a:t>
            </a:r>
            <a:r>
              <a:rPr lang="en-US" sz="2170" dirty="0" err="1"/>
              <a:t>চৌধুরী</a:t>
            </a:r>
            <a:r>
              <a:rPr lang="en-US" sz="2170" dirty="0"/>
              <a:t> ও </a:t>
            </a:r>
            <a:r>
              <a:rPr lang="en-US" sz="2170" dirty="0" err="1"/>
              <a:t>অন্যান্য</a:t>
            </a:r>
            <a:r>
              <a:rPr lang="en-US" sz="2170" dirty="0"/>
              <a:t>, </a:t>
            </a:r>
            <a:r>
              <a:rPr lang="en-US" sz="2170" dirty="0" err="1"/>
              <a:t>সমাজবিজ্ঞান</a:t>
            </a:r>
            <a:r>
              <a:rPr lang="en-US" sz="2170" dirty="0"/>
              <a:t> </a:t>
            </a:r>
            <a:r>
              <a:rPr lang="en-US" sz="2170" dirty="0" err="1"/>
              <a:t>শব্দকোষ</a:t>
            </a:r>
            <a:r>
              <a:rPr lang="en-US" sz="2170" dirty="0"/>
              <a:t>, </a:t>
            </a:r>
            <a:r>
              <a:rPr lang="en-US" sz="2170" dirty="0" err="1"/>
              <a:t>ঢাকাঃ</a:t>
            </a:r>
            <a:r>
              <a:rPr lang="en-US" sz="2170" dirty="0"/>
              <a:t>  </a:t>
            </a:r>
            <a:r>
              <a:rPr lang="en-US" sz="2170" dirty="0" err="1"/>
              <a:t>অনন্যা</a:t>
            </a:r>
            <a:r>
              <a:rPr lang="en-US" sz="2170" dirty="0"/>
              <a:t> ২০০১</a:t>
            </a:r>
          </a:p>
          <a:p>
            <a:pPr marL="0" indent="0">
              <a:buNone/>
            </a:pPr>
            <a:r>
              <a:rPr lang="en-US" sz="2170" dirty="0"/>
              <a:t>  ২. এ </a:t>
            </a:r>
            <a:r>
              <a:rPr lang="en-US" sz="2170" dirty="0" err="1"/>
              <a:t>কে</a:t>
            </a:r>
            <a:r>
              <a:rPr lang="en-US" sz="2170" dirty="0"/>
              <a:t> </a:t>
            </a:r>
            <a:r>
              <a:rPr lang="en-US" sz="2170" dirty="0" err="1"/>
              <a:t>নাজমুল</a:t>
            </a:r>
            <a:r>
              <a:rPr lang="en-US" sz="2170" dirty="0"/>
              <a:t> </a:t>
            </a:r>
            <a:r>
              <a:rPr lang="en-US" sz="2170" dirty="0" err="1"/>
              <a:t>করিম</a:t>
            </a:r>
            <a:r>
              <a:rPr lang="en-US" sz="2170" dirty="0"/>
              <a:t>, </a:t>
            </a:r>
            <a:r>
              <a:rPr lang="en-US" sz="2170" dirty="0" err="1"/>
              <a:t>সমাজবিজ্ঞান</a:t>
            </a:r>
            <a:r>
              <a:rPr lang="en-US" sz="2170" dirty="0"/>
              <a:t> </a:t>
            </a:r>
            <a:r>
              <a:rPr lang="en-US" sz="2170" dirty="0" err="1"/>
              <a:t>সমীক্ষণ</a:t>
            </a:r>
            <a:r>
              <a:rPr lang="en-US" sz="2170" dirty="0"/>
              <a:t>, </a:t>
            </a:r>
            <a:r>
              <a:rPr lang="en-US" sz="2170" dirty="0" err="1"/>
              <a:t>ঢাকাঃ</a:t>
            </a:r>
            <a:r>
              <a:rPr lang="en-US" sz="2170" dirty="0"/>
              <a:t> </a:t>
            </a:r>
            <a:r>
              <a:rPr lang="en-US" sz="2170" dirty="0" err="1"/>
              <a:t>নওরোজ</a:t>
            </a:r>
            <a:r>
              <a:rPr lang="en-US" sz="2170" dirty="0"/>
              <a:t> কিতাবিস্তান,১৯৮৯</a:t>
            </a:r>
          </a:p>
          <a:p>
            <a:pPr marL="0" indent="0">
              <a:buNone/>
            </a:pPr>
            <a:r>
              <a:rPr lang="en-US" sz="2170" dirty="0"/>
              <a:t>  ৩. </a:t>
            </a:r>
            <a:r>
              <a:rPr lang="en-US" sz="2170" dirty="0" err="1"/>
              <a:t>সৈয়দ</a:t>
            </a:r>
            <a:r>
              <a:rPr lang="en-US" sz="2170" dirty="0"/>
              <a:t> </a:t>
            </a:r>
            <a:r>
              <a:rPr lang="en-US" sz="2170" dirty="0" err="1"/>
              <a:t>আলী</a:t>
            </a:r>
            <a:r>
              <a:rPr lang="en-US" sz="2170" dirty="0"/>
              <a:t> </a:t>
            </a:r>
            <a:r>
              <a:rPr lang="en-US" sz="2170" dirty="0" err="1"/>
              <a:t>নকী</a:t>
            </a:r>
            <a:r>
              <a:rPr lang="en-US" sz="2170" dirty="0"/>
              <a:t> ও </a:t>
            </a:r>
            <a:r>
              <a:rPr lang="en-US" sz="2170" dirty="0" err="1"/>
              <a:t>অন্যান্য</a:t>
            </a:r>
            <a:r>
              <a:rPr lang="en-US" sz="2170" dirty="0"/>
              <a:t>, </a:t>
            </a:r>
            <a:r>
              <a:rPr lang="en-US" sz="2170" dirty="0" err="1"/>
              <a:t>নৃবিজ্ঞান</a:t>
            </a:r>
            <a:r>
              <a:rPr lang="en-US" sz="2170" dirty="0"/>
              <a:t>, </a:t>
            </a:r>
            <a:r>
              <a:rPr lang="en-US" sz="2170" dirty="0" err="1"/>
              <a:t>ঢাকাঃ</a:t>
            </a:r>
            <a:r>
              <a:rPr lang="en-US" sz="2170" dirty="0"/>
              <a:t> </a:t>
            </a:r>
            <a:r>
              <a:rPr lang="en-US" sz="2170" dirty="0" err="1"/>
              <a:t>বাংলা</a:t>
            </a:r>
            <a:r>
              <a:rPr lang="en-US" sz="2170" dirty="0"/>
              <a:t> </a:t>
            </a:r>
            <a:r>
              <a:rPr lang="en-US" sz="2170" dirty="0" err="1"/>
              <a:t>একাডেমী</a:t>
            </a:r>
            <a:endParaRPr lang="en-US" sz="2170" dirty="0"/>
          </a:p>
          <a:p>
            <a:pPr marL="0" indent="0">
              <a:buNone/>
            </a:pPr>
            <a:r>
              <a:rPr lang="en-US" sz="2170" dirty="0"/>
              <a:t>  ৪. </a:t>
            </a:r>
            <a:r>
              <a:rPr lang="en-US" sz="2170" dirty="0" err="1"/>
              <a:t>মুহাম্মদ</a:t>
            </a:r>
            <a:r>
              <a:rPr lang="en-US" sz="2170" dirty="0"/>
              <a:t> </a:t>
            </a:r>
            <a:r>
              <a:rPr lang="en-US" sz="2170" dirty="0" err="1"/>
              <a:t>হাবিবুর</a:t>
            </a:r>
            <a:r>
              <a:rPr lang="en-US" sz="2170" dirty="0"/>
              <a:t> </a:t>
            </a:r>
            <a:r>
              <a:rPr lang="en-US" sz="2170" dirty="0" err="1"/>
              <a:t>রহমান</a:t>
            </a:r>
            <a:r>
              <a:rPr lang="en-US" sz="2170" dirty="0"/>
              <a:t>, </a:t>
            </a:r>
            <a:r>
              <a:rPr lang="en-US" sz="2170" dirty="0" err="1"/>
              <a:t>সমাজবিজ্ঞান</a:t>
            </a:r>
            <a:r>
              <a:rPr lang="en-US" sz="2170" dirty="0"/>
              <a:t> </a:t>
            </a:r>
            <a:r>
              <a:rPr lang="en-US" sz="2170" dirty="0" err="1"/>
              <a:t>পরিচিতি</a:t>
            </a:r>
            <a:r>
              <a:rPr lang="en-US" sz="2170" dirty="0"/>
              <a:t>, </a:t>
            </a:r>
            <a:r>
              <a:rPr lang="en-US" sz="2170" dirty="0" err="1"/>
              <a:t>ঢাকাঃ</a:t>
            </a:r>
            <a:r>
              <a:rPr lang="en-US" sz="2170" dirty="0"/>
              <a:t> </a:t>
            </a:r>
            <a:r>
              <a:rPr lang="en-US" sz="2170" dirty="0" err="1"/>
              <a:t>হাসান</a:t>
            </a:r>
            <a:r>
              <a:rPr lang="en-US" sz="2170" dirty="0"/>
              <a:t> </a:t>
            </a:r>
            <a:r>
              <a:rPr lang="en-US" sz="2170" dirty="0" err="1"/>
              <a:t>বুক</a:t>
            </a:r>
            <a:r>
              <a:rPr lang="en-US" sz="2170" dirty="0"/>
              <a:t> হাউজ,২০০১</a:t>
            </a:r>
          </a:p>
          <a:p>
            <a:pPr marL="0" indent="0">
              <a:buNone/>
            </a:pPr>
            <a:r>
              <a:rPr lang="en-US" sz="2170" dirty="0"/>
              <a:t>  ৫. ড. </a:t>
            </a:r>
            <a:r>
              <a:rPr lang="en-US" sz="2170" dirty="0" err="1"/>
              <a:t>সেলিনা</a:t>
            </a:r>
            <a:r>
              <a:rPr lang="en-US" sz="2170" dirty="0"/>
              <a:t> </a:t>
            </a:r>
            <a:r>
              <a:rPr lang="en-US" sz="2170" dirty="0" err="1"/>
              <a:t>আহমেদ</a:t>
            </a:r>
            <a:r>
              <a:rPr lang="en-US" sz="2170" dirty="0"/>
              <a:t> ও ড. খ ম </a:t>
            </a:r>
            <a:r>
              <a:rPr lang="en-US" sz="2170" dirty="0" err="1"/>
              <a:t>রেজাউল</a:t>
            </a:r>
            <a:r>
              <a:rPr lang="en-US" sz="2170" dirty="0"/>
              <a:t> </a:t>
            </a:r>
            <a:r>
              <a:rPr lang="en-US" sz="2170" dirty="0" err="1"/>
              <a:t>করিম</a:t>
            </a:r>
            <a:r>
              <a:rPr lang="en-US" sz="2170" dirty="0"/>
              <a:t>, </a:t>
            </a:r>
            <a:r>
              <a:rPr lang="en-US" sz="2170" dirty="0" err="1"/>
              <a:t>সমাজবিজ্ঞান</a:t>
            </a:r>
            <a:r>
              <a:rPr lang="en-US" sz="2170" dirty="0"/>
              <a:t>, </a:t>
            </a:r>
            <a:r>
              <a:rPr lang="en-US" sz="2170" dirty="0" err="1"/>
              <a:t>ঢাকাঃ</a:t>
            </a:r>
            <a:r>
              <a:rPr lang="en-US" sz="2170" dirty="0"/>
              <a:t> </a:t>
            </a:r>
            <a:r>
              <a:rPr lang="en-US" sz="2170" dirty="0" err="1"/>
              <a:t>অক্ষর</a:t>
            </a:r>
            <a:r>
              <a:rPr lang="en-US" sz="2170" dirty="0"/>
              <a:t>- পত্র,২০১৪</a:t>
            </a:r>
          </a:p>
          <a:p>
            <a:pPr marL="0" indent="0">
              <a:buNone/>
            </a:pPr>
            <a:r>
              <a:rPr lang="en-US" sz="2170" dirty="0"/>
              <a:t>  ৬. ড. </a:t>
            </a:r>
            <a:r>
              <a:rPr lang="en-US" sz="2170" dirty="0" err="1"/>
              <a:t>নেহাল</a:t>
            </a:r>
            <a:r>
              <a:rPr lang="en-US" sz="2170" dirty="0"/>
              <a:t> </a:t>
            </a:r>
            <a:r>
              <a:rPr lang="en-US" sz="2170" dirty="0" err="1"/>
              <a:t>করিম</a:t>
            </a:r>
            <a:r>
              <a:rPr lang="en-US" sz="2170" dirty="0"/>
              <a:t> ও </a:t>
            </a:r>
            <a:r>
              <a:rPr lang="en-US" sz="2170" dirty="0" err="1"/>
              <a:t>অন্যান্য</a:t>
            </a:r>
            <a:r>
              <a:rPr lang="en-US" sz="2170" dirty="0"/>
              <a:t>, বাংলাদেশের </a:t>
            </a:r>
            <a:r>
              <a:rPr lang="en-US" sz="2170" dirty="0" err="1"/>
              <a:t>সমাজবিজ্ঞান,ঢাকাঃ</a:t>
            </a:r>
            <a:r>
              <a:rPr lang="en-US" sz="2170" dirty="0"/>
              <a:t> </a:t>
            </a:r>
            <a:r>
              <a:rPr lang="en-US" sz="2170" dirty="0" err="1"/>
              <a:t>মেট্রোপলিস্</a:t>
            </a:r>
            <a:r>
              <a:rPr lang="en-US" sz="2170" dirty="0"/>
              <a:t>‌ </a:t>
            </a:r>
            <a:r>
              <a:rPr lang="en-US" sz="2170" dirty="0" err="1"/>
              <a:t>লাইব্রেরি</a:t>
            </a:r>
            <a:r>
              <a:rPr lang="en-US" sz="2170" dirty="0"/>
              <a:t>, ২০১৪</a:t>
            </a:r>
          </a:p>
        </p:txBody>
      </p:sp>
    </p:spTree>
    <p:extLst>
      <p:ext uri="{BB962C8B-B14F-4D97-AF65-F5344CB8AC3E}">
        <p14:creationId xmlns:p14="http://schemas.microsoft.com/office/powerpoint/2010/main" val="41768798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172200" cy="792162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বাড়ি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কাজ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2133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সভ্যতা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কিভাবে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একে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অপরের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সাথে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সম্পর্কিত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আলোচনা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iends18.com/img/rose/2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24384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5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02" y="186584"/>
            <a:ext cx="2532727" cy="1494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12" y="152400"/>
            <a:ext cx="2315622" cy="1528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5800"/>
            <a:ext cx="2389815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12" y="4495800"/>
            <a:ext cx="2335272" cy="1768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12" y="2343196"/>
            <a:ext cx="2072685" cy="1554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2" y="152399"/>
            <a:ext cx="2451075" cy="1528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680764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172194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নাপিত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1676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22" y="2256539"/>
            <a:ext cx="2451075" cy="170586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58000" y="623940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625421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627641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বেঁতের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19" y="39725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395778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সাঁকো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8400" y="3886200"/>
            <a:ext cx="247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মাড়াই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4492" y="2271106"/>
            <a:ext cx="2304488" cy="17314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3310" y="4504793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572000" cy="5257800"/>
          </a:xfrm>
          <a:prstGeom prst="rect">
            <a:avLst/>
          </a:prstGeom>
        </p:spPr>
      </p:pic>
      <p:pic>
        <p:nvPicPr>
          <p:cNvPr id="3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" y="1143000"/>
            <a:ext cx="4129585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15" y="228600"/>
            <a:ext cx="908258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প্রাচীন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নিদর্শন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63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67056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আজকের আলোচ্য বিষয়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সংস্কৃতি</a:t>
            </a:r>
            <a:r>
              <a:rPr kumimoji="0" lang="en-US" sz="1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ও</a:t>
            </a:r>
            <a:r>
              <a:rPr kumimoji="0" lang="en-US" sz="13800" b="1" i="0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13800" b="1" i="0" u="sng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সভ্যতা</a:t>
            </a:r>
            <a:endParaRPr kumimoji="0" lang="en-US" sz="8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5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114754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en-US" sz="7200" dirty="0" err="1" smtClean="0">
                <a:latin typeface="Shonar Bangla" pitchFamily="34" charset="0"/>
                <a:cs typeface="Shonar Bangla" pitchFamily="34" charset="0"/>
              </a:rPr>
              <a:t>শিখনফল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7549"/>
            <a:ext cx="9144000" cy="5710451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None/>
            </a:pPr>
            <a:endParaRPr lang="en-US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পাঠে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১।সংস্কৃতি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জানতে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২।সভ্যতা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জানতে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buNone/>
            </a:pP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সভ্যতার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মধ্যে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পারস্পারিক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সম্পর্ক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জানতে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b="1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ধারণা</a:t>
            </a:r>
            <a:endParaRPr lang="en-US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36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মানুষ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জন্মের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পূর্ব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মৃত্যুর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পর্যন্ত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নিজস্ব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বন্ধনে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আবদ্ধ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শাব্দিক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অর্থে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’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ইংরেজী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‘Culture’,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একে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বাংলায়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কৃষ্টি’ও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হয়ে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কৃষ্টি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কর্ষণ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চাষ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ইংরেজি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সাহিত্যে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Culture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শব্দটি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ফ্রান্সিস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বেকন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ঊনিশ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শতকে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করেন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এটি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ক্ষুদ্র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বৃহ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ৎ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দুটি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অর্থে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ব্যবহৃত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pPr algn="just">
              <a:buNone/>
            </a:pPr>
            <a:r>
              <a:rPr lang="en-US" sz="3600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#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ক্ষুদ্রতর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অর্থে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আমরা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বুঝি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মার্জিত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রুচি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অভ্যাসজাত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উৎকর্ষ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নৃবিজ্ঞানীগণ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সংস্কৃতিকে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ব্যাপক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অর্থে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ব্যবহার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করেন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তাদের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মতে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জীবনের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সকল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দিকগুলোই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অন্তর্ভূক্ত</a:t>
            </a:r>
            <a:r>
              <a:rPr lang="en-US" sz="3600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3600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সংজ্ঞা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প্রামান্য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সংজ্ঞাঃ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মাজবিজ্ঞানী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বিভিন্নভাবে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সংস্কৃতির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সংজ্ঞা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দিয়েছেন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নিম্নে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কতিপয়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প্রামাণ্য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সংজ্ঞা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দেওয়া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হল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-</a:t>
            </a:r>
          </a:p>
          <a:p>
            <a:pPr>
              <a:buNone/>
            </a:pP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সমাজবিজ্ঞানী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ম্যাকাইভার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মতে,Our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culture is what we </a:t>
            </a:r>
          </a:p>
          <a:p>
            <a:pPr>
              <a:buNone/>
            </a:pP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are.অর্থা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ৎ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আমরা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যা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তাই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আমাদের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। </a:t>
            </a:r>
          </a:p>
          <a:p>
            <a:pPr>
              <a:buNone/>
            </a:pP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সামগ্রিক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জীবনধারাকে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সমাজবিজ্ঞানী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জোনস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বলেন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(Culture is the sum of </a:t>
            </a:r>
          </a:p>
          <a:p>
            <a:pPr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creation)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মানবসৃষ্ট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সকল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কিছুর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সমষ্টিই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হল</a:t>
            </a:r>
            <a:r>
              <a:rPr lang="en-US" sz="4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dirty="0" err="1" smtClean="0">
                <a:latin typeface="Shonar Bangla" pitchFamily="34" charset="0"/>
                <a:cs typeface="Shonar Bangla" pitchFamily="34" charset="0"/>
              </a:rPr>
              <a:t>সংস্কৃতি</a:t>
            </a:r>
            <a:endParaRPr lang="en-US" sz="4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4474</TotalTime>
  <Words>1306</Words>
  <Application>Microsoft Office PowerPoint</Application>
  <PresentationFormat>On-screen Show (4:3)</PresentationFormat>
  <Paragraphs>153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NikoshBAN</vt:lpstr>
      <vt:lpstr>Shonar Bangla</vt:lpstr>
      <vt:lpstr>SolaimanLipi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সংস্কৃতির ধারণা</vt:lpstr>
      <vt:lpstr>সংস্কৃতির সংজ্ঞা</vt:lpstr>
      <vt:lpstr>সংস্কৃতির সংজ্ঞা</vt:lpstr>
      <vt:lpstr>PowerPoint Presentation</vt:lpstr>
      <vt:lpstr>PowerPoint Presentation</vt:lpstr>
      <vt:lpstr> </vt:lpstr>
      <vt:lpstr>Qwe `ywU †`‡L ms¯‹…wZi cÖKvi m¤ú‡K© gšÍe¨ Ki 1g wU e¯‘MZ Ges 2qwU Ae¯‘MZ ms¯‹„wZ Ñ †Kb ?</vt:lpstr>
      <vt:lpstr> </vt:lpstr>
      <vt:lpstr> </vt:lpstr>
      <vt:lpstr>সভ্যতা</vt:lpstr>
      <vt:lpstr>ms¯‹…wZ I mf¨Zvi cv_©K¨ ms¯„‹wZ n‡”Q cÖavbZ gvby‡li Ae¯‘MZ m„wó  Ab¨w`‡K,  mf¨Zv nj gvby‡li e¯‘MZ m„wó</vt:lpstr>
      <vt:lpstr>ms¯„‹wZ n‡”Q gvby‡li wfZ‡ii w`K Ab¨w`‡K,  mf¨Zv nj gvby‡li evB‡ii w`K</vt:lpstr>
      <vt:lpstr>ms¯„‹wZ n‡”Q GKwU gvbwmK Ae¯’v| GwU Ggb kw³ hv gvbyl‡K we‡kl Rxeb cÖYvjx‡Z Af¨¯’ K‡i| Ab¨w`‡K,  mf¨Zv nj evwn¨K cwi‡ek GwU †Kvb gvbwmK Ae¯’v bq|</vt:lpstr>
      <vt:lpstr>ms¯„‹wZ‡K cwigvc Kiv hvq bv  wKš‘,  mf¨Zv‡K cwigvc Kiv hvq</vt:lpstr>
      <vt:lpstr>ms¯„‹wZ mn‡R aŸsm cÖvß nq bv wKš‘ mf¨Zv aŸsm cÖvß nq</vt:lpstr>
      <vt:lpstr>ms¯„‹wZ axiMwZ m¤úbœ wKš‘ mf¨Zv `ªæZ MwZ‡Z GwM‡q P‡j</vt:lpstr>
      <vt:lpstr>ms¯‹…wZi †ÿ‡Î GKR‡bi KvR Ab¨Rb K‡i w`‡Z cv‡ibv wKš‘ mf¨Zvi †ÿ‡Î GKR‡bi KvR Ab¨Rb K‡i w`‡Z cv‡i|</vt:lpstr>
      <vt:lpstr>ms¯„‹wZ‡Z mv¤úª`vwqKZv _v‡K|  Ab¨w`‡K,  mf¨Zvq _v‡K D`vi gvbywlKZv</vt:lpstr>
      <vt:lpstr>GK‡`‡ki ms¯‹„wZ Ab¨‡`‡k mn‡R M„wnZ nq bv Aciw`‡K GK‡`‡ki mf¨Zvi Dcv`vb Ab¨‡`‡k mn‡R M„wnZ n‡Z cv‡i|</vt:lpstr>
      <vt:lpstr>ms¯‹…wZi avivevwnKZv i‡q‡Q Avi mf¨Zvi mywbw`©ó avivevwnKZv †bB</vt:lpstr>
      <vt:lpstr>ms¯‹…wZi aviK I evnK nj MÖvg mgvR  Avi, mf¨Zvi aviK I evnK nj kni mgvR| </vt:lpstr>
      <vt:lpstr>সংস্কৃতি ও সভ্যতার পারস্পারিক সম্পর্ক</vt:lpstr>
      <vt:lpstr>দলীয় কাজ</vt:lpstr>
      <vt:lpstr>মূল্যায়ন</vt:lpstr>
      <vt:lpstr>সহায়ক গ্রন্থাবলী</vt:lpstr>
      <vt:lpstr>বাড়ি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ARAF</dc:creator>
  <cp:lastModifiedBy>Dr. G.M.A Aziz</cp:lastModifiedBy>
  <cp:revision>151</cp:revision>
  <dcterms:created xsi:type="dcterms:W3CDTF">2006-08-16T00:00:00Z</dcterms:created>
  <dcterms:modified xsi:type="dcterms:W3CDTF">2022-06-25T11:26:21Z</dcterms:modified>
</cp:coreProperties>
</file>