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75" r:id="rId3"/>
    <p:sldId id="258" r:id="rId4"/>
    <p:sldId id="259" r:id="rId5"/>
    <p:sldId id="273" r:id="rId6"/>
    <p:sldId id="260" r:id="rId7"/>
    <p:sldId id="272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  <p:sldId id="27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1" autoAdjust="0"/>
    <p:restoredTop sz="93246" autoAdjust="0"/>
  </p:normalViewPr>
  <p:slideViewPr>
    <p:cSldViewPr snapToGrid="0">
      <p:cViewPr varScale="1">
        <p:scale>
          <a:sx n="73" d="100"/>
          <a:sy n="73" d="100"/>
        </p:scale>
        <p:origin x="134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7184E-43B4-462E-9082-6AA85A62C9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0F120-3DD5-4AE2-9339-E2D9B6867B8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  <a:ln w="12700">
          <a:solidFill>
            <a:schemeClr val="bg1"/>
          </a:solidFill>
        </a:ln>
      </dgm:spPr>
      <dgm:t>
        <a:bodyPr/>
        <a:lstStyle/>
        <a:p>
          <a:pPr rtl="0"/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নিজ এলাকা তথা বাংলাদেশে পরিবারে ধরণসমূহঃ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5B7349-2145-4343-9DFD-08325BB9EB29}" type="parTrans" cxnId="{71C7F5F1-B656-4A79-B721-DD8225B420DD}">
      <dgm:prSet/>
      <dgm:spPr/>
      <dgm:t>
        <a:bodyPr/>
        <a:lstStyle/>
        <a:p>
          <a:endParaRPr lang="en-US"/>
        </a:p>
      </dgm:t>
    </dgm:pt>
    <dgm:pt modelId="{67751327-BEA4-4B0D-89A1-C3503C804E63}" type="sibTrans" cxnId="{71C7F5F1-B656-4A79-B721-DD8225B420DD}">
      <dgm:prSet/>
      <dgm:spPr/>
      <dgm:t>
        <a:bodyPr/>
        <a:lstStyle/>
        <a:p>
          <a:endParaRPr lang="en-US"/>
        </a:p>
      </dgm:t>
    </dgm:pt>
    <dgm:pt modelId="{37B93690-4076-430A-B678-7747E925247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just" rtl="0"/>
          <a:r>
            <a:rPr lang="bn-BD" sz="2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ক। আকার অনুসারে পরিবার তিন প্রকার যথাঃ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একক পরিবার বা অণু পরিবার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যৌথ পরিবার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৩। বর্ধিত পরিবার</a:t>
          </a:r>
        </a:p>
        <a:p>
          <a:pPr algn="just" rtl="0"/>
          <a:r>
            <a:rPr lang="bn-BD" sz="2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খ। ক্ষমতার মাত্রার ভিত্তিতে পরিবার দুই প্রকার যথাঃ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মাতৃপ্রধান পরিবার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পিতৃপ্রধান পরিবার</a:t>
          </a:r>
        </a:p>
        <a:p>
          <a:pPr algn="just" rtl="0"/>
          <a:r>
            <a:rPr lang="bn-BD" sz="24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গ। বংশানুক্রম অনুসারে পরিবার দুই প্রকার যথাঃ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মাতৃসূত্রীয় পরিবার</a:t>
          </a:r>
        </a:p>
        <a:p>
          <a:pPr algn="just" rtl="0"/>
          <a:r>
            <a:rPr lang="bn-BD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পিতৃসূত্রীয় পরিবার</a:t>
          </a:r>
        </a:p>
        <a:p>
          <a:pPr algn="just" rtl="0"/>
          <a:endParaRPr lang="bn-BD" sz="18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EA7527-F38E-42D1-BF25-07888DD31197}" type="parTrans" cxnId="{ECA7A7CC-BD89-438E-BF0F-D28406CB33AF}">
      <dgm:prSet/>
      <dgm:spPr/>
      <dgm:t>
        <a:bodyPr/>
        <a:lstStyle/>
        <a:p>
          <a:endParaRPr lang="en-US"/>
        </a:p>
      </dgm:t>
    </dgm:pt>
    <dgm:pt modelId="{B8F86207-68F1-46BB-8889-9899F00D8A67}" type="sibTrans" cxnId="{ECA7A7CC-BD89-438E-BF0F-D28406CB33AF}">
      <dgm:prSet/>
      <dgm:spPr/>
      <dgm:t>
        <a:bodyPr/>
        <a:lstStyle/>
        <a:p>
          <a:endParaRPr lang="en-US"/>
        </a:p>
      </dgm:t>
    </dgm:pt>
    <dgm:pt modelId="{A3065752-6BCB-409E-9AD4-5E40B0402425}" type="pres">
      <dgm:prSet presAssocID="{CB77184E-43B4-462E-9082-6AA85A62C9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05C9CE-51C0-4760-9F3E-F882D109C756}" type="pres">
      <dgm:prSet presAssocID="{E3A0F120-3DD5-4AE2-9339-E2D9B6867B87}" presName="linNode" presStyleCnt="0"/>
      <dgm:spPr/>
    </dgm:pt>
    <dgm:pt modelId="{2725664B-DE3C-41F4-834D-1098CA09E607}" type="pres">
      <dgm:prSet presAssocID="{E3A0F120-3DD5-4AE2-9339-E2D9B6867B87}" presName="parentText" presStyleLbl="node1" presStyleIdx="0" presStyleCnt="2" custAng="0" custScaleX="180332" custLinFactNeighborX="-4858" custLinFactNeighborY="85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3A87A-BE2B-4917-B872-C32B2D6DFD1A}" type="pres">
      <dgm:prSet presAssocID="{67751327-BEA4-4B0D-89A1-C3503C804E63}" presName="sp" presStyleCnt="0"/>
      <dgm:spPr/>
    </dgm:pt>
    <dgm:pt modelId="{27E826DB-6E9F-43BC-9EFC-A4D903BBB7E7}" type="pres">
      <dgm:prSet presAssocID="{37B93690-4076-430A-B678-7747E9252471}" presName="linNode" presStyleCnt="0"/>
      <dgm:spPr/>
    </dgm:pt>
    <dgm:pt modelId="{18A57786-3D5D-4B03-B478-EC66DB04CDFD}" type="pres">
      <dgm:prSet presAssocID="{37B93690-4076-430A-B678-7747E9252471}" presName="parentText" presStyleLbl="node1" presStyleIdx="1" presStyleCnt="2" custScaleX="278049" custScaleY="508580" custLinFactNeighborX="-10296" custLinFactNeighborY="100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B0CC8D-6542-4102-99EE-ACCA8AB3CCF5}" type="presOf" srcId="{37B93690-4076-430A-B678-7747E9252471}" destId="{18A57786-3D5D-4B03-B478-EC66DB04CDFD}" srcOrd="0" destOrd="0" presId="urn:microsoft.com/office/officeart/2005/8/layout/vList5"/>
    <dgm:cxn modelId="{E2AD2157-3EBF-4A39-AC27-699CCC7A631C}" type="presOf" srcId="{CB77184E-43B4-462E-9082-6AA85A62C962}" destId="{A3065752-6BCB-409E-9AD4-5E40B0402425}" srcOrd="0" destOrd="0" presId="urn:microsoft.com/office/officeart/2005/8/layout/vList5"/>
    <dgm:cxn modelId="{ECA7A7CC-BD89-438E-BF0F-D28406CB33AF}" srcId="{CB77184E-43B4-462E-9082-6AA85A62C962}" destId="{37B93690-4076-430A-B678-7747E9252471}" srcOrd="1" destOrd="0" parTransId="{E4EA7527-F38E-42D1-BF25-07888DD31197}" sibTransId="{B8F86207-68F1-46BB-8889-9899F00D8A67}"/>
    <dgm:cxn modelId="{71C7F5F1-B656-4A79-B721-DD8225B420DD}" srcId="{CB77184E-43B4-462E-9082-6AA85A62C962}" destId="{E3A0F120-3DD5-4AE2-9339-E2D9B6867B87}" srcOrd="0" destOrd="0" parTransId="{FC5B7349-2145-4343-9DFD-08325BB9EB29}" sibTransId="{67751327-BEA4-4B0D-89A1-C3503C804E63}"/>
    <dgm:cxn modelId="{E45A45BE-730A-4A8D-AD02-9E76CFA4634C}" type="presOf" srcId="{E3A0F120-3DD5-4AE2-9339-E2D9B6867B87}" destId="{2725664B-DE3C-41F4-834D-1098CA09E607}" srcOrd="0" destOrd="0" presId="urn:microsoft.com/office/officeart/2005/8/layout/vList5"/>
    <dgm:cxn modelId="{606E67ED-C454-4139-B010-27AACFBDDC4D}" type="presParOf" srcId="{A3065752-6BCB-409E-9AD4-5E40B0402425}" destId="{1505C9CE-51C0-4760-9F3E-F882D109C756}" srcOrd="0" destOrd="0" presId="urn:microsoft.com/office/officeart/2005/8/layout/vList5"/>
    <dgm:cxn modelId="{33F1B524-B849-41FE-AD4E-32654B706D5F}" type="presParOf" srcId="{1505C9CE-51C0-4760-9F3E-F882D109C756}" destId="{2725664B-DE3C-41F4-834D-1098CA09E607}" srcOrd="0" destOrd="0" presId="urn:microsoft.com/office/officeart/2005/8/layout/vList5"/>
    <dgm:cxn modelId="{B9FE1069-6727-4469-95AB-DA413924EA98}" type="presParOf" srcId="{A3065752-6BCB-409E-9AD4-5E40B0402425}" destId="{81A3A87A-BE2B-4917-B872-C32B2D6DFD1A}" srcOrd="1" destOrd="0" presId="urn:microsoft.com/office/officeart/2005/8/layout/vList5"/>
    <dgm:cxn modelId="{39DB2026-48C2-44C7-999D-573180F2295A}" type="presParOf" srcId="{A3065752-6BCB-409E-9AD4-5E40B0402425}" destId="{27E826DB-6E9F-43BC-9EFC-A4D903BBB7E7}" srcOrd="2" destOrd="0" presId="urn:microsoft.com/office/officeart/2005/8/layout/vList5"/>
    <dgm:cxn modelId="{23996E0A-923D-4D50-80C4-F4242F06C5D7}" type="presParOf" srcId="{27E826DB-6E9F-43BC-9EFC-A4D903BBB7E7}" destId="{18A57786-3D5D-4B03-B478-EC66DB04CDF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5664B-DE3C-41F4-834D-1098CA09E607}">
      <dsp:nvSpPr>
        <dsp:cNvPr id="0" name=""/>
        <dsp:cNvSpPr/>
      </dsp:nvSpPr>
      <dsp:spPr>
        <a:xfrm>
          <a:off x="0" y="95545"/>
          <a:ext cx="5584745" cy="1082734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নিজ এলাকা তথা বাংলাদেশে পরিবারে ধরণসমূহঃ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855" y="148400"/>
        <a:ext cx="5479035" cy="977024"/>
      </dsp:txXfrm>
    </dsp:sp>
    <dsp:sp modelId="{18A57786-3D5D-4B03-B478-EC66DB04CDFD}">
      <dsp:nvSpPr>
        <dsp:cNvPr id="0" name=""/>
        <dsp:cNvSpPr/>
      </dsp:nvSpPr>
      <dsp:spPr>
        <a:xfrm>
          <a:off x="0" y="1142424"/>
          <a:ext cx="8602558" cy="550656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ক। আকার অনুসারে পরিবার তিন প্রকার যথাঃ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একক পরিবার বা অণু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যৌথ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৩। বর্ধিত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খ। ক্ষমতার মাত্রার ভিত্তিতে পরিবার দুই প্রকার যথাঃ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মাতৃপ্রধান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পিতৃপ্রধান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গ। বংশানুক্রম অনুসারে পরিবার দুই প্রকার যথাঃ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মাতৃসূত্রীয়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পিতৃসূত্রীয় পরিবার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1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8809" y="1411233"/>
        <a:ext cx="8064940" cy="496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96AC3-EDB6-4EA5-891B-7A22342CA4EE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697B2-36A1-48DD-A8D2-F0BBC38F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3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97B2-36A1-48DD-A8D2-F0BBC38F3C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97B2-36A1-48DD-A8D2-F0BBC38F3C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08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97B2-36A1-48DD-A8D2-F0BBC38F3C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3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97B2-36A1-48DD-A8D2-F0BBC38F3C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97B2-36A1-48DD-A8D2-F0BBC38F3C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6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2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0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4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D136-CB58-438E-AA50-5DD9266DB7F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1451-6818-47E7-867B-33D72BB9A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343150"/>
            <a:ext cx="6858000" cy="35433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8893"/>
            <a:ext cx="9144000" cy="1502569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600" b="1" dirty="0" err="1"/>
              <a:t>সমাজবিজ্ঞান</a:t>
            </a:r>
            <a:r>
              <a:rPr lang="en-US" sz="3600" b="1" dirty="0"/>
              <a:t> </a:t>
            </a:r>
            <a:r>
              <a:rPr lang="en-US" sz="3600" b="1" dirty="0" err="1"/>
              <a:t>বিভাগ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err="1"/>
              <a:t>সরকারি</a:t>
            </a:r>
            <a:r>
              <a:rPr lang="en-US" sz="3600" b="1" dirty="0"/>
              <a:t> </a:t>
            </a:r>
            <a:r>
              <a:rPr lang="en-US" sz="3600" b="1" dirty="0" err="1"/>
              <a:t>ফুলতলা</a:t>
            </a:r>
            <a:r>
              <a:rPr lang="en-US" sz="3600" b="1" dirty="0"/>
              <a:t> </a:t>
            </a:r>
            <a:r>
              <a:rPr lang="en-US" sz="3600" b="1" dirty="0" err="1"/>
              <a:t>মহিলা</a:t>
            </a:r>
            <a:r>
              <a:rPr lang="en-US" sz="3600" b="1" dirty="0"/>
              <a:t> </a:t>
            </a:r>
            <a:r>
              <a:rPr lang="en-US" sz="3600" b="1" dirty="0" err="1"/>
              <a:t>কলেজ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 rot="1056165">
            <a:off x="2686050" y="3600450"/>
            <a:ext cx="4114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625" dirty="0" err="1"/>
              <a:t>স্বাগতম</a:t>
            </a:r>
            <a:endParaRPr lang="en-US" sz="8625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613" y="4475662"/>
            <a:ext cx="2826240" cy="211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50092"/>
      </p:ext>
    </p:extLst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0" y="1326668"/>
            <a:ext cx="4312539" cy="2688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697" y="4546410"/>
            <a:ext cx="4265604" cy="600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          যৌথ পরিবার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3966" y="1326476"/>
            <a:ext cx="3854196" cy="4951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পরিবারে একাধিক সবামী-স্ত্রী এবং তাদের ছেলে-মেয়েসহ একত্রে বসবাস করে তাকে যৌথ পরিবার বলে। যেমনঃ মা-বাবা,চাচা-চাচি, চাচাত ভাই-বোন সহ পরিবার।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7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6" y="1193731"/>
            <a:ext cx="5526028" cy="37880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2591" y="5593207"/>
            <a:ext cx="279149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বর্ধিত পরিবার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54411" y="1034169"/>
            <a:ext cx="2695903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বা তার বেশী পুরুষের পরিবারকে বর্ধিত পরিবার বলে। যেমনঃ দাদা-দাদী, বাবা-মা, নাতি-নাতনিসহ পরিবার। বাংলাদেশের গ্রাম অঞ্চলে এই ধরণের পরিবার দেখা যায়।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0616857"/>
              </p:ext>
            </p:extLst>
          </p:nvPr>
        </p:nvGraphicFramePr>
        <p:xfrm>
          <a:off x="541432" y="0"/>
          <a:ext cx="8602568" cy="664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6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>
            <a:off x="5100034" y="3822610"/>
            <a:ext cx="712403" cy="34772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972538" y="1044730"/>
            <a:ext cx="7275206" cy="4713665"/>
            <a:chOff x="502276" y="992479"/>
            <a:chExt cx="7275206" cy="4713665"/>
          </a:xfrm>
        </p:grpSpPr>
        <p:sp>
          <p:nvSpPr>
            <p:cNvPr id="3" name="Oval 2"/>
            <p:cNvSpPr/>
            <p:nvPr/>
          </p:nvSpPr>
          <p:spPr>
            <a:xfrm>
              <a:off x="2722694" y="2987093"/>
              <a:ext cx="2501721" cy="120739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পরিবারের কার্যাবলি</a:t>
              </a:r>
              <a:endPara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838605" y="992479"/>
              <a:ext cx="2260242" cy="927278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350" b="1" dirty="0">
                  <a:solidFill>
                    <a:srgbClr val="FF0000"/>
                  </a:solidFill>
                </a:rPr>
                <a:t>জৈবিক কাজ</a:t>
              </a:r>
              <a:endParaRPr lang="en-US" sz="135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89209" y="2380981"/>
              <a:ext cx="1757966" cy="9369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350" b="1" dirty="0">
                  <a:solidFill>
                    <a:srgbClr val="FF0000"/>
                  </a:solidFill>
                </a:rPr>
                <a:t>অর্থনৈথিক কাজ</a:t>
              </a:r>
              <a:endParaRPr lang="en-US" sz="135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276" y="3798462"/>
              <a:ext cx="1844899" cy="92727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350" b="1" dirty="0">
                  <a:solidFill>
                    <a:srgbClr val="FF0000"/>
                  </a:solidFill>
                </a:rPr>
                <a:t>শিক্ষামূলক কাজ</a:t>
              </a:r>
              <a:endParaRPr lang="en-US" sz="135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39792" y="4749889"/>
              <a:ext cx="2260242" cy="9562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b="1" dirty="0">
                  <a:solidFill>
                    <a:srgbClr val="FF0000"/>
                  </a:solidFill>
                </a:rPr>
                <a:t>বিনোদনমূল</a:t>
              </a:r>
              <a:r>
                <a:rPr lang="bn-BD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BD" sz="2400" b="1" dirty="0">
                  <a:solidFill>
                    <a:srgbClr val="FF0000"/>
                  </a:solidFill>
                </a:rPr>
                <a:t> </a:t>
              </a:r>
              <a:r>
                <a:rPr lang="bn-BD" b="1" dirty="0">
                  <a:solidFill>
                    <a:srgbClr val="FF0000"/>
                  </a:solidFill>
                </a:rPr>
                <a:t>কাজ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812436" y="3822611"/>
              <a:ext cx="1767626" cy="8306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b="1" dirty="0">
                  <a:solidFill>
                    <a:srgbClr val="FF0000"/>
                  </a:solidFill>
                </a:rPr>
                <a:t>রাজনৈতিক কাজ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14451" y="2177625"/>
              <a:ext cx="1863031" cy="9381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b="1" dirty="0">
                  <a:solidFill>
                    <a:srgbClr val="FF0000"/>
                  </a:solidFill>
                </a:rPr>
                <a:t>সামাজিক কাজ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3" idx="3"/>
              <a:endCxn id="7" idx="3"/>
            </p:cNvCxnSpPr>
            <p:nvPr/>
          </p:nvCxnSpPr>
          <p:spPr>
            <a:xfrm flipH="1">
              <a:off x="2347175" y="4017668"/>
              <a:ext cx="741888" cy="244434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3" idx="4"/>
            </p:cNvCxnSpPr>
            <p:nvPr/>
          </p:nvCxnSpPr>
          <p:spPr>
            <a:xfrm flipH="1">
              <a:off x="3968726" y="4194487"/>
              <a:ext cx="4829" cy="531254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098847" y="2790982"/>
              <a:ext cx="826015" cy="476226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3" idx="0"/>
              <a:endCxn id="5" idx="2"/>
            </p:cNvCxnSpPr>
            <p:nvPr/>
          </p:nvCxnSpPr>
          <p:spPr>
            <a:xfrm flipH="1" flipV="1">
              <a:off x="3968726" y="1919757"/>
              <a:ext cx="4829" cy="1067336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6" idx="3"/>
            </p:cNvCxnSpPr>
            <p:nvPr/>
          </p:nvCxnSpPr>
          <p:spPr>
            <a:xfrm flipH="1" flipV="1">
              <a:off x="2347175" y="2849450"/>
              <a:ext cx="492617" cy="444321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61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3032" y="1202068"/>
            <a:ext cx="1854558" cy="5152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70C0"/>
              </a:solidFill>
            </a:endParaRPr>
          </a:p>
          <a:p>
            <a:pPr algn="ctr"/>
            <a:r>
              <a:rPr lang="bn-BD" sz="2000" dirty="0" smtClean="0">
                <a:solidFill>
                  <a:srgbClr val="0070C0"/>
                </a:solidFill>
              </a:rPr>
              <a:t>দলীয় </a:t>
            </a:r>
            <a:r>
              <a:rPr lang="bn-BD" sz="2000" dirty="0">
                <a:solidFill>
                  <a:srgbClr val="0070C0"/>
                </a:solidFill>
              </a:rPr>
              <a:t>কাজ</a:t>
            </a:r>
          </a:p>
          <a:p>
            <a:pPr algn="ctr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18012" y="2885672"/>
            <a:ext cx="8138160" cy="17869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C00000"/>
                </a:solidFill>
              </a:rPr>
              <a:t>বাংলাদেশের পরিবারের ধরণের একটি ছক তৈরী </a:t>
            </a:r>
            <a:r>
              <a:rPr lang="bn-BD" sz="2800" dirty="0" smtClean="0">
                <a:solidFill>
                  <a:srgbClr val="C00000"/>
                </a:solidFill>
              </a:rPr>
              <a:t>কর</a:t>
            </a:r>
            <a:r>
              <a:rPr lang="bn-BD" sz="2800" dirty="0">
                <a:solidFill>
                  <a:srgbClr val="C00000"/>
                </a:solidFill>
              </a:rPr>
              <a:t>।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8884" y="784853"/>
            <a:ext cx="2318197" cy="10914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>
                <a:solidFill>
                  <a:srgbClr val="002060"/>
                </a:solidFill>
              </a:rPr>
              <a:t>মূল্যায়ন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829" y="2299063"/>
            <a:ext cx="7968341" cy="37882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+mj-lt"/>
              <a:buAutoNum type="arabicPeriod"/>
            </a:pP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গ্রামে কোন ধরণে পরিবার দেখা যায় ?</a:t>
            </a:r>
          </a:p>
          <a:p>
            <a:pPr marL="257175" indent="-257175">
              <a:buFont typeface="+mj-lt"/>
              <a:buAutoNum type="arabicPeriod"/>
            </a:pP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 কোন ধরণের পরিবার দেখা যায় ?</a:t>
            </a:r>
          </a:p>
          <a:p>
            <a:pPr marL="257175" indent="-257175">
              <a:buFont typeface="+mj-lt"/>
              <a:buAutoNum type="arabicPeriod"/>
            </a:pPr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দুটি প্রধান কাজ উল্লেখ কর।</a:t>
            </a:r>
          </a:p>
          <a:p>
            <a:pPr marL="257175" indent="-257175">
              <a:buFont typeface="+mj-lt"/>
              <a:buAutoNum type="arabicPeriod"/>
            </a:pPr>
            <a:r>
              <a:rPr lang="bn-BD" sz="2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 পরিবারের বৈশিষ্ট্য কি </a:t>
            </a:r>
            <a:r>
              <a:rPr lang="en-US" sz="2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7250"/>
            <a:ext cx="6858000" cy="9606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535" b="1" dirty="0" err="1"/>
              <a:t>সহায়ক</a:t>
            </a:r>
            <a:r>
              <a:rPr lang="en-US" sz="3535" b="1" dirty="0"/>
              <a:t> </a:t>
            </a:r>
            <a:r>
              <a:rPr lang="en-US" sz="3535" b="1" dirty="0" err="1"/>
              <a:t>গ্রন্থাবলী</a:t>
            </a:r>
            <a:endParaRPr lang="en-US" sz="3535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17917"/>
            <a:ext cx="6858000" cy="418283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170" dirty="0"/>
              <a:t>১. </a:t>
            </a:r>
            <a:r>
              <a:rPr lang="en-US" sz="2170" dirty="0" err="1"/>
              <a:t>আনোয়ার</a:t>
            </a:r>
            <a:r>
              <a:rPr lang="en-US" sz="2170" dirty="0"/>
              <a:t> </a:t>
            </a:r>
            <a:r>
              <a:rPr lang="en-US" sz="2170" dirty="0" err="1"/>
              <a:t>উল্লাহ</a:t>
            </a:r>
            <a:r>
              <a:rPr lang="en-US" sz="2170" dirty="0"/>
              <a:t> </a:t>
            </a:r>
            <a:r>
              <a:rPr lang="en-US" sz="2170" dirty="0" err="1"/>
              <a:t>চৌধুরী</a:t>
            </a:r>
            <a:r>
              <a:rPr lang="en-US" sz="2170" dirty="0"/>
              <a:t> ও </a:t>
            </a:r>
            <a:r>
              <a:rPr lang="en-US" sz="2170" dirty="0" err="1"/>
              <a:t>অন্যান্য</a:t>
            </a:r>
            <a:r>
              <a:rPr lang="en-US" sz="2170" dirty="0"/>
              <a:t>, </a:t>
            </a:r>
            <a:r>
              <a:rPr lang="en-US" sz="2170" dirty="0" err="1"/>
              <a:t>সমাজবিজ্ঞান</a:t>
            </a:r>
            <a:r>
              <a:rPr lang="en-US" sz="2170" dirty="0"/>
              <a:t> </a:t>
            </a:r>
            <a:r>
              <a:rPr lang="en-US" sz="2170" dirty="0" err="1"/>
              <a:t>শব্দকোষ</a:t>
            </a:r>
            <a:r>
              <a:rPr lang="en-US" sz="2170" dirty="0"/>
              <a:t>, </a:t>
            </a:r>
            <a:r>
              <a:rPr lang="en-US" sz="2170" dirty="0" err="1"/>
              <a:t>ঢাকাঃ</a:t>
            </a:r>
            <a:r>
              <a:rPr lang="en-US" sz="2170" dirty="0"/>
              <a:t>  </a:t>
            </a:r>
            <a:r>
              <a:rPr lang="en-US" sz="2170" dirty="0" err="1"/>
              <a:t>অনন্যা</a:t>
            </a:r>
            <a:r>
              <a:rPr lang="en-US" sz="2170" dirty="0"/>
              <a:t> ২০০১</a:t>
            </a:r>
          </a:p>
          <a:p>
            <a:pPr marL="0" indent="0">
              <a:buNone/>
            </a:pPr>
            <a:r>
              <a:rPr lang="en-US" sz="2170" dirty="0"/>
              <a:t>  ২. এ </a:t>
            </a:r>
            <a:r>
              <a:rPr lang="en-US" sz="2170" dirty="0" err="1"/>
              <a:t>কে</a:t>
            </a:r>
            <a:r>
              <a:rPr lang="en-US" sz="2170" dirty="0"/>
              <a:t> </a:t>
            </a:r>
            <a:r>
              <a:rPr lang="en-US" sz="2170" dirty="0" err="1"/>
              <a:t>নাজমুল</a:t>
            </a:r>
            <a:r>
              <a:rPr lang="en-US" sz="2170" dirty="0"/>
              <a:t> </a:t>
            </a:r>
            <a:r>
              <a:rPr lang="en-US" sz="2170" dirty="0" err="1"/>
              <a:t>করিম</a:t>
            </a:r>
            <a:r>
              <a:rPr lang="en-US" sz="2170" dirty="0"/>
              <a:t>, </a:t>
            </a:r>
            <a:r>
              <a:rPr lang="en-US" sz="2170" dirty="0" err="1"/>
              <a:t>সমাজবিজ্ঞান</a:t>
            </a:r>
            <a:r>
              <a:rPr lang="en-US" sz="2170" dirty="0"/>
              <a:t> </a:t>
            </a:r>
            <a:r>
              <a:rPr lang="en-US" sz="2170" dirty="0" err="1"/>
              <a:t>সমীক্ষণ</a:t>
            </a:r>
            <a:r>
              <a:rPr lang="en-US" sz="2170" dirty="0"/>
              <a:t>, </a:t>
            </a:r>
            <a:r>
              <a:rPr lang="en-US" sz="2170" dirty="0" err="1"/>
              <a:t>ঢাকাঃ</a:t>
            </a:r>
            <a:r>
              <a:rPr lang="en-US" sz="2170" dirty="0"/>
              <a:t> </a:t>
            </a:r>
            <a:r>
              <a:rPr lang="en-US" sz="2170" dirty="0" err="1"/>
              <a:t>নওরোজ</a:t>
            </a:r>
            <a:r>
              <a:rPr lang="en-US" sz="2170" dirty="0"/>
              <a:t> কিতাবিস্তান,১৯৮৯</a:t>
            </a:r>
          </a:p>
          <a:p>
            <a:pPr marL="0" indent="0">
              <a:buNone/>
            </a:pPr>
            <a:r>
              <a:rPr lang="en-US" sz="2170" dirty="0"/>
              <a:t>  ৩. </a:t>
            </a:r>
            <a:r>
              <a:rPr lang="en-US" sz="2170" dirty="0" err="1"/>
              <a:t>সৈয়দ</a:t>
            </a:r>
            <a:r>
              <a:rPr lang="en-US" sz="2170" dirty="0"/>
              <a:t> </a:t>
            </a:r>
            <a:r>
              <a:rPr lang="en-US" sz="2170" dirty="0" err="1"/>
              <a:t>আলী</a:t>
            </a:r>
            <a:r>
              <a:rPr lang="en-US" sz="2170" dirty="0"/>
              <a:t> </a:t>
            </a:r>
            <a:r>
              <a:rPr lang="en-US" sz="2170" dirty="0" err="1"/>
              <a:t>নকী</a:t>
            </a:r>
            <a:r>
              <a:rPr lang="en-US" sz="2170" dirty="0"/>
              <a:t> ও </a:t>
            </a:r>
            <a:r>
              <a:rPr lang="en-US" sz="2170" dirty="0" err="1"/>
              <a:t>অন্যান্য</a:t>
            </a:r>
            <a:r>
              <a:rPr lang="en-US" sz="2170" dirty="0"/>
              <a:t>, </a:t>
            </a:r>
            <a:r>
              <a:rPr lang="en-US" sz="2170" dirty="0" err="1"/>
              <a:t>নৃবিজ্ঞান</a:t>
            </a:r>
            <a:r>
              <a:rPr lang="en-US" sz="2170" dirty="0"/>
              <a:t>, </a:t>
            </a:r>
            <a:r>
              <a:rPr lang="en-US" sz="2170" dirty="0" err="1"/>
              <a:t>ঢাকাঃ</a:t>
            </a:r>
            <a:r>
              <a:rPr lang="en-US" sz="2170" dirty="0"/>
              <a:t> </a:t>
            </a:r>
            <a:r>
              <a:rPr lang="en-US" sz="2170" dirty="0" err="1"/>
              <a:t>বাংলা</a:t>
            </a:r>
            <a:r>
              <a:rPr lang="en-US" sz="2170" dirty="0"/>
              <a:t> </a:t>
            </a:r>
            <a:r>
              <a:rPr lang="en-US" sz="2170" dirty="0" err="1"/>
              <a:t>একাডেমী</a:t>
            </a:r>
            <a:endParaRPr lang="en-US" sz="2170" dirty="0"/>
          </a:p>
          <a:p>
            <a:pPr marL="0" indent="0">
              <a:buNone/>
            </a:pPr>
            <a:r>
              <a:rPr lang="en-US" sz="2170" dirty="0"/>
              <a:t>  ৪. </a:t>
            </a:r>
            <a:r>
              <a:rPr lang="en-US" sz="2170" dirty="0" err="1"/>
              <a:t>মুহাম্মদ</a:t>
            </a:r>
            <a:r>
              <a:rPr lang="en-US" sz="2170" dirty="0"/>
              <a:t> </a:t>
            </a:r>
            <a:r>
              <a:rPr lang="en-US" sz="2170" dirty="0" err="1"/>
              <a:t>হাবিবুর</a:t>
            </a:r>
            <a:r>
              <a:rPr lang="en-US" sz="2170" dirty="0"/>
              <a:t> </a:t>
            </a:r>
            <a:r>
              <a:rPr lang="en-US" sz="2170" dirty="0" err="1"/>
              <a:t>রহমান</a:t>
            </a:r>
            <a:r>
              <a:rPr lang="en-US" sz="2170" dirty="0"/>
              <a:t>, </a:t>
            </a:r>
            <a:r>
              <a:rPr lang="en-US" sz="2170" dirty="0" err="1"/>
              <a:t>সমাজবিজ্ঞান</a:t>
            </a:r>
            <a:r>
              <a:rPr lang="en-US" sz="2170" dirty="0"/>
              <a:t> </a:t>
            </a:r>
            <a:r>
              <a:rPr lang="en-US" sz="2170" dirty="0" err="1"/>
              <a:t>পরিচিতি</a:t>
            </a:r>
            <a:r>
              <a:rPr lang="en-US" sz="2170" dirty="0"/>
              <a:t>, </a:t>
            </a:r>
            <a:r>
              <a:rPr lang="en-US" sz="2170" dirty="0" err="1"/>
              <a:t>ঢাকাঃ</a:t>
            </a:r>
            <a:r>
              <a:rPr lang="en-US" sz="2170" dirty="0"/>
              <a:t> </a:t>
            </a:r>
            <a:r>
              <a:rPr lang="en-US" sz="2170" dirty="0" err="1"/>
              <a:t>হাসান</a:t>
            </a:r>
            <a:r>
              <a:rPr lang="en-US" sz="2170" dirty="0"/>
              <a:t> </a:t>
            </a:r>
            <a:r>
              <a:rPr lang="en-US" sz="2170" dirty="0" err="1"/>
              <a:t>বুক</a:t>
            </a:r>
            <a:r>
              <a:rPr lang="en-US" sz="2170" dirty="0"/>
              <a:t> হাউজ,২০০১</a:t>
            </a:r>
          </a:p>
          <a:p>
            <a:pPr marL="0" indent="0">
              <a:buNone/>
            </a:pPr>
            <a:r>
              <a:rPr lang="en-US" sz="2170" dirty="0"/>
              <a:t>  ৫. ড. </a:t>
            </a:r>
            <a:r>
              <a:rPr lang="en-US" sz="2170" dirty="0" err="1"/>
              <a:t>সেলিনা</a:t>
            </a:r>
            <a:r>
              <a:rPr lang="en-US" sz="2170" dirty="0"/>
              <a:t> </a:t>
            </a:r>
            <a:r>
              <a:rPr lang="en-US" sz="2170" dirty="0" err="1"/>
              <a:t>আহমেদ</a:t>
            </a:r>
            <a:r>
              <a:rPr lang="en-US" sz="2170" dirty="0"/>
              <a:t> ও ড. খ ম </a:t>
            </a:r>
            <a:r>
              <a:rPr lang="en-US" sz="2170" dirty="0" err="1"/>
              <a:t>রেজাউল</a:t>
            </a:r>
            <a:r>
              <a:rPr lang="en-US" sz="2170" dirty="0"/>
              <a:t> </a:t>
            </a:r>
            <a:r>
              <a:rPr lang="en-US" sz="2170" dirty="0" err="1"/>
              <a:t>করিম</a:t>
            </a:r>
            <a:r>
              <a:rPr lang="en-US" sz="2170" dirty="0"/>
              <a:t>, </a:t>
            </a:r>
            <a:r>
              <a:rPr lang="en-US" sz="2170" dirty="0" err="1"/>
              <a:t>সমাজবিজ্ঞান</a:t>
            </a:r>
            <a:r>
              <a:rPr lang="en-US" sz="2170" dirty="0"/>
              <a:t>, </a:t>
            </a:r>
            <a:r>
              <a:rPr lang="en-US" sz="2170" dirty="0" err="1"/>
              <a:t>ঢাকাঃ</a:t>
            </a:r>
            <a:r>
              <a:rPr lang="en-US" sz="2170" dirty="0"/>
              <a:t> </a:t>
            </a:r>
            <a:r>
              <a:rPr lang="en-US" sz="2170" dirty="0" err="1"/>
              <a:t>অক্ষর</a:t>
            </a:r>
            <a:r>
              <a:rPr lang="en-US" sz="2170" dirty="0"/>
              <a:t>- পত্র,২০১৪</a:t>
            </a:r>
          </a:p>
          <a:p>
            <a:pPr marL="0" indent="0">
              <a:buNone/>
            </a:pPr>
            <a:r>
              <a:rPr lang="en-US" sz="2170" dirty="0"/>
              <a:t>  ৬. ড. </a:t>
            </a:r>
            <a:r>
              <a:rPr lang="en-US" sz="2170" dirty="0" err="1"/>
              <a:t>নেহাল</a:t>
            </a:r>
            <a:r>
              <a:rPr lang="en-US" sz="2170" dirty="0"/>
              <a:t> </a:t>
            </a:r>
            <a:r>
              <a:rPr lang="en-US" sz="2170" dirty="0" err="1"/>
              <a:t>করিম</a:t>
            </a:r>
            <a:r>
              <a:rPr lang="en-US" sz="2170" dirty="0"/>
              <a:t> ও </a:t>
            </a:r>
            <a:r>
              <a:rPr lang="en-US" sz="2170" dirty="0" err="1"/>
              <a:t>অন্যান্য</a:t>
            </a:r>
            <a:r>
              <a:rPr lang="en-US" sz="2170" dirty="0"/>
              <a:t>, বাংলাদেশের </a:t>
            </a:r>
            <a:r>
              <a:rPr lang="en-US" sz="2170" dirty="0" err="1"/>
              <a:t>সমাজবিজ্ঞান,ঢাকাঃ</a:t>
            </a:r>
            <a:r>
              <a:rPr lang="en-US" sz="2170" dirty="0"/>
              <a:t> </a:t>
            </a:r>
            <a:r>
              <a:rPr lang="en-US" sz="2170" dirty="0" err="1"/>
              <a:t>মেট্রোপলিস্</a:t>
            </a:r>
            <a:r>
              <a:rPr lang="en-US" sz="2170" dirty="0"/>
              <a:t>‌ </a:t>
            </a:r>
            <a:r>
              <a:rPr lang="en-US" sz="2170" dirty="0" err="1"/>
              <a:t>লাইব্রেরি</a:t>
            </a:r>
            <a:r>
              <a:rPr lang="en-US" sz="2170" dirty="0"/>
              <a:t>, ২০১৪</a:t>
            </a:r>
          </a:p>
        </p:txBody>
      </p:sp>
    </p:spTree>
    <p:extLst>
      <p:ext uri="{BB962C8B-B14F-4D97-AF65-F5344CB8AC3E}">
        <p14:creationId xmlns:p14="http://schemas.microsoft.com/office/powerpoint/2010/main" val="33944844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5700" y="783159"/>
            <a:ext cx="1893194" cy="8983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002060"/>
                </a:solidFill>
              </a:rPr>
              <a:t>বাড়ির কাজ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91482"/>
            <a:ext cx="9144000" cy="21335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</a:rPr>
              <a:t>বর্তমান সমাজে পরিবারের প্রয়োজন কতটুকু ? তোমার মতামত দাও 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3078" y="857250"/>
            <a:ext cx="553615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bn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আল্লাহ হাফেজ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7170" name="Picture 2" descr="ধন্যবাদ যত রকম হয় - modernitbd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1757497"/>
            <a:ext cx="7149230" cy="422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513"/>
            <a:ext cx="9144000" cy="20082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245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4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4171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6036" y="1428750"/>
            <a:ext cx="5527964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300" b="1" dirty="0" err="1"/>
              <a:t>গাজী</a:t>
            </a:r>
            <a:r>
              <a:rPr lang="en-US" sz="3300" b="1" dirty="0"/>
              <a:t> </a:t>
            </a:r>
            <a:r>
              <a:rPr lang="en-US" sz="3300" b="1" dirty="0" err="1"/>
              <a:t>মো</a:t>
            </a:r>
            <a:r>
              <a:rPr lang="en-US" sz="3300" b="1" dirty="0"/>
              <a:t>: </a:t>
            </a:r>
            <a:r>
              <a:rPr lang="en-US" sz="3300" b="1" dirty="0" err="1"/>
              <a:t>এনামুল</a:t>
            </a:r>
            <a:r>
              <a:rPr lang="en-US" sz="3300" b="1" dirty="0"/>
              <a:t> </a:t>
            </a:r>
            <a:r>
              <a:rPr lang="en-US" sz="3300" b="1" dirty="0" err="1"/>
              <a:t>হক</a:t>
            </a:r>
            <a:endParaRPr lang="en-US" sz="3300" b="1" dirty="0"/>
          </a:p>
          <a:p>
            <a:r>
              <a:rPr lang="en-US" sz="3300" b="1" dirty="0" err="1"/>
              <a:t>ডাক</a:t>
            </a:r>
            <a:r>
              <a:rPr lang="en-US" sz="3300" b="1" dirty="0"/>
              <a:t> </a:t>
            </a:r>
            <a:r>
              <a:rPr lang="en-US" sz="3300" b="1" dirty="0" err="1"/>
              <a:t>নাম</a:t>
            </a:r>
            <a:r>
              <a:rPr lang="en-US" sz="3300" b="1" dirty="0"/>
              <a:t> : </a:t>
            </a:r>
            <a:r>
              <a:rPr lang="en-US" sz="3300" b="1" dirty="0" err="1"/>
              <a:t>ফারুক</a:t>
            </a:r>
            <a:endParaRPr lang="en-US" sz="3300" b="1" dirty="0"/>
          </a:p>
          <a:p>
            <a:r>
              <a:rPr lang="en-US" sz="3300" b="1" dirty="0" err="1"/>
              <a:t>প্রভাষক</a:t>
            </a:r>
            <a:r>
              <a:rPr lang="en-US" sz="3300" b="1" dirty="0"/>
              <a:t> </a:t>
            </a:r>
          </a:p>
          <a:p>
            <a:r>
              <a:rPr lang="en-US" sz="3300" b="1" dirty="0" err="1"/>
              <a:t>সমাজবিজ্ঞান</a:t>
            </a:r>
            <a:r>
              <a:rPr lang="en-US" sz="3300" b="1" dirty="0"/>
              <a:t> </a:t>
            </a:r>
            <a:r>
              <a:rPr lang="en-US" sz="3300" b="1" dirty="0" err="1"/>
              <a:t>বিভাগ</a:t>
            </a:r>
            <a:endParaRPr lang="en-US" sz="3300" b="1" dirty="0"/>
          </a:p>
          <a:p>
            <a:r>
              <a:rPr lang="en-US" sz="3000" b="1" dirty="0" err="1"/>
              <a:t>সরকারি</a:t>
            </a:r>
            <a:r>
              <a:rPr lang="en-US" sz="3000" b="1" dirty="0"/>
              <a:t> </a:t>
            </a:r>
            <a:r>
              <a:rPr lang="en-US" sz="3000" b="1" dirty="0" err="1"/>
              <a:t>ফুলতলা</a:t>
            </a:r>
            <a:r>
              <a:rPr lang="en-US" sz="3000" b="1" dirty="0"/>
              <a:t> </a:t>
            </a:r>
            <a:r>
              <a:rPr lang="en-US" sz="3000" b="1" dirty="0" err="1"/>
              <a:t>মহিলা</a:t>
            </a:r>
            <a:r>
              <a:rPr lang="en-US" sz="3000" b="1" dirty="0"/>
              <a:t> </a:t>
            </a:r>
            <a:r>
              <a:rPr lang="en-US" sz="3000" b="1" dirty="0" err="1"/>
              <a:t>কলেজ</a:t>
            </a:r>
            <a:r>
              <a:rPr lang="en-US" sz="3000" b="1" dirty="0"/>
              <a:t> </a:t>
            </a:r>
          </a:p>
          <a:p>
            <a:r>
              <a:rPr lang="en-US" sz="2400" b="1" dirty="0" err="1"/>
              <a:t>ফুলতলা</a:t>
            </a:r>
            <a:r>
              <a:rPr lang="en-US" sz="2400" b="1" dirty="0"/>
              <a:t>, </a:t>
            </a:r>
            <a:r>
              <a:rPr lang="en-US" sz="2400" b="1" dirty="0" err="1"/>
              <a:t>খুলনা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371"/>
            <a:ext cx="3486150" cy="454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316703"/>
      </p:ext>
    </p:extLst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91780"/>
            <a:ext cx="9144000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</a:p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 শ্রেণী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" y="3435531"/>
            <a:ext cx="4041382" cy="3265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8" y="4281064"/>
            <a:ext cx="4782311" cy="242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8" y="1243350"/>
            <a:ext cx="4782312" cy="30219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80115" y="151096"/>
            <a:ext cx="496388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পরিবার</a:t>
            </a:r>
            <a:r>
              <a:rPr lang="en-US" sz="4800" b="1" dirty="0" smtClean="0">
                <a:solidFill>
                  <a:srgbClr val="FF0000"/>
                </a:solidFill>
              </a:rPr>
              <a:t>/Family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3" y="111562"/>
            <a:ext cx="4168521" cy="30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27901"/>
            <a:ext cx="9144000" cy="3908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প্রতিষ্ঠান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 </a:t>
            </a: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 অধ্যায়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পৃষ্ঠা-১২০-১৩৩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5920" y="352697"/>
            <a:ext cx="6178731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</a:rPr>
              <a:t>আজকের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পাঠ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28" y="2395728"/>
            <a:ext cx="870138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পরিবার কি বলতে পারবে।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পরিবার সম্পর্কিত সমাজবিজ্ঞানিদের সংজ্ঞা ব্যাখ্যা করতে পারবে।</a:t>
            </a:r>
          </a:p>
          <a:p>
            <a:pPr marL="385763" indent="-385763">
              <a:buFont typeface="+mj-lt"/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নিজ এলাকার পরিবারের ধরণ বর্ণনা করতে পারবে।</a:t>
            </a:r>
          </a:p>
          <a:p>
            <a:pPr marL="385763" indent="-385763">
              <a:buFont typeface="+mj-lt"/>
              <a:buAutoNum type="arabicPeriod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পরিবারের কার্যাবলি বিশ্লেষণ করতে 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53133" y="397732"/>
            <a:ext cx="3544163" cy="11384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5" y="2142094"/>
            <a:ext cx="914400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 ইংরেজি শব্দ হলো ‘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Family’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এসেছে রোমান শব্দ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Famulus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থেকে, যার অর্থ হলো ‘ভৃত্য’ এবং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Family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শব্দটি বোঝাত ভৃত্যের সমষ্ঠিকে, যারা একই সংসারের অন্তর্ভূক্ত । বৈবাহিক সূত্রে আবদ্ধ হয়ে সবামী-স্ত্রী ও তাদের ছেলেমেয়ে একত্রে বসবাস করার ফলে যে সামাজিক সংগঠন গড়ে উঠে তাকে পরিবার বলে।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1393" y="239843"/>
            <a:ext cx="3209544" cy="9738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495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পরিবারঃ</a:t>
            </a:r>
          </a:p>
        </p:txBody>
      </p:sp>
    </p:spTree>
    <p:extLst>
      <p:ext uri="{BB962C8B-B14F-4D97-AF65-F5344CB8AC3E}">
        <p14:creationId xmlns:p14="http://schemas.microsoft.com/office/powerpoint/2010/main" val="6771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4114" y="1101852"/>
            <a:ext cx="691024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“পরিবার হল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স্বামী-স্ত্রী দ্বারা 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 মোটামোটি স্থায়ী একটি সংঘ , যেখানে সন্তান-সন্ততি থাকতে পারে আবার নাও থাকতে পারে, আবার যেখানে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সন্তানসহ 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 বা স্ত্রী থাকতে পারে ।” --অগবার্ন ও নিমকফ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3999" cy="8040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 সম্পর্কিত বিভিন্ন সমাজবিজ্ঞানীর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18" y="1087820"/>
            <a:ext cx="2233759" cy="20761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63955"/>
            <a:ext cx="2188442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F </a:t>
            </a:r>
            <a:r>
              <a:rPr lang="en-US" dirty="0" err="1" smtClean="0"/>
              <a:t>Ogburn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25" y="3907428"/>
            <a:ext cx="2143125" cy="19598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44114" y="4778976"/>
            <a:ext cx="6899885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”পরিবার হল এমন একটি সামাজিক গোষ্ঠী যার সদস্যরা একত্রে বসবাস করে এবং একত্রে অর্থনৈতিক কাজকর্মে যোগ দেয়”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913803"/>
            <a:ext cx="2123400" cy="50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কার্ল মার্ক্স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6" y="1546191"/>
            <a:ext cx="4700249" cy="31278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3880" y="4910551"/>
            <a:ext cx="3848520" cy="521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একক পরিবার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4134" y="263273"/>
            <a:ext cx="3848520" cy="56936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পরিবারে স্বামী স্ত্রী এবং তাদের ছেলে-মেয়ে একত্রে বসবাস বসবাস করে তাকে একক পরিবার বলে। যেমনঃআধুনিক পরিবার গুলো একক পরিবার।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2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506</Words>
  <Application>Microsoft Office PowerPoint</Application>
  <PresentationFormat>On-screen Show (4:3)</PresentationFormat>
  <Paragraphs>84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সমাজবিজ্ঞান বিভাগ  সরকারি ফুলতলা মহিলা কলেজ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সহায়ক গ্রন্থাবলী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Dr. G.M.A Aziz</cp:lastModifiedBy>
  <cp:revision>197</cp:revision>
  <dcterms:created xsi:type="dcterms:W3CDTF">2015-03-29T04:34:25Z</dcterms:created>
  <dcterms:modified xsi:type="dcterms:W3CDTF">2022-06-25T13:37:58Z</dcterms:modified>
</cp:coreProperties>
</file>