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68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315200" cy="685800"/>
          </a:xfrm>
        </p:spPr>
        <p:txBody>
          <a:bodyPr>
            <a:noAutofit/>
          </a:bodyPr>
          <a:lstStyle/>
          <a:p>
            <a:r>
              <a:rPr lang="bn-BD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br>
              <a:rPr lang="bn-BD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782" y="1600200"/>
            <a:ext cx="9144000" cy="4525963"/>
          </a:xfrm>
        </p:spPr>
      </p:pic>
    </p:spTree>
    <p:extLst>
      <p:ext uri="{BB962C8B-B14F-4D97-AF65-F5344CB8AC3E}">
        <p14:creationId xmlns:p14="http://schemas.microsoft.com/office/powerpoint/2010/main" val="385887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0"/>
            <a:ext cx="9144000" cy="7078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অনুমানের প্রকৃতি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05000"/>
            <a:ext cx="9144000" cy="461664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অনুমান যখন ভাষায় প্রকাশিত হয়  তখন তাকে বলা হয় যুক্তি। </a:t>
            </a:r>
          </a:p>
          <a:p>
            <a:r>
              <a:rPr lang="bn-BD" sz="2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অনুমানের কাঠামো বা গঠনকে বিশ্লেষণ করলে দুটি বিষয় পরিলক্ষিত হয়।</a:t>
            </a:r>
          </a:p>
          <a:p>
            <a:endParaRPr lang="bn-BD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আশ্রয়বাক্য।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সিদ্ধান্ত।</a:t>
            </a:r>
          </a:p>
          <a:p>
            <a:endParaRPr lang="bn-BD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বাক্য বা বাক্যসমুহে জ্ঞাত তথ্য প্রকাশ করা  হয় তাকে বলে আশ্রয় বাক্য।</a:t>
            </a:r>
          </a:p>
          <a:p>
            <a:r>
              <a:rPr lang="bn-BD" sz="2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বাক্যে নতুন তথ্য</a:t>
            </a:r>
            <a:r>
              <a:rPr lang="bn-BD" sz="2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প্রকাশ করা  হয় তাকে </a:t>
            </a:r>
            <a:r>
              <a:rPr lang="bn-BD" sz="2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 সিদ্ধান্ত।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যেমন-</a:t>
            </a:r>
          </a:p>
          <a:p>
            <a:endParaRPr lang="bn-BD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সকল মানুষ হয় মরণশীল- আশ্রয়বাক্য।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সকল দার্শনিক হয় মানুষ- আশ্রয়বাক্য। 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সকল দার্শনিক হয় মরণশীল- সিদ্ধান্ত।</a:t>
            </a: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53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201767"/>
            <a:ext cx="9144000" cy="273921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অনুমানের </a:t>
            </a:r>
            <a:r>
              <a:rPr lang="bn-BD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 </a:t>
            </a: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অনুমানে এক বা একাধিক আশ্রয়বাক্য থাকে।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অনুমান সর্বদা একটি নতুন যুক্তিবাক্য স্থাপন করে।</a:t>
            </a:r>
          </a:p>
          <a:p>
            <a:r>
              <a:rPr lang="bn-BD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অনুমান সর্বদা আশ্রয়বাক্য ও সিদ্ধান্তের  মধ্যে অনিবার্য সম্পর্কের প্রকাশক</a:t>
            </a:r>
            <a:r>
              <a:rPr lang="bn-BD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87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38200"/>
            <a:ext cx="9144000" cy="535531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অনুমানের প্রকারভেদ</a:t>
            </a:r>
          </a:p>
          <a:p>
            <a:pPr algn="ctr"/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অনুমান প্রধানত দুই প্রকার।</a:t>
            </a:r>
          </a:p>
          <a:p>
            <a:endParaRPr lang="bn-BD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অবরোহ অনুমান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আরোহ অনুমান</a:t>
            </a: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অবরোহ অনুমানকে  আবার দুভাগে ভাগ করা যায়-</a:t>
            </a:r>
          </a:p>
          <a:p>
            <a:endParaRPr lang="bn-BD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অমাধ্যম অনুমান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মাধ্যম অনুমান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21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71800" y="1143000"/>
            <a:ext cx="28956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752600" y="2971800"/>
            <a:ext cx="2057400" cy="6096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638800" y="2819400"/>
            <a:ext cx="2057400" cy="6096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9600" y="4800600"/>
            <a:ext cx="2057400" cy="8382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14800" y="4964760"/>
            <a:ext cx="2057400" cy="67404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52850" y="1290843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7400" y="3124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অবরোহ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9800" y="2971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আরোহ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496476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অমাধ্যম অনুমান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19600" y="510325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 অনুমান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5" name="Straight Arrow Connector 14"/>
          <p:cNvCxnSpPr>
            <a:stCxn id="2" idx="4"/>
          </p:cNvCxnSpPr>
          <p:nvPr/>
        </p:nvCxnSpPr>
        <p:spPr>
          <a:xfrm flipH="1">
            <a:off x="3124200" y="1828800"/>
            <a:ext cx="1295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" idx="4"/>
          </p:cNvCxnSpPr>
          <p:nvPr/>
        </p:nvCxnSpPr>
        <p:spPr>
          <a:xfrm>
            <a:off x="4419600" y="1828800"/>
            <a:ext cx="1905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5" idx="0"/>
          </p:cNvCxnSpPr>
          <p:nvPr/>
        </p:nvCxnSpPr>
        <p:spPr>
          <a:xfrm flipH="1">
            <a:off x="1638300" y="3581400"/>
            <a:ext cx="10287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" idx="4"/>
          </p:cNvCxnSpPr>
          <p:nvPr/>
        </p:nvCxnSpPr>
        <p:spPr>
          <a:xfrm>
            <a:off x="2781300" y="3581400"/>
            <a:ext cx="1866900" cy="1383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51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9600"/>
            <a:ext cx="914400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অবরোহ অনুমান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438400"/>
            <a:ext cx="9144000" cy="26161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আশ্রয়বাক্য থেকে সিদ্ধান্তটি যদি অনিবার্যভাবে নিঃসৃত হয় তবে তাকে অবরোহ অনুমান বলে। </a:t>
            </a:r>
          </a:p>
          <a:p>
            <a:endParaRPr lang="bn-BD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যেমন-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সকল মানুষ হয় মরণশীল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রহিম হয় একজন মানুষ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অতএব, রহিম হয়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মরনশীল ।</a:t>
            </a:r>
            <a:endParaRPr lang="bn-BD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70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9144000" cy="76944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অমাধ্যম অনুমান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09800"/>
            <a:ext cx="9144000" cy="313932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অবরোহ অনুমানে একটি মাত্র আশ্রয়বাক্য থেকে সিদ্ধান্তটি সরাসরি নিংসৃত হয় তাকে অমাধ্যম অনুমান বলে।</a:t>
            </a:r>
          </a:p>
          <a:p>
            <a:r>
              <a:rPr lang="bn-BD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যেমন-</a:t>
            </a:r>
          </a:p>
          <a:p>
            <a:r>
              <a:rPr lang="bn-BD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সকল মানুষ হয় জীব  -আশ্রয়বাক্য</a:t>
            </a:r>
          </a:p>
          <a:p>
            <a:r>
              <a:rPr lang="bn-BD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অতএব  কিছু জীব হয় মানুষ – সিদ্ধান্ত।</a:t>
            </a: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30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92333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 অনুমান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743200"/>
            <a:ext cx="9296400" cy="23698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অবরোহ অনুমানে  একাধিক আশ্রয়বাক্য থেকে সিদ্ধান্তটি অনিবার্যভাবে নিংসৃত হয় তাকে মাধ্যম অনুমান বলে।</a:t>
            </a:r>
          </a:p>
          <a:p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যেমন-</a:t>
            </a:r>
          </a:p>
          <a:p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সকল মানুষ হয় মরণশীল-আশ্রয়বাক্য</a:t>
            </a:r>
          </a:p>
          <a:p>
            <a:r>
              <a:rPr lang="bn-BD" sz="2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রহিম হয় একজন মানুষ-আশ্রয়বাক্য</a:t>
            </a:r>
          </a:p>
          <a:p>
            <a:r>
              <a:rPr lang="bn-BD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2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অতএব, রহিম হয় মরনশীল।-সিদ্ধান্ত</a:t>
            </a:r>
            <a:endParaRPr lang="en-US" sz="2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26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71800"/>
            <a:ext cx="9144000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 ও অমাধ্যম অনুমানের পার্থক্যঃ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27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900545"/>
            <a:ext cx="9372600" cy="803296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মাধ্যম অনুমানকে বলা হয় পরোক্ষ অনুমান, অপরপক্ষে অমাধ্যম অনুমানকে বলা হয় প্রত্যক্ষ অনুমান।</a:t>
            </a: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মাধ্যম অনুমানের উদাহারণ হল সহানুমান বা ন্যায় অনুমান অপরদিকে অমাধ্যম অনুমানের উদাহারণ হল – আবর্তন, প্রতিবর্তন, আবর্তিত প্রতিবর্তন ইত্যাদি।</a:t>
            </a:r>
          </a:p>
          <a:p>
            <a:endParaRPr lang="en-US" sz="24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৩।মাধ্যম অনুমানে যুক্তিবাক্যের সংখ্যা থাকে তিনটি অন্যদিকে অমাধ্যম</a:t>
            </a:r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অনুমানের  যুক্তিতে দুটি যুক্তিবাক্য থাকে।</a:t>
            </a: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মাধ্যম অনুমান হল প্রকৃত অনুমান, অন্যদিকে অমাধ্যম অনুমান কোন প্রকৃত অনুমান নয়।</a:t>
            </a: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240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240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 </a:t>
            </a:r>
            <a:r>
              <a:rPr lang="bn-BD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অনুমান সত্যের সন্ধান দেয়, কিন্তু অমাধ্যম অনুমান কেবল নামমাত্রের অনুমান।</a:t>
            </a: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06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91440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581400"/>
            <a:ext cx="9144000" cy="138499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১।অনুমান কী?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অনুমান কত প্রকার।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মাধ্যম ও অমাধ্যম অনুমান কাকে বলে।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36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bn-BD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7924800" cy="17526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bn-BD" sz="4800" dirty="0"/>
              <a:t> </a:t>
            </a:r>
            <a:r>
              <a:rPr lang="bn-BD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ইকবাল ভূইয়া</a:t>
            </a:r>
          </a:p>
          <a:p>
            <a:r>
              <a:rPr lang="bn-BD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অধ্যাপক, যুক্তিবিদ্যা</a:t>
            </a:r>
          </a:p>
          <a:p>
            <a:r>
              <a:rPr lang="bn-BD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ওয়ালীনেওয়াজ খান কলেজ।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23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14600"/>
            <a:ext cx="899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276600"/>
            <a:ext cx="9144000" cy="86177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অনুমানের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বৈশিষ্ট্যগুলো উল্লেখ করে একটি তালিকা তৈরী কর।  </a:t>
            </a:r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1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914400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124200"/>
            <a:ext cx="91440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 ও আমাধ্যম অনুমানের  পার্থক্য ছক আকারে দেখাও।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3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0"/>
            <a:ext cx="9144000" cy="3770263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39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39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12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14400"/>
            <a:ext cx="8001000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590800"/>
            <a:ext cx="8077200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 যুক্তিবিদ্যা</a:t>
            </a:r>
          </a:p>
          <a:p>
            <a:pPr algn="ctr"/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 ৪৫ মিনিট</a:t>
            </a:r>
          </a:p>
          <a:p>
            <a:pPr algn="ctr"/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শ্রেণী- একাদশ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99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133600"/>
            <a:ext cx="3810000" cy="28575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04800" y="3564082"/>
            <a:ext cx="1600200" cy="78105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3733800"/>
            <a:ext cx="140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এটা কিসের ছবি? 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5562600"/>
            <a:ext cx="55626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 মস্তিস্ক</a:t>
            </a:r>
            <a:endParaRPr lang="en-US" sz="2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29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thinking 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0"/>
            <a:ext cx="7010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228600" y="2133600"/>
            <a:ext cx="1676400" cy="53340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2215634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লোকটি কি করছে?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3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33600"/>
            <a:ext cx="9144000" cy="264687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57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57200"/>
            <a:ext cx="9144000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048000"/>
            <a:ext cx="9144000" cy="218521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বলতে পারবে</a:t>
            </a:r>
          </a:p>
          <a:p>
            <a:r>
              <a:rPr lang="bn-BD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অনুমানের ধারনা ও প্রকৃতি ব্যাখ্যা করতে পারবে।</a:t>
            </a:r>
          </a:p>
          <a:p>
            <a:r>
              <a:rPr lang="bn-BD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অনুমানের প্রকারভেদ বর্ণনা করতে পারবে।</a:t>
            </a:r>
          </a:p>
          <a:p>
            <a:r>
              <a:rPr lang="bn-BD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মাধ্যম ও অমাধ্যম অনুমানের মধ্যে পার্থক্য করতে  পারবে। </a:t>
            </a:r>
          </a:p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49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67000"/>
            <a:ext cx="9144000" cy="120032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/>
              <a:t>উপস্থাপন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68765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85800"/>
            <a:ext cx="91440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অনুমান- সংজ্ঞা ও প্রকৃতি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638729"/>
            <a:ext cx="91440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জানা বিষয় থেকে অজানা বিষয়ে গমনের মানসিক প্রক্রিয়াকে অনুমান বলে।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যেমন- সকালে ঘুম থেকে উঠে বাড়ীর  আঙিনার গাছপালা, ঘরবাড়ি, পথঘাট ভিজা দেখে অনুমান করলাম রাতে বৃষ্টি হয়েছে। দূরে কোথাও ধোঁয়া দেখে আমরা অনুমান করি সেখানে আগুন লেগেছে।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09800"/>
            <a:ext cx="9144000" cy="76944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অনুমানের সংজ্ঞা</a:t>
            </a:r>
            <a:r>
              <a:rPr lang="bn-BD" sz="4400" dirty="0" smtClean="0">
                <a:solidFill>
                  <a:srgbClr val="FF0000"/>
                </a:solidFill>
              </a:rPr>
              <a:t> 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20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509</Words>
  <Application>Microsoft Office PowerPoint</Application>
  <PresentationFormat>On-screen Show (4:3)</PresentationFormat>
  <Paragraphs>118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স্বাগতম 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সবাগতম </dc:title>
  <dc:creator>TSS</dc:creator>
  <cp:lastModifiedBy>TSS</cp:lastModifiedBy>
  <cp:revision>80</cp:revision>
  <dcterms:created xsi:type="dcterms:W3CDTF">2006-08-16T00:00:00Z</dcterms:created>
  <dcterms:modified xsi:type="dcterms:W3CDTF">2013-11-09T03:46:57Z</dcterms:modified>
</cp:coreProperties>
</file>