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2" r:id="rId2"/>
    <p:sldId id="296" r:id="rId3"/>
    <p:sldId id="265" r:id="rId4"/>
    <p:sldId id="263" r:id="rId5"/>
    <p:sldId id="266" r:id="rId6"/>
    <p:sldId id="267" r:id="rId7"/>
    <p:sldId id="286" r:id="rId8"/>
    <p:sldId id="273" r:id="rId9"/>
    <p:sldId id="283" r:id="rId10"/>
    <p:sldId id="285" r:id="rId11"/>
    <p:sldId id="284" r:id="rId12"/>
    <p:sldId id="274" r:id="rId13"/>
    <p:sldId id="275" r:id="rId14"/>
    <p:sldId id="277" r:id="rId15"/>
    <p:sldId id="278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3DF31-5503-473E-BE84-A32EAF805193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7E8D8-D003-4D26-BFAD-DFE93256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0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34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9AA06-8A9C-4920-9349-5CE5376F19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17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98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9AA06-8A9C-4920-9349-5CE5376F19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01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57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98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14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67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0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49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FB5F-2F6B-404D-9CF9-5F16F04E4A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82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9AA06-8A9C-4920-9349-5CE5376F19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3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9AA06-8A9C-4920-9349-5CE5376F19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01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baseline="0" dirty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9AA06-8A9C-4920-9349-5CE5376F19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6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A19B1-6549-42B8-89EB-5DB7366ED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7386C4-6DE4-44C4-9D20-E6416729D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907F2-DA25-41E5-A5AF-CFC1B250A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E57E-A0C8-413B-BF19-7DEF91A472A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E9E00-3273-4D45-8F42-B895B49F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D3A80-A5A9-4F34-A3B3-143E8C856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D1FB-23AB-41BA-B61A-1075507AB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4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9908F-5B41-4AF9-B420-6989AA20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81B72-D79B-445A-8BD4-07A0AC48D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0AB1D-DCF9-45BC-B762-D4E91AD47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E57E-A0C8-413B-BF19-7DEF91A472A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9E776-CA38-4D49-B3E2-B75A29AFD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C7C50-3EDF-4FCC-B41A-C354331BF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D1FB-23AB-41BA-B61A-1075507AB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50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471BA2-0168-4970-B8BC-2793FC5D7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78C3E-9A70-405C-AD85-77BA2C760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01098-9B85-46C9-837A-E40F8C9BE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E57E-A0C8-413B-BF19-7DEF91A472A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5E3F-1144-40AA-A49F-39F17774C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1C689-A0E8-413B-A2EB-EC8C64CD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D1FB-23AB-41BA-B61A-1075507AB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4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E45A-6EBB-4312-A368-9EC8FEEBB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638A1-2D1D-48B8-8373-EC3C9203D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0209F-8947-4192-B31F-8004417F1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E57E-A0C8-413B-BF19-7DEF91A472A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89D63-0BE2-43F9-B7AD-9607B153F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34C70-889C-4E37-92CB-9FD91108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D1FB-23AB-41BA-B61A-1075507AB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44657-2395-4665-B572-9B97D312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D852C-37B5-4686-ADFA-493F183EF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92F5B-0E4E-42BE-B005-5384E7A0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E57E-A0C8-413B-BF19-7DEF91A472A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1AAE1-3118-4603-895A-1ABC9832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102E4-5B3A-46F9-9D43-38CD8317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D1FB-23AB-41BA-B61A-1075507AB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4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41ED3-B95E-4E93-8C4D-089A74EB5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BBDA7-DC1C-434C-AADE-35C2A9B38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B979B-1F10-4422-B5F4-946D6EB07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FA90B-ABC5-4CC9-8D0B-B5E4EFC67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E57E-A0C8-413B-BF19-7DEF91A472A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C463C-9260-4452-9D02-2DF4980D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F82BA-0F61-49A5-961F-F885497B0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D1FB-23AB-41BA-B61A-1075507AB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93844-C557-45B9-B2B4-AC3CDA78B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497FE-8941-4064-8590-566AC5991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59AE0-897C-460F-AC80-02DE1940C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6AA60F-A2C7-4669-9A36-764F6425B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79BC69-5CBB-4FDF-94E7-3C6E24E90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8F152F-722F-428F-AA16-A7F2E0C9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E57E-A0C8-413B-BF19-7DEF91A472A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CE18A8-1887-48D0-8906-88EDDFD8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DA5404-2AA0-4890-A491-75E6578F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D1FB-23AB-41BA-B61A-1075507AB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02C3-EDD9-4E10-9BCF-21054CC7C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7F236E-093E-4A20-91BA-6342E119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E57E-A0C8-413B-BF19-7DEF91A472A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6E167-7803-4A87-AAEC-6D68043F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FC68D-39CD-4AF8-A389-9896BC87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D1FB-23AB-41BA-B61A-1075507AB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4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42EF33-725E-4367-BAAC-F362A108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E57E-A0C8-413B-BF19-7DEF91A472A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8F2DCD-17F8-4E37-9847-DEA11ADC8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44F3B-760A-4895-8EF4-9E29F0C5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D1FB-23AB-41BA-B61A-1075507AB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0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992D4-BA3E-40FF-9E92-7BDCF63A7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A9C80-C218-46FF-8AC1-E9E26522B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B0654-18DB-468E-BE2C-FC12B0BC9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011EA-6804-4BA7-A546-E23A5095C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E57E-A0C8-413B-BF19-7DEF91A472A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CCF71-5569-48E3-832A-28B60048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853D4-32D9-402C-B9A9-4AE4C03D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D1FB-23AB-41BA-B61A-1075507AB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4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80AFD-8F09-471B-82D3-8EB246F2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EFB460-717A-4152-9724-C3B5AF79AE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67DFD9-9D13-4807-820F-6675FA62D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3EAD3-2CC1-4D2D-9E1F-48BBA9735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E57E-A0C8-413B-BF19-7DEF91A472A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3776D-4C62-47B8-9188-3701C04FE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EC7E-3255-4A0E-8F9B-7A77A89A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D1FB-23AB-41BA-B61A-1075507AB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8D362B-9E98-4DB8-BA9D-401DFD33A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76D17-EFA6-49B1-A178-44EBBECB0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CFE5B-2874-4B14-B125-7FC1FA4D7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4E57E-A0C8-413B-BF19-7DEF91A472A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1BD13-87D3-4240-ACAB-1CB9C83CF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C070C-E6EF-4910-9A5E-953300184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BD1FB-23AB-41BA-B61A-1075507AB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4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20623BA-03C6-4A56-88E3-12A36EF9C69F}"/>
              </a:ext>
            </a:extLst>
          </p:cNvPr>
          <p:cNvSpPr/>
          <p:nvPr/>
        </p:nvSpPr>
        <p:spPr>
          <a:xfrm>
            <a:off x="4675495" y="396045"/>
            <a:ext cx="2083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Snow%20on%20mountains">
            <a:extLst>
              <a:ext uri="{FF2B5EF4-FFF2-40B4-BE49-F238E27FC236}">
                <a16:creationId xmlns:a16="http://schemas.microsoft.com/office/drawing/2014/main" id="{579ED715-DA57-4D96-8925-83651551A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9366" t="11090" r="12195" b="3463"/>
          <a:stretch/>
        </p:blipFill>
        <p:spPr bwMode="auto">
          <a:xfrm>
            <a:off x="2312157" y="1173706"/>
            <a:ext cx="6810234" cy="4933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now%20on%20mountain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52600" y="533400"/>
            <a:ext cx="8682230" cy="5773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5354124" y="762000"/>
            <a:ext cx="478047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পাহাড়ের উপরে এবং সমতল ভূমিতে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কি বলটির একই ওজন পাওয়া যাবে?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90546"/>
            <a:ext cx="577940" cy="5779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Arrow Connector 9"/>
          <p:cNvCxnSpPr>
            <a:stCxn id="7" idx="2"/>
          </p:cNvCxnSpPr>
          <p:nvPr/>
        </p:nvCxnSpPr>
        <p:spPr>
          <a:xfrm flipH="1">
            <a:off x="3429000" y="2268486"/>
            <a:ext cx="1508170" cy="289560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04639" y="1839307"/>
            <a:ext cx="436369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বেশি ওজন কোথায় পাওয়া যাবে?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2590800"/>
            <a:ext cx="54102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ভূ-পৃষ্ঠ থেকে যত উপরের দিকে যাওয়া যায়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বস্তুর ওজন তত কমতে থাকে কেনো?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248400" y="2819400"/>
            <a:ext cx="3581400" cy="1295400"/>
            <a:chOff x="4343400" y="762000"/>
            <a:chExt cx="3962400" cy="1295400"/>
          </a:xfrm>
        </p:grpSpPr>
        <p:sp>
          <p:nvSpPr>
            <p:cNvPr id="19" name="Rectangle 18"/>
            <p:cNvSpPr/>
            <p:nvPr/>
          </p:nvSpPr>
          <p:spPr>
            <a:xfrm>
              <a:off x="4343400" y="762000"/>
              <a:ext cx="3962400" cy="1295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4708525" y="914400"/>
            <a:ext cx="1844675" cy="1066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72840" imgH="393480" progId="Equation.3">
                    <p:embed/>
                  </p:oleObj>
                </mc:Choice>
                <mc:Fallback>
                  <p:oleObj name="Equation" r:id="rId5" imgW="672840" imgH="393480" progId="Equation.3">
                    <p:embed/>
                    <p:pic>
                      <p:nvPicPr>
                        <p:cNvPr id="2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8525" y="914400"/>
                          <a:ext cx="1844675" cy="1066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6843896" y="1143000"/>
              <a:ext cx="13376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অনুসারে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67200" y="4800600"/>
            <a:ext cx="1981200" cy="1219200"/>
            <a:chOff x="6705600" y="5029200"/>
            <a:chExt cx="1981200" cy="1219200"/>
          </a:xfrm>
        </p:grpSpPr>
        <p:sp>
          <p:nvSpPr>
            <p:cNvPr id="23" name="Rectangle 22"/>
            <p:cNvSpPr/>
            <p:nvPr/>
          </p:nvSpPr>
          <p:spPr>
            <a:xfrm>
              <a:off x="6705600" y="5105400"/>
              <a:ext cx="1981200" cy="1143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4" name="Object 3"/>
            <p:cNvGraphicFramePr>
              <a:graphicFrameLocks noChangeAspect="1"/>
            </p:cNvGraphicFramePr>
            <p:nvPr/>
          </p:nvGraphicFramePr>
          <p:xfrm>
            <a:off x="6705600" y="5029200"/>
            <a:ext cx="1981200" cy="11440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672840" imgH="393480" progId="Equation.3">
                    <p:embed/>
                  </p:oleObj>
                </mc:Choice>
                <mc:Fallback>
                  <p:oleObj name="Equation" r:id="rId7" imgW="672840" imgH="393480" progId="Equation.3">
                    <p:embed/>
                    <p:pic>
                      <p:nvPicPr>
                        <p:cNvPr id="2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5600" y="5029200"/>
                          <a:ext cx="1981200" cy="11440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24"/>
          <p:cNvGrpSpPr/>
          <p:nvPr/>
        </p:nvGrpSpPr>
        <p:grpSpPr>
          <a:xfrm>
            <a:off x="2057401" y="1371600"/>
            <a:ext cx="2471737" cy="1219200"/>
            <a:chOff x="6215063" y="5066258"/>
            <a:chExt cx="2471737" cy="1219200"/>
          </a:xfrm>
        </p:grpSpPr>
        <p:sp>
          <p:nvSpPr>
            <p:cNvPr id="26" name="Rectangle 25"/>
            <p:cNvSpPr/>
            <p:nvPr/>
          </p:nvSpPr>
          <p:spPr>
            <a:xfrm>
              <a:off x="6215063" y="5105400"/>
              <a:ext cx="2471737" cy="1143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7" name="Object 3"/>
            <p:cNvGraphicFramePr>
              <a:graphicFrameLocks noChangeAspect="1"/>
            </p:cNvGraphicFramePr>
            <p:nvPr/>
          </p:nvGraphicFramePr>
          <p:xfrm>
            <a:off x="6291263" y="5066258"/>
            <a:ext cx="2354262" cy="121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799920" imgH="419040" progId="Equation.3">
                    <p:embed/>
                  </p:oleObj>
                </mc:Choice>
                <mc:Fallback>
                  <p:oleObj name="Equation" r:id="rId9" imgW="799920" imgH="419040" progId="Equation.3">
                    <p:embed/>
                    <p:pic>
                      <p:nvPicPr>
                        <p:cNvPr id="2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1263" y="5066258"/>
                          <a:ext cx="2354262" cy="1219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9" name="Straight Arrow Connector 28"/>
          <p:cNvCxnSpPr/>
          <p:nvPr/>
        </p:nvCxnSpPr>
        <p:spPr>
          <a:xfrm flipH="1">
            <a:off x="5257800" y="3581400"/>
            <a:ext cx="1219200" cy="12954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343400" y="2362200"/>
            <a:ext cx="2133600" cy="12192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C -0.10157 0.03055 -0.1191 0.00856 -0.16632 0.07315 C -0.17153 0.09097 -0.17032 0.0831 -0.17153 0.0956 C -0.17118 0.1037 -0.16893 0.11458 -0.1724 0.12199 L -0.17309 0.14097 " pathEditMode="relative" rAng="-722444" ptsTypes="fff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09 0.14097 L -0.17309 0.2187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09 0.21875 L -0.17309 0.2949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26 0.29768 L -0.17187 0.37546 " pathEditMode="relative" rAng="0" ptsTypes="AA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88 0.37546 L -0.16997 0.49768 " pathEditMode="relative" rAng="0" ptsTypes="AA">
                                      <p:cBhvr>
                                        <p:cTn id="1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earth15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5971" y="2149366"/>
            <a:ext cx="3762702" cy="376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Hole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4205" y="2133600"/>
            <a:ext cx="836584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73" y="1309036"/>
            <a:ext cx="621876" cy="59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Hand.ps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2471419">
            <a:off x="4839261" y="149041"/>
            <a:ext cx="705078" cy="1424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roup 62"/>
          <p:cNvGrpSpPr/>
          <p:nvPr/>
        </p:nvGrpSpPr>
        <p:grpSpPr>
          <a:xfrm>
            <a:off x="2366851" y="1721068"/>
            <a:ext cx="5074040" cy="4296102"/>
            <a:chOff x="1952778" y="1629102"/>
            <a:chExt cx="5074040" cy="4296102"/>
          </a:xfrm>
          <a:noFill/>
        </p:grpSpPr>
        <p:grpSp>
          <p:nvGrpSpPr>
            <p:cNvPr id="46" name="Group 45"/>
            <p:cNvGrpSpPr/>
            <p:nvPr/>
          </p:nvGrpSpPr>
          <p:grpSpPr>
            <a:xfrm>
              <a:off x="4462727" y="1629102"/>
              <a:ext cx="1676400" cy="2164482"/>
              <a:chOff x="4415429" y="1705302"/>
              <a:chExt cx="1676400" cy="2164482"/>
            </a:xfrm>
            <a:grpFill/>
          </p:grpSpPr>
          <p:cxnSp>
            <p:nvCxnSpPr>
              <p:cNvPr id="41" name="Straight Arrow Connector 40"/>
              <p:cNvCxnSpPr/>
              <p:nvPr/>
            </p:nvCxnSpPr>
            <p:spPr>
              <a:xfrm flipH="1">
                <a:off x="5558429" y="1705302"/>
                <a:ext cx="533400" cy="685800"/>
              </a:xfrm>
              <a:prstGeom prst="straightConnector1">
                <a:avLst/>
              </a:prstGeom>
              <a:grpFill/>
              <a:ln w="38100">
                <a:noFill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4415429" y="2194034"/>
                <a:ext cx="1295400" cy="1675750"/>
              </a:xfrm>
              <a:prstGeom prst="line">
                <a:avLst/>
              </a:prstGeom>
              <a:grpFill/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 rot="10800000">
              <a:off x="2681223" y="3732566"/>
              <a:ext cx="1836204" cy="2192638"/>
              <a:chOff x="4375251" y="1948952"/>
              <a:chExt cx="1611509" cy="1993306"/>
            </a:xfrm>
            <a:grpFill/>
          </p:grpSpPr>
          <p:cxnSp>
            <p:nvCxnSpPr>
              <p:cNvPr id="51" name="Straight Arrow Connector 50"/>
              <p:cNvCxnSpPr/>
              <p:nvPr/>
            </p:nvCxnSpPr>
            <p:spPr>
              <a:xfrm rot="10800000" flipV="1">
                <a:off x="5451757" y="1948952"/>
                <a:ext cx="535003" cy="623454"/>
              </a:xfrm>
              <a:prstGeom prst="straightConnector1">
                <a:avLst/>
              </a:prstGeom>
              <a:grpFill/>
              <a:ln w="38100">
                <a:noFill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0800000" flipH="1">
                <a:off x="4375251" y="2362199"/>
                <a:ext cx="1251768" cy="1580059"/>
              </a:xfrm>
              <a:prstGeom prst="line">
                <a:avLst/>
              </a:prstGeom>
              <a:grpFill/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 rot="16375085">
              <a:off x="2176169" y="1416393"/>
              <a:ext cx="2149553" cy="2596336"/>
              <a:chOff x="4337375" y="1293941"/>
              <a:chExt cx="2149553" cy="2596336"/>
            </a:xfrm>
            <a:grpFill/>
          </p:grpSpPr>
          <p:cxnSp>
            <p:nvCxnSpPr>
              <p:cNvPr id="54" name="Straight Arrow Connector 53"/>
              <p:cNvCxnSpPr/>
              <p:nvPr/>
            </p:nvCxnSpPr>
            <p:spPr>
              <a:xfrm rot="5224915">
                <a:off x="5724519" y="1329804"/>
                <a:ext cx="798271" cy="726546"/>
              </a:xfrm>
              <a:prstGeom prst="straightConnector1">
                <a:avLst/>
              </a:prstGeom>
              <a:grpFill/>
              <a:ln w="38100">
                <a:noFill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224915" flipH="1" flipV="1">
                <a:off x="4193165" y="2133415"/>
                <a:ext cx="1901072" cy="1612652"/>
              </a:xfrm>
              <a:prstGeom prst="line">
                <a:avLst/>
              </a:prstGeom>
              <a:grpFill/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 rot="5621595">
              <a:off x="4738535" y="3599213"/>
              <a:ext cx="2072461" cy="2504105"/>
              <a:chOff x="4387484" y="1497514"/>
              <a:chExt cx="1910400" cy="2303495"/>
            </a:xfrm>
            <a:grpFill/>
          </p:grpSpPr>
          <p:cxnSp>
            <p:nvCxnSpPr>
              <p:cNvPr id="57" name="Straight Arrow Connector 56"/>
              <p:cNvCxnSpPr/>
              <p:nvPr/>
            </p:nvCxnSpPr>
            <p:spPr>
              <a:xfrm rot="15978405" flipH="1" flipV="1">
                <a:off x="5245431" y="1566589"/>
                <a:ext cx="1121527" cy="983378"/>
              </a:xfrm>
              <a:prstGeom prst="straightConnector1">
                <a:avLst/>
              </a:prstGeom>
              <a:grpFill/>
              <a:ln w="38100">
                <a:noFill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5978405">
                <a:off x="4272916" y="2220507"/>
                <a:ext cx="1695070" cy="1465933"/>
              </a:xfrm>
              <a:prstGeom prst="line">
                <a:avLst/>
              </a:prstGeom>
              <a:grpFill/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5" name="Picture 34" descr="earth-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65459" y="2170386"/>
            <a:ext cx="3773214" cy="377321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TextBox 63"/>
          <p:cNvSpPr txBox="1"/>
          <p:nvPr/>
        </p:nvSpPr>
        <p:spPr>
          <a:xfrm>
            <a:off x="1752601" y="253426"/>
            <a:ext cx="86106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কোনো বস্তুকে পৃথিবী পৃষ্ঠ থেকে কেন্দ্রের দিকে ছেড়ে দিলে কী ঘটবে?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743200" y="914401"/>
            <a:ext cx="161294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ঘটেছে?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96000" y="914401"/>
            <a:ext cx="267893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কেনো এমনটি ঘটে?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019801" y="914401"/>
            <a:ext cx="419537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পৃথিবীর কেন্দ্রে 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g</a:t>
            </a:r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এর মান কত?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19401" y="4572001"/>
            <a:ext cx="420018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পৃথিবীর কেন্দ্রে বস্তুর ওজন কত?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533699" y="3189982"/>
            <a:ext cx="4881465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পৃথিবী পৃষ্ঠ থেকে কেন্দ্রের দিকে 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g </a:t>
            </a:r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</a:p>
          <a:p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মানের কীরূপ পরিবর্তন দেখা যাবে?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2.22222E-6 0.334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6" grpId="1"/>
      <p:bldP spid="67" grpId="0"/>
      <p:bldP spid="68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6161" y="2543034"/>
            <a:ext cx="10399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000" dirty="0">
                <a:latin typeface="NikoshBAN" pitchFamily="2" charset="0"/>
                <a:cs typeface="NikoshBAN" pitchFamily="2" charset="0"/>
              </a:rPr>
              <a:t>কয়লাখনির শ্রমিকরা বেশ ভারী কয়লার খণ্ডগুলোকে ভূ-পৃষ্ঠের তুলনায় খুব সহজে ট্রলিতে উঠাতে পারছে। এর কারণ কী তা ব্যাখ্যা কর।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D1A6C8-7603-40FD-95D2-BBEF50C969C7}"/>
              </a:ext>
            </a:extLst>
          </p:cNvPr>
          <p:cNvSpPr/>
          <p:nvPr/>
        </p:nvSpPr>
        <p:spPr>
          <a:xfrm>
            <a:off x="5230445" y="319205"/>
            <a:ext cx="2083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4"/>
          <p:cNvGrpSpPr/>
          <p:nvPr/>
        </p:nvGrpSpPr>
        <p:grpSpPr>
          <a:xfrm>
            <a:off x="2362200" y="838200"/>
            <a:ext cx="7119354" cy="2961620"/>
            <a:chOff x="824714" y="914400"/>
            <a:chExt cx="7119354" cy="2961620"/>
          </a:xfrm>
        </p:grpSpPr>
        <p:sp>
          <p:nvSpPr>
            <p:cNvPr id="4" name="TextBox 3"/>
            <p:cNvSpPr txBox="1"/>
            <p:nvPr/>
          </p:nvSpPr>
          <p:spPr>
            <a:xfrm>
              <a:off x="838200" y="914400"/>
              <a:ext cx="45913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কোনো বস্তুর ওজন পরিবর্তিত হয়-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0914" y="1371600"/>
              <a:ext cx="42130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i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)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অভিকর্ষজ ত্বরণের পরিবর্তনে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49247" y="1905000"/>
              <a:ext cx="44518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ii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)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পৃথিবীর আহ্নিক গতির কারণে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4714" y="2362200"/>
              <a:ext cx="39629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iii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)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বস্তুর আকৃতির পরিবর্তনে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838200" y="2895600"/>
              <a:ext cx="7105868" cy="980420"/>
              <a:chOff x="838200" y="3124200"/>
              <a:chExt cx="7105868" cy="98042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838200" y="3124200"/>
                <a:ext cx="2914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নিচের কোনটি সঠিক?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5" name="Group 12"/>
              <p:cNvGrpSpPr/>
              <p:nvPr/>
            </p:nvGrpSpPr>
            <p:grpSpPr>
              <a:xfrm>
                <a:off x="914400" y="3581400"/>
                <a:ext cx="7029668" cy="523220"/>
                <a:chOff x="914400" y="3886200"/>
                <a:chExt cx="7029668" cy="523220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914400" y="3886200"/>
                  <a:ext cx="14013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>
                      <a:latin typeface="NikoshBAN" pitchFamily="2" charset="0"/>
                      <a:cs typeface="NikoshBAN" pitchFamily="2" charset="0"/>
                    </a:rPr>
                    <a:t>(ক) </a:t>
                  </a:r>
                  <a:r>
                    <a:rPr lang="en-US" sz="2800" dirty="0">
                      <a:latin typeface="NikoshBAN" pitchFamily="2" charset="0"/>
                      <a:cs typeface="NikoshBAN" pitchFamily="2" charset="0"/>
                    </a:rPr>
                    <a:t>i , iii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791143" y="3886200"/>
                  <a:ext cx="124745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>
                      <a:latin typeface="NikoshBAN" pitchFamily="2" charset="0"/>
                      <a:cs typeface="NikoshBAN" pitchFamily="2" charset="0"/>
                    </a:rPr>
                    <a:t>(খ) </a:t>
                  </a:r>
                  <a:r>
                    <a:rPr lang="en-US" sz="2800" dirty="0" err="1">
                      <a:latin typeface="NikoshBAN" pitchFamily="2" charset="0"/>
                      <a:cs typeface="NikoshBAN" pitchFamily="2" charset="0"/>
                    </a:rPr>
                    <a:t>i</a:t>
                  </a:r>
                  <a:r>
                    <a:rPr lang="en-US" sz="2800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2800" dirty="0">
                      <a:latin typeface="NikoshBAN" pitchFamily="2" charset="0"/>
                      <a:cs typeface="NikoshBAN" pitchFamily="2" charset="0"/>
                    </a:rPr>
                    <a:t>, </a:t>
                  </a:r>
                  <a:r>
                    <a:rPr lang="en-US" sz="2800" dirty="0">
                      <a:latin typeface="NikoshBAN" pitchFamily="2" charset="0"/>
                      <a:cs typeface="NikoshBAN" pitchFamily="2" charset="0"/>
                    </a:rPr>
                    <a:t>ii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4343400" y="3886200"/>
                  <a:ext cx="183415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>
                      <a:latin typeface="NikoshBAN" pitchFamily="2" charset="0"/>
                      <a:cs typeface="NikoshBAN" pitchFamily="2" charset="0"/>
                    </a:rPr>
                    <a:t>(গ) </a:t>
                  </a:r>
                  <a:r>
                    <a:rPr lang="en-US" sz="2800" dirty="0" err="1">
                      <a:latin typeface="NikoshBAN" pitchFamily="2" charset="0"/>
                      <a:cs typeface="NikoshBAN" pitchFamily="2" charset="0"/>
                    </a:rPr>
                    <a:t>i</a:t>
                  </a:r>
                  <a:r>
                    <a:rPr lang="en-US" sz="2800" dirty="0">
                      <a:latin typeface="NikoshBAN" pitchFamily="2" charset="0"/>
                      <a:cs typeface="NikoshBAN" pitchFamily="2" charset="0"/>
                    </a:rPr>
                    <a:t> , ii, iii 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6477000" y="3886200"/>
                  <a:ext cx="146706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2800" dirty="0">
                      <a:latin typeface="NikoshBAN" pitchFamily="2" charset="0"/>
                      <a:cs typeface="NikoshBAN" pitchFamily="2" charset="0"/>
                    </a:rPr>
                    <a:t>(ঘ) </a:t>
                  </a:r>
                  <a:r>
                    <a:rPr lang="en-US" sz="2800" dirty="0">
                      <a:latin typeface="NikoshBAN" pitchFamily="2" charset="0"/>
                      <a:cs typeface="NikoshBAN" pitchFamily="2" charset="0"/>
                    </a:rPr>
                    <a:t>ii , iii</a:t>
                  </a:r>
                </a:p>
              </p:txBody>
            </p:sp>
          </p:grpSp>
        </p:grpSp>
      </p:grpSp>
      <p:sp>
        <p:nvSpPr>
          <p:cNvPr id="16" name="Freeform 15"/>
          <p:cNvSpPr/>
          <p:nvPr/>
        </p:nvSpPr>
        <p:spPr>
          <a:xfrm>
            <a:off x="4267201" y="3352800"/>
            <a:ext cx="488731" cy="315310"/>
          </a:xfrm>
          <a:custGeom>
            <a:avLst/>
            <a:gdLst>
              <a:gd name="connsiteX0" fmla="*/ 0 w 488731"/>
              <a:gd name="connsiteY0" fmla="*/ 63062 h 315310"/>
              <a:gd name="connsiteX1" fmla="*/ 110359 w 488731"/>
              <a:gd name="connsiteY1" fmla="*/ 315310 h 315310"/>
              <a:gd name="connsiteX2" fmla="*/ 488731 w 488731"/>
              <a:gd name="connsiteY2" fmla="*/ 0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731" h="315310">
                <a:moveTo>
                  <a:pt x="0" y="63062"/>
                </a:moveTo>
                <a:lnTo>
                  <a:pt x="110359" y="315310"/>
                </a:lnTo>
                <a:lnTo>
                  <a:pt x="488731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17" name="Group 15"/>
          <p:cNvGrpSpPr/>
          <p:nvPr/>
        </p:nvGrpSpPr>
        <p:grpSpPr>
          <a:xfrm>
            <a:off x="2057400" y="4191000"/>
            <a:ext cx="7543800" cy="1209020"/>
            <a:chOff x="685800" y="990600"/>
            <a:chExt cx="7543800" cy="1209020"/>
          </a:xfrm>
        </p:grpSpPr>
        <p:sp>
          <p:nvSpPr>
            <p:cNvPr id="18" name="TextBox 17"/>
            <p:cNvSpPr txBox="1"/>
            <p:nvPr/>
          </p:nvSpPr>
          <p:spPr>
            <a:xfrm>
              <a:off x="685800" y="990600"/>
              <a:ext cx="43172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পৃথিবীর কেন্দ্রে 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g-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এর মান কত?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9" name="Group 12"/>
            <p:cNvGrpSpPr/>
            <p:nvPr/>
          </p:nvGrpSpPr>
          <p:grpSpPr>
            <a:xfrm>
              <a:off x="685800" y="1676400"/>
              <a:ext cx="7543800" cy="523220"/>
              <a:chOff x="914400" y="3886200"/>
              <a:chExt cx="7543800" cy="52322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914400" y="3886200"/>
                <a:ext cx="20441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(ক)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9.78 m/s</a:t>
                </a:r>
                <a:r>
                  <a:rPr lang="en-US" sz="28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971800" y="3886200"/>
                <a:ext cx="20056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(খ)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9.81 m/s</a:t>
                </a:r>
                <a:r>
                  <a:rPr lang="en-US" sz="28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189468" y="3886200"/>
                <a:ext cx="12875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(গ) অসীম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912584" y="3886200"/>
                <a:ext cx="15456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(ঘ)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0 m/s</a:t>
                </a:r>
                <a:r>
                  <a:rPr lang="en-US" sz="28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24" name="Freeform 23"/>
          <p:cNvSpPr/>
          <p:nvPr/>
        </p:nvSpPr>
        <p:spPr>
          <a:xfrm>
            <a:off x="8077201" y="4953000"/>
            <a:ext cx="488731" cy="315310"/>
          </a:xfrm>
          <a:custGeom>
            <a:avLst/>
            <a:gdLst>
              <a:gd name="connsiteX0" fmla="*/ 0 w 488731"/>
              <a:gd name="connsiteY0" fmla="*/ 63062 h 315310"/>
              <a:gd name="connsiteX1" fmla="*/ 110359 w 488731"/>
              <a:gd name="connsiteY1" fmla="*/ 315310 h 315310"/>
              <a:gd name="connsiteX2" fmla="*/ 488731 w 488731"/>
              <a:gd name="connsiteY2" fmla="*/ 0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731" h="315310">
                <a:moveTo>
                  <a:pt x="0" y="63062"/>
                </a:moveTo>
                <a:lnTo>
                  <a:pt x="110359" y="315310"/>
                </a:lnTo>
                <a:lnTo>
                  <a:pt x="488731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FBE81D-6F6D-4681-90BD-57C55D55AED2}"/>
              </a:ext>
            </a:extLst>
          </p:cNvPr>
          <p:cNvSpPr/>
          <p:nvPr/>
        </p:nvSpPr>
        <p:spPr>
          <a:xfrm>
            <a:off x="6744834" y="284160"/>
            <a:ext cx="2083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75731" y="2646528"/>
            <a:ext cx="104405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নিউজিল্যান্ড, গ্রিনল্যান্ড এবং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সিঙ্গাপুরে যথাক্রমে ক্রান্তীয় অঞ্চলে,</a:t>
            </a:r>
            <a:r>
              <a:rPr lang="en-GB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মেরু অঞ্চলের দিকে</a:t>
            </a:r>
            <a:r>
              <a:rPr lang="bn-BD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3000" dirty="0">
                <a:latin typeface="Times New Roman" pitchFamily="18" charset="0"/>
              </a:rPr>
              <a:t>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বিষুব অঞ্চলে অবস্থিত । স্থানগুলোতে</a:t>
            </a:r>
            <a:r>
              <a:rPr lang="en-GB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কেজি ভরের কোনো বস্তুর ওজন কত হবে।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46DADE-3FBB-493B-8658-21DF71379AF6}"/>
              </a:ext>
            </a:extLst>
          </p:cNvPr>
          <p:cNvSpPr/>
          <p:nvPr/>
        </p:nvSpPr>
        <p:spPr>
          <a:xfrm>
            <a:off x="4825621" y="750887"/>
            <a:ext cx="2083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1" y="1563470"/>
            <a:ext cx="281359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আশা করি তোমরা,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600" y="3962400"/>
            <a:ext cx="7772400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পৃথিবীর বিভিন্ন স্থানে অভিকর্ষজ ত্বরণের বিভিন্নতার কারণে   ওজন বিভিন্ন হয় তা ব্যাখ্যা করতে 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2514600"/>
            <a:ext cx="7467600" cy="10772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পৃথিবীর বিভিন্ন স্থানে অভিকর্ষজ ত্বরণ পরিবর্তনের কারণ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ব্যাখ্যা 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152632" y="1165746"/>
            <a:ext cx="5692254" cy="5692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49078" y="57750"/>
            <a:ext cx="2093843" cy="11079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7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4"/>
          <p:cNvSpPr/>
          <p:nvPr/>
        </p:nvSpPr>
        <p:spPr>
          <a:xfrm>
            <a:off x="685801" y="3894836"/>
            <a:ext cx="4470429" cy="22012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s-IN" sz="28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মোছাঃ উম্মে ছালমা, </a:t>
            </a:r>
            <a:endParaRPr lang="en-GB" sz="2800" b="0" i="0" dirty="0">
              <a:solidFill>
                <a:srgbClr val="050505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s-IN" sz="28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প্রভাষক, পদার্থ বিজ্ঞান</a:t>
            </a:r>
            <a:endParaRPr lang="en-GB" sz="2800" b="0" i="0" dirty="0">
              <a:solidFill>
                <a:srgbClr val="050505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s-IN" sz="28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খামারগ্ৰাম ডিগ্ৰি কলেজ, এনা</a:t>
            </a:r>
            <a:r>
              <a:rPr lang="en-GB" sz="2800" dirty="0" err="1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তপুর, চৌহালী, সিরাজগঞ্জে।</a:t>
            </a:r>
            <a:endParaRPr lang="en-GB" sz="2800" b="0" i="0" dirty="0">
              <a:solidFill>
                <a:srgbClr val="050505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40691" y="1439871"/>
            <a:ext cx="1960648" cy="2454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0663" y="1737360"/>
            <a:ext cx="1587036" cy="1830887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32740B04-4487-41D2-B111-A124C3580AF4}"/>
              </a:ext>
            </a:extLst>
          </p:cNvPr>
          <p:cNvSpPr/>
          <p:nvPr/>
        </p:nvSpPr>
        <p:spPr>
          <a:xfrm>
            <a:off x="6801076" y="3874495"/>
            <a:ext cx="4470429" cy="22012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800" b="0" i="0" dirty="0" err="1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28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0" i="0" dirty="0" err="1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GB" sz="2800" b="0" i="0" dirty="0">
              <a:solidFill>
                <a:srgbClr val="050505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800" dirty="0" err="1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2800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GB" sz="2800" dirty="0">
              <a:solidFill>
                <a:srgbClr val="05050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800" b="0" i="0" dirty="0" err="1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GB" sz="28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GB" sz="2800" dirty="0">
              <a:solidFill>
                <a:srgbClr val="05050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800" b="0" i="0" dirty="0" err="1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GB" sz="28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45 </a:t>
            </a:r>
            <a:r>
              <a:rPr lang="en-GB" sz="2800" b="0" i="0" dirty="0" err="1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2800" b="0" i="0" dirty="0">
              <a:solidFill>
                <a:srgbClr val="050505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BA2E404C-FBA7-4FAB-B66D-DA05E3AA109F}"/>
              </a:ext>
            </a:extLst>
          </p:cNvPr>
          <p:cNvSpPr/>
          <p:nvPr/>
        </p:nvSpPr>
        <p:spPr>
          <a:xfrm>
            <a:off x="5156230" y="442710"/>
            <a:ext cx="1756207" cy="6790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600" b="0" i="0" dirty="0" err="1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3600" b="0" i="0" dirty="0">
              <a:solidFill>
                <a:srgbClr val="050505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6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ht_barefoot_atlas_globe_nt_120810_wmain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0418" y="3300278"/>
            <a:ext cx="8752630" cy="340532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19" name="Picture 18" descr="Travel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02105">
            <a:off x="12277926" y="4110335"/>
            <a:ext cx="2238375" cy="3095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7152" y="1219201"/>
            <a:ext cx="6046848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পৃথিবী পৃষ্ঠের সকল স্থানে ওজন কি সমান হবে?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144000" y="1828800"/>
            <a:ext cx="0" cy="3048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284026" y="1828800"/>
            <a:ext cx="0" cy="2438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24055" y="1828800"/>
            <a:ext cx="0" cy="2362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564084" y="1828800"/>
            <a:ext cx="0" cy="2133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04113" y="1828800"/>
            <a:ext cx="0" cy="2209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844142" y="1828800"/>
            <a:ext cx="0" cy="2438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984171" y="1828800"/>
            <a:ext cx="0" cy="2819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24200" y="1828800"/>
            <a:ext cx="0" cy="3048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38401" y="1215124"/>
            <a:ext cx="7334059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পৃথিবী পৃষ্ঠের সকল স্থানে অভিকর্ষজ ত্বরণ কি সমান হবে?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254 C -0.0934 -0.10023 -0.18715 -0.20278 -0.26805 -0.26297 C -0.34913 -0.32292 -0.42517 -0.33889 -0.48559 -0.35672 C -0.54601 -0.37385 -0.58976 -0.36621 -0.63038 -0.3676 C -0.67066 -0.36898 -0.6908 -0.37153 -0.72864 -0.36621 C -0.76701 -0.36135 -0.82587 -0.34792 -0.86024 -0.33704 C -0.89444 -0.32593 -0.90833 -0.3132 -0.93455 -0.3 C -0.96111 -0.28611 -0.99514 -0.26991 -1.01823 -0.25602 C -1.04149 -0.2426 -1.05104 -0.23264 -1.07465 -0.2169 C -1.09722 -0.20185 -1.11424 -0.19352 -1.15625 -0.16366 C -1.19878 -0.13403 -1.26476 -0.08611 -1.32986 -0.0375 " pathEditMode="relative" rAng="264416" ptsTypes="aaaaaaaa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00" y="-18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4D21451-C054-4038-93C5-4D4EA1B9E861}"/>
              </a:ext>
            </a:extLst>
          </p:cNvPr>
          <p:cNvSpPr/>
          <p:nvPr/>
        </p:nvSpPr>
        <p:spPr>
          <a:xfrm>
            <a:off x="4825621" y="750887"/>
            <a:ext cx="2083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D0F031-2CC8-4C6C-8FEB-DEDC12645771}"/>
              </a:ext>
            </a:extLst>
          </p:cNvPr>
          <p:cNvSpPr/>
          <p:nvPr/>
        </p:nvSpPr>
        <p:spPr>
          <a:xfrm>
            <a:off x="3919591" y="3105834"/>
            <a:ext cx="3895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atin typeface="NikoshBAN" pitchFamily="2" charset="0"/>
                <a:cs typeface="NikoshBAN" pitchFamily="2" charset="0"/>
              </a:rPr>
              <a:t>ওজনের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বিভিন্নতা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4833" y="2657580"/>
            <a:ext cx="746760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পৃথিবীর বিভিন্ন স্থানে অভিকর্ষজ ত্বরণ পরিবর্তনের কারণ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ব্যাখ্যা 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অভিকর্ষজ ত্বরণের প্রভাবে বস্তুর ওজনের পরিবর্তন ব্যাখা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করতে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673456-90F4-4137-AE5B-96DCEAA7CEE8}"/>
              </a:ext>
            </a:extLst>
          </p:cNvPr>
          <p:cNvSpPr/>
          <p:nvPr/>
        </p:nvSpPr>
        <p:spPr>
          <a:xfrm>
            <a:off x="4825621" y="750887"/>
            <a:ext cx="2083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39A79B-20BB-4084-A7AA-4F0776B5BE28}"/>
              </a:ext>
            </a:extLst>
          </p:cNvPr>
          <p:cNvSpPr txBox="1"/>
          <p:nvPr/>
        </p:nvSpPr>
        <p:spPr>
          <a:xfrm>
            <a:off x="1704833" y="1626528"/>
            <a:ext cx="648382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….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earth-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524000"/>
            <a:ext cx="5029200" cy="4495800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1936529" y="3505200"/>
            <a:ext cx="4979278" cy="72258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419600" y="3828393"/>
            <a:ext cx="25146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267200" y="1524000"/>
            <a:ext cx="533400" cy="44958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  <a:alpha val="31000"/>
                </a:schemeClr>
              </a:gs>
              <a:gs pos="100000">
                <a:schemeClr val="bg2">
                  <a:lumMod val="75000"/>
                  <a:shade val="100000"/>
                  <a:satMod val="115000"/>
                  <a:alpha val="0"/>
                </a:schemeClr>
              </a:gs>
            </a:gsLst>
            <a:lin ang="8100000" scaled="1"/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earth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1524000"/>
            <a:ext cx="5029200" cy="4498430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V="1">
            <a:off x="4448503" y="1529586"/>
            <a:ext cx="109131" cy="229618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333062" y="9906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89533" y="350520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054106" y="1981200"/>
            <a:ext cx="244169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মেরু অঞ্চলের ব্যাসার্ধ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21346506">
            <a:off x="4267200" y="4132496"/>
            <a:ext cx="2568332" cy="523220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বিষুব অঞ্চলের ব্যাসার্ধ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67400" y="3276601"/>
            <a:ext cx="460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419600" y="2133601"/>
            <a:ext cx="460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48400" y="4648201"/>
            <a:ext cx="41148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g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এর মান কোন অঞ্চলে বেশি?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934200" y="1828801"/>
            <a:ext cx="3200400" cy="1144073"/>
            <a:chOff x="5638800" y="2438400"/>
            <a:chExt cx="3200400" cy="1144073"/>
          </a:xfrm>
        </p:grpSpPr>
        <p:sp>
          <p:nvSpPr>
            <p:cNvPr id="58" name="Rectangle 57"/>
            <p:cNvSpPr/>
            <p:nvPr/>
          </p:nvSpPr>
          <p:spPr>
            <a:xfrm>
              <a:off x="5638800" y="2438400"/>
              <a:ext cx="3200400" cy="1143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9" name="Object 3"/>
            <p:cNvGraphicFramePr>
              <a:graphicFrameLocks noChangeAspect="1"/>
            </p:cNvGraphicFramePr>
            <p:nvPr/>
          </p:nvGraphicFramePr>
          <p:xfrm>
            <a:off x="5638800" y="2438400"/>
            <a:ext cx="1981200" cy="11440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672840" imgH="393480" progId="Equation.3">
                    <p:embed/>
                  </p:oleObj>
                </mc:Choice>
                <mc:Fallback>
                  <p:oleObj name="Equation" r:id="rId5" imgW="672840" imgH="393480" progId="Equation.3">
                    <p:embed/>
                    <p:pic>
                      <p:nvPicPr>
                        <p:cNvPr id="5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8800" y="2438400"/>
                          <a:ext cx="1981200" cy="11440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TextBox 60"/>
            <p:cNvSpPr txBox="1"/>
            <p:nvPr/>
          </p:nvSpPr>
          <p:spPr>
            <a:xfrm>
              <a:off x="7620000" y="2743200"/>
              <a:ext cx="1208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অনুসারে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096000" y="5334001"/>
            <a:ext cx="4191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কোন অঞ্চলে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বস্তুর ওজন বেশি?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0" y="304801"/>
            <a:ext cx="4902304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পৃথিবীর আকৃতি কী সম্পূর্ণ গোলাকার?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 animBg="1"/>
      <p:bldP spid="49" grpId="0"/>
      <p:bldP spid="50" grpId="0"/>
      <p:bldP spid="53" grpId="0" animBg="1"/>
      <p:bldP spid="54" grpId="0"/>
      <p:bldP spid="55" grpId="0"/>
      <p:bldP spid="56" grpId="0"/>
      <p:bldP spid="60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6801" y="228601"/>
            <a:ext cx="2012089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2819400"/>
            <a:ext cx="40386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বালকটির মেরু ও বিষুব অঞ্চলে ওজনের পার্থক্য নির্ণয়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88247447_932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4331610"/>
            <a:ext cx="2296510" cy="1535790"/>
          </a:xfrm>
          <a:prstGeom prst="rect">
            <a:avLst/>
          </a:prstGeom>
        </p:spPr>
      </p:pic>
      <p:pic>
        <p:nvPicPr>
          <p:cNvPr id="6" name="Picture 5" descr="Young bo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7938" y="1219200"/>
            <a:ext cx="1214056" cy="35825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426125">
            <a:off x="7601034" y="5035203"/>
            <a:ext cx="10919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কেজি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unMoves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295400"/>
            <a:ext cx="8006687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0" y="381001"/>
            <a:ext cx="4953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পৃথিবী সূর্যের চারদিকে কীভাবে ঘুরছে?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05826"/>
            <a:ext cx="80010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পৃথিবী নিজের অক্ষের চারদিকে একবার ঘুরতে কত সময় লাগে?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381001"/>
            <a:ext cx="73914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নিজের অক্ষের চারদিকে পৃথিবীর এই ঘূর্ণনকে কী বলা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412533"/>
            <a:ext cx="66294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আহ্নিক গতির কারণে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g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এর মান কী পরিবর্তিত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arth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117834"/>
            <a:ext cx="3063766" cy="3063766"/>
          </a:xfrm>
          <a:prstGeom prst="rect">
            <a:avLst/>
          </a:prstGeom>
        </p:spPr>
      </p:pic>
      <p:pic>
        <p:nvPicPr>
          <p:cNvPr id="5" name="Picture 4" descr="Sun.png"/>
          <p:cNvPicPr>
            <a:picLocks noChangeAspect="1"/>
          </p:cNvPicPr>
          <p:nvPr/>
        </p:nvPicPr>
        <p:blipFill>
          <a:blip r:embed="rId4" cstate="print"/>
          <a:srcRect l="56805"/>
          <a:stretch>
            <a:fillRect/>
          </a:stretch>
        </p:blipFill>
        <p:spPr>
          <a:xfrm>
            <a:off x="1676400" y="2362200"/>
            <a:ext cx="1306996" cy="3015514"/>
          </a:xfrm>
          <a:prstGeom prst="rect">
            <a:avLst/>
          </a:prstGeom>
          <a:effectLst>
            <a:glow rad="228600">
              <a:srgbClr val="FF9933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Oval 6"/>
          <p:cNvSpPr/>
          <p:nvPr/>
        </p:nvSpPr>
        <p:spPr>
          <a:xfrm>
            <a:off x="4724400" y="3429000"/>
            <a:ext cx="3048000" cy="457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  <a:alpha val="61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  <a:alpha val="50000"/>
                </a:schemeClr>
              </a:gs>
            </a:gsLst>
            <a:lin ang="5400000" scaled="1"/>
            <a:tileRect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90977" y="2743200"/>
            <a:ext cx="2714846" cy="457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  <a:alpha val="81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  <a:alpha val="49000"/>
                </a:scheme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262578" y="2971800"/>
            <a:ext cx="1357423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72200" y="3657600"/>
            <a:ext cx="16002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earth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2117834"/>
            <a:ext cx="3063766" cy="30637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54860" y="381000"/>
            <a:ext cx="5989140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বিষুব অঞ্চল হতে মেরু অঞ্চলের দিকে বৃত্তাকার </a:t>
            </a:r>
          </a:p>
          <a:p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বলয়গুলোর ব্যাসার্ধ কী পরিবর্তন হচ্ছে?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1800" y="457201"/>
            <a:ext cx="647700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আহ্নিক গতির জন্য পৃথিবী পৃষ্ঠের বস্তুর উপর পৃথিবীর </a:t>
            </a:r>
          </a:p>
          <a:p>
            <a:r>
              <a:rPr lang="bn-BD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কেন্দ্রের আকর্ষণ বল স্বাভাবিকের তুলনায় খানিকটা কম হয়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14800" y="5334001"/>
            <a:ext cx="468269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কোন অঞ্চলে এর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g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মান বেশি হবে?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5334001"/>
            <a:ext cx="468750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কোন অঞ্চলে বস্তুর ওজন বেশি হবে?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8" grpId="0"/>
      <p:bldP spid="19" grpId="0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472</Words>
  <Application>Microsoft Office PowerPoint</Application>
  <PresentationFormat>Widescreen</PresentationFormat>
  <Paragraphs>94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Afzal Hossain</dc:creator>
  <cp:lastModifiedBy>Afzal Hossain</cp:lastModifiedBy>
  <cp:revision>2</cp:revision>
  <dcterms:created xsi:type="dcterms:W3CDTF">2021-10-10T07:19:52Z</dcterms:created>
  <dcterms:modified xsi:type="dcterms:W3CDTF">2021-10-10T07:30:48Z</dcterms:modified>
</cp:coreProperties>
</file>