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3" r:id="rId20"/>
    <p:sldId id="288" r:id="rId21"/>
    <p:sldId id="275" r:id="rId22"/>
    <p:sldId id="284" r:id="rId23"/>
    <p:sldId id="276" r:id="rId24"/>
    <p:sldId id="285" r:id="rId25"/>
    <p:sldId id="277" r:id="rId26"/>
    <p:sldId id="286" r:id="rId27"/>
    <p:sldId id="289" r:id="rId28"/>
    <p:sldId id="278" r:id="rId29"/>
    <p:sldId id="290" r:id="rId30"/>
    <p:sldId id="279" r:id="rId31"/>
    <p:sldId id="280" r:id="rId32"/>
    <p:sldId id="281" r:id="rId33"/>
    <p:sldId id="282" r:id="rId34"/>
    <p:sldId id="27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43" y="9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9D6D-C48E-4B3E-BD40-DFD56A3F9F0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BEF-62B8-40E7-9A6D-FDB18ED5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4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9D6D-C48E-4B3E-BD40-DFD56A3F9F0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BEF-62B8-40E7-9A6D-FDB18ED5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5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9D6D-C48E-4B3E-BD40-DFD56A3F9F0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BEF-62B8-40E7-9A6D-FDB18ED5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5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9D6D-C48E-4B3E-BD40-DFD56A3F9F0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BEF-62B8-40E7-9A6D-FDB18ED5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2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9D6D-C48E-4B3E-BD40-DFD56A3F9F0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BEF-62B8-40E7-9A6D-FDB18ED5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4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9D6D-C48E-4B3E-BD40-DFD56A3F9F0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BEF-62B8-40E7-9A6D-FDB18ED5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9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9D6D-C48E-4B3E-BD40-DFD56A3F9F0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BEF-62B8-40E7-9A6D-FDB18ED5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6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9D6D-C48E-4B3E-BD40-DFD56A3F9F0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BEF-62B8-40E7-9A6D-FDB18ED5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3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9D6D-C48E-4B3E-BD40-DFD56A3F9F0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BEF-62B8-40E7-9A6D-FDB18ED5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4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9D6D-C48E-4B3E-BD40-DFD56A3F9F0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BEF-62B8-40E7-9A6D-FDB18ED5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9D6D-C48E-4B3E-BD40-DFD56A3F9F0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BEF-62B8-40E7-9A6D-FDB18ED5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7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9D6D-C48E-4B3E-BD40-DFD56A3F9F07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C4BEF-62B8-40E7-9A6D-FDB18ED54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0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28600"/>
            <a:ext cx="92773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78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65125"/>
            <a:ext cx="7486650" cy="98742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K)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jKwóP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cs typeface="SutonnyMJ" pitchFamily="2" charset="0"/>
              </a:rPr>
              <a:t>Lock Stich)</a:t>
            </a:r>
            <a:endParaRPr lang="en-US" sz="3200" dirty="0" smtClean="0">
              <a:effectLst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(L)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PBbwóP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cs typeface="SutonnyMJ" pitchFamily="2" charset="0"/>
              </a:rPr>
              <a:t>Chain Stich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</a:t>
            </a:r>
            <a:endParaRPr lang="en-US" sz="3200" dirty="0" smtClean="0">
              <a:effectLst/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 </a:t>
            </a:r>
            <a:endParaRPr lang="en-US" sz="3200" dirty="0" smtClean="0">
              <a:effectLst/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(K)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jKwóP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cs typeface="SutonnyMJ" pitchFamily="2" charset="0"/>
              </a:rPr>
              <a:t>(Lock Stich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 t</a:t>
            </a:r>
            <a:endParaRPr lang="en-US" sz="3200" dirty="0" smtClean="0">
              <a:solidFill>
                <a:srgbClr val="C00000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‡h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cs typeface="SutonnyMJ" pitchFamily="2" charset="0"/>
              </a:rPr>
              <a:t>(Bobbin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†Km (</a:t>
            </a:r>
            <a:r>
              <a:rPr lang="en-US" sz="3200" dirty="0">
                <a:cs typeface="SutonnyMJ" pitchFamily="2" charset="0"/>
              </a:rPr>
              <a:t>Bobbin Case</a:t>
            </a:r>
            <a:r>
              <a:rPr lang="en-US" sz="3200" dirty="0" smtClean="0">
                <a:cs typeface="SutonnyMJ" pitchFamily="2" charset="0"/>
              </a:rPr>
              <a:t>)</a:t>
            </a:r>
            <a:endParaRPr lang="bn-BD" sz="3200" dirty="0" smtClean="0"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ivUvix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ûK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&amp;‡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^‡q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Zv‡K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jKwóP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Drcbœ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jKwóP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-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n¨vÛ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cv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PvwjZ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BÛvwóªqvj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wms‡Mj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bxW&amp;j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jKwóP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Wvej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bxW&amp;j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jKwóP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evUb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jKwóP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evi‡UK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GgeªqWvix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`|</a:t>
            </a:r>
            <a:endParaRPr lang="en-US" sz="3200" dirty="0" smtClean="0">
              <a:effectLst/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SutonnyMJ" pitchFamily="2" charset="0"/>
                <a:cs typeface="SutonnyMJ" pitchFamily="2" charset="0"/>
              </a:rPr>
              <a:t> </a:t>
            </a:r>
            <a:endParaRPr lang="en-US" dirty="0" smtClean="0">
              <a:effectLst/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5" descr="C:\Users\User.TTTC\Desktop\Stitch\button ho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3350" y="1352550"/>
            <a:ext cx="4000500" cy="2005012"/>
          </a:xfrm>
          <a:prstGeom prst="rect">
            <a:avLst/>
          </a:prstGeom>
          <a:noFill/>
        </p:spPr>
      </p:pic>
      <p:pic>
        <p:nvPicPr>
          <p:cNvPr id="5" name="Picture 2" descr="C:\Users\User.TTTC\Desktop\Stitch\lockstitch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3609975"/>
            <a:ext cx="4419600" cy="2566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90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550" y="1085851"/>
            <a:ext cx="95821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L) †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PBbwóP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smtClean="0">
                <a:solidFill>
                  <a:srgbClr val="C00000"/>
                </a:solidFill>
                <a:cs typeface="SutonnyMJ" pitchFamily="2" charset="0"/>
              </a:rPr>
              <a:t>Chain Stich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 t</a:t>
            </a:r>
            <a:endParaRPr lang="en-US" sz="3200" dirty="0" smtClean="0">
              <a:solidFill>
                <a:srgbClr val="C00000"/>
              </a:solidFill>
              <a:effectLst/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‡h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eweb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cs typeface="SutonnyMJ" pitchFamily="2" charset="0"/>
              </a:rPr>
              <a:t>(Bobbin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eweb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†Km </a:t>
            </a:r>
            <a:r>
              <a:rPr lang="en-US" sz="3200" dirty="0" smtClean="0">
                <a:cs typeface="SutonnyMJ" pitchFamily="2" charset="0"/>
              </a:rPr>
              <a:t>(Bobbin Case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ïaygvÎ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bxW&amp;j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jycvi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^‡q †h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PBbwóP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†h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Drcbœ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PBbwóP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hgb-IevijK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wms‡Mj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bxW&amp;j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PBbwóP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bxW&amp;j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PBbwóP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wms‡Mj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†_ªW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PBbwóP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`|</a:t>
            </a:r>
            <a:endParaRPr lang="en-US" sz="3200" dirty="0" smtClean="0">
              <a:effectLst/>
              <a:latin typeface="SutonnyMJ" pitchFamily="2" charset="0"/>
              <a:cs typeface="SutonnyMJ" pitchFamily="2" charset="0"/>
            </a:endParaRP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4" descr="C:\Users\User.TTTC\Downloads\http___makeagif.com__media_12-01-2014_DZsb6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8050" y="2857500"/>
            <a:ext cx="4476750" cy="234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9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  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endParaRPr lang="bn-BD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h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eivei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Rvov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jvMv‡bv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H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iLv‡K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mxg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Rvov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jvMv‡jB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mx‡gi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Drcbœ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gyL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mxg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Pnviv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bv¸b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gvbm¤úbœ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Li‡P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 smtClean="0">
              <a:effectLst/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 </a:t>
            </a:r>
            <a:endParaRPr lang="en-US" sz="3200" dirty="0" smtClean="0">
              <a:effectLst/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21932" y="870451"/>
            <a:ext cx="5067300" cy="6667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mxg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32" y="2429955"/>
            <a:ext cx="3387141" cy="273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88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5134" y="174378"/>
            <a:ext cx="2888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just"/>
            <a:r>
              <a:rPr lang="en-US" sz="3600" dirty="0" err="1" smtClean="0">
                <a:solidFill>
                  <a:srgbClr val="C00000"/>
                </a:solidFill>
                <a:effectLst/>
                <a:latin typeface="SutonnyMJ" pitchFamily="2" charset="0"/>
              </a:rPr>
              <a:t>mx‡gi</a:t>
            </a:r>
            <a:r>
              <a:rPr lang="en-US" sz="3600" dirty="0" smtClean="0">
                <a:solidFill>
                  <a:srgbClr val="C00000"/>
                </a:solidFill>
                <a:effectLst/>
                <a:latin typeface="SutonnyMJ" pitchFamily="2" charset="0"/>
              </a:rPr>
              <a:t> ˆ</a:t>
            </a:r>
            <a:r>
              <a:rPr lang="en-US" sz="3600" dirty="0" err="1" smtClean="0">
                <a:solidFill>
                  <a:srgbClr val="C00000"/>
                </a:solidFill>
                <a:effectLst/>
                <a:latin typeface="SutonnyMJ" pitchFamily="2" charset="0"/>
              </a:rPr>
              <a:t>ewkó</a:t>
            </a:r>
            <a:r>
              <a:rPr lang="en-US" sz="3600" dirty="0" smtClean="0">
                <a:solidFill>
                  <a:srgbClr val="C00000"/>
                </a:solidFill>
                <a:effectLst/>
                <a:latin typeface="SutonnyMJ" pitchFamily="2" charset="0"/>
              </a:rPr>
              <a:t>¨ t</a:t>
            </a:r>
            <a:endParaRPr lang="en-US" sz="3600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" y="1028699"/>
            <a:ext cx="1000125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en-US" sz="3200" dirty="0" err="1" smtClean="0">
                <a:effectLst/>
                <a:latin typeface="SutonnyMJ" pitchFamily="2" charset="0"/>
              </a:rPr>
              <a:t>fvj</a:t>
            </a:r>
            <a:r>
              <a:rPr lang="en-US" sz="3200" dirty="0" smtClean="0">
                <a:effectLst/>
                <a:latin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</a:rPr>
              <a:t>Pnviv</a:t>
            </a:r>
            <a:r>
              <a:rPr lang="en-US" sz="3200" dirty="0" smtClean="0">
                <a:effectLst/>
                <a:latin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</a:rPr>
              <a:t>m¤úbœ</a:t>
            </a:r>
            <a:r>
              <a:rPr lang="en-US" sz="3200" dirty="0" smtClean="0">
                <a:effectLst/>
                <a:latin typeface="SutonnyMJ" pitchFamily="2" charset="0"/>
              </a:rPr>
              <a:t> mxg </a:t>
            </a:r>
            <a:r>
              <a:rPr lang="en-US" sz="3200" dirty="0" err="1" smtClean="0">
                <a:effectLst/>
                <a:latin typeface="SutonnyMJ" pitchFamily="2" charset="0"/>
              </a:rPr>
              <a:t>ej‡Z</a:t>
            </a:r>
            <a:r>
              <a:rPr lang="en-US" sz="3200" dirty="0" smtClean="0">
                <a:effectLst/>
                <a:latin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</a:rPr>
              <a:t>eySvq</a:t>
            </a:r>
            <a:r>
              <a:rPr lang="en-US" sz="3200" dirty="0" smtClean="0">
                <a:effectLst/>
                <a:latin typeface="SutonnyMJ" pitchFamily="2" charset="0"/>
              </a:rPr>
              <a:t> †h, </a:t>
            </a:r>
            <a:endParaRPr lang="bn-BD" sz="3200" dirty="0" smtClean="0">
              <a:effectLst/>
              <a:latin typeface="SutonnyMJ" pitchFamily="2" charset="0"/>
            </a:endParaRPr>
          </a:p>
          <a:p>
            <a:pPr marL="457200" algn="just"/>
            <a:r>
              <a:rPr lang="bn-BD" sz="3200" dirty="0" smtClean="0">
                <a:latin typeface="SutonnyMJ" pitchFamily="2" charset="0"/>
              </a:rPr>
              <a:t>১।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mx‡gi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GKKmg~n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mwVK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mylg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mvB‡Ri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bn-BD" sz="3200" dirty="0" smtClean="0">
                <a:effectLst/>
                <a:latin typeface="SutonnyMJ" pitchFamily="2" charset="0"/>
              </a:rPr>
              <a:t>n‡Z n‡e</a:t>
            </a:r>
          </a:p>
          <a:p>
            <a:pPr marL="457200" algn="just"/>
            <a:r>
              <a:rPr lang="bn-BD" sz="3200" dirty="0" smtClean="0">
                <a:latin typeface="SutonnyMJ" pitchFamily="2" charset="0"/>
              </a:rPr>
              <a:t>২।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bn-BD" sz="3200" dirty="0" smtClean="0">
                <a:effectLst/>
                <a:latin typeface="SutonnyMJ" pitchFamily="2" charset="0"/>
                <a:cs typeface="SutonnyMJ" pitchFamily="2" charset="0"/>
              </a:rPr>
              <a:t>‡h mx‡g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Kvbiƒc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ÿwZ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mvab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eis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iLv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eivei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gm„Y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A_©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vr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Kvco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KzPu‡K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|</a:t>
            </a:r>
            <a:endParaRPr lang="bn-BD" sz="3200" dirty="0" smtClean="0">
              <a:effectLst/>
              <a:latin typeface="SutonnyMJ" pitchFamily="2" charset="0"/>
            </a:endParaRPr>
          </a:p>
          <a:p>
            <a:pPr marL="457200" algn="just"/>
            <a:r>
              <a:rPr lang="bn-BD" sz="3200" dirty="0" smtClean="0">
                <a:latin typeface="SutonnyMJ" pitchFamily="2" charset="0"/>
              </a:rPr>
              <a:t>৩।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hw`I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mx‡gi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KzwP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MÖnb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hvM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bq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Z_vwc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wWRvBb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Zwii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mx‡gi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KzwP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B”QvK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Zfv‡eB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| </a:t>
            </a:r>
            <a:endParaRPr lang="bn-BD" sz="3200" dirty="0" smtClean="0">
              <a:effectLst/>
              <a:latin typeface="SutonnyMJ" pitchFamily="2" charset="0"/>
            </a:endParaRPr>
          </a:p>
          <a:p>
            <a:pPr marL="457200" algn="just"/>
            <a:r>
              <a:rPr lang="bn-BD" sz="3200" dirty="0" smtClean="0">
                <a:latin typeface="SutonnyMJ" pitchFamily="2" charset="0"/>
              </a:rPr>
              <a:t>৪।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Avuk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MV‡bi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fvj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Pnvivi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mxg ˆ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Zwii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| </a:t>
            </a:r>
            <a:endParaRPr lang="bn-BD" sz="3200" dirty="0" smtClean="0">
              <a:effectLst/>
              <a:latin typeface="SutonnyMJ" pitchFamily="2" charset="0"/>
            </a:endParaRPr>
          </a:p>
          <a:p>
            <a:pPr marL="457200" algn="just"/>
            <a:r>
              <a:rPr lang="bn-BD" sz="3200" dirty="0" smtClean="0">
                <a:latin typeface="SutonnyMJ" pitchFamily="2" charset="0"/>
              </a:rPr>
              <a:t>৫।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‰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Zwii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cwi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¯‹vi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mx‡gi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Pnviv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wVK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algn="just"/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33707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6906" y="1451810"/>
            <a:ext cx="103060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bn-BD" sz="3200" dirty="0" smtClean="0">
                <a:effectLst/>
                <a:latin typeface="SutonnyMJ" pitchFamily="2" charset="0"/>
              </a:rPr>
              <a:t>৬।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Dcv‡q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` mxg ˆ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cÖwZ‡ivaK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¨ </a:t>
            </a:r>
            <a:r>
              <a:rPr lang="bn-BD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</a:p>
          <a:p>
            <a:pPr marL="457200" algn="just"/>
            <a:r>
              <a:rPr lang="bn-BD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ek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fvj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| </a:t>
            </a:r>
            <a:endParaRPr lang="bn-BD" sz="3200" dirty="0" smtClean="0">
              <a:effectLst/>
              <a:latin typeface="SutonnyMJ" pitchFamily="2" charset="0"/>
            </a:endParaRPr>
          </a:p>
          <a:p>
            <a:pPr marL="457200" algn="just"/>
            <a:r>
              <a:rPr lang="bn-BD" sz="3200" dirty="0" smtClean="0">
                <a:latin typeface="SutonnyMJ" pitchFamily="2" charset="0"/>
              </a:rPr>
              <a:t>৭।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wKQz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Av¸‡bi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wkLv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cÖwZ‡ivaK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¸Y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H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Av¸‡bi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wkLv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cÖwZ‡ivaK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mxg ˆ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Ab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¨_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vq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wkLv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cÖwZ‡ivaK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ÿwZMÖ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¯’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effectLst/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32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/>
              <a:t> 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mx‡gi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sz="36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23950"/>
            <a:ext cx="11353800" cy="528161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GK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Ask GKÎ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m~uP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dvo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Zz‡j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ci¯úi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Ave×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_‡g ALÛ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Kvco‡K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e¨w³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†µ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b¨vq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KZ©b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¦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KZ©b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Ask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Rvov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b·v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W‡Kv‡iwUf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(Decorative Stich)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mxg t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‡h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eivei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Rvov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jvMv‡bv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H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iLv‡K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mxg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Rvov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jvMv‡jB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mx‡gi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Drcbœ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g~L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mxg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Pnviv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Yv¸Y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Av`k©gv‡bi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Li‡P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1229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C00000"/>
                </a:solidFill>
                <a:latin typeface="SutonnyMJ" pitchFamily="2" charset="0"/>
                <a:cs typeface="NikoshBAN" panose="02000000000000000000" pitchFamily="2" charset="0"/>
              </a:rPr>
              <a:t>mx‡gi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bn-BD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cÖKvi‡f`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¦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mxg †`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G¸wj‡K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cÖavbZ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4wU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kÖYx‡Z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A_©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mxg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t-</a:t>
            </a:r>
          </a:p>
          <a:p>
            <a:pPr marL="0" lvl="0" indent="0">
              <a:buNone/>
            </a:pP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mycvi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Bg‡cvRW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mxg </a:t>
            </a:r>
            <a:r>
              <a:rPr lang="en-US" sz="3200" dirty="0">
                <a:cs typeface="SutonnyMJ" pitchFamily="2" charset="0"/>
              </a:rPr>
              <a:t>(Superimposed Seam)</a:t>
            </a:r>
          </a:p>
          <a:p>
            <a:pPr marL="0" lvl="0" indent="0">
              <a:buNone/>
            </a:pP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j¨vcW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mxg </a:t>
            </a:r>
            <a:r>
              <a:rPr lang="en-US" sz="3200" dirty="0">
                <a:cs typeface="SutonnyMJ" pitchFamily="2" charset="0"/>
              </a:rPr>
              <a:t>(Lapped Seam)</a:t>
            </a:r>
          </a:p>
          <a:p>
            <a:pPr marL="0" lvl="0" indent="0">
              <a:buNone/>
            </a:pP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evDÛ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mxg (</a:t>
            </a:r>
            <a:r>
              <a:rPr lang="en-US" sz="3200" dirty="0">
                <a:cs typeface="SutonnyMJ" pitchFamily="2" charset="0"/>
              </a:rPr>
              <a:t>Bound Seam)</a:t>
            </a:r>
          </a:p>
          <a:p>
            <a:pPr marL="0" lvl="0" indent="0">
              <a:buNone/>
            </a:pP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d¬vU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mxg (</a:t>
            </a:r>
            <a:r>
              <a:rPr lang="en-US" sz="3200" dirty="0">
                <a:cs typeface="SutonnyMJ" pitchFamily="2" charset="0"/>
              </a:rPr>
              <a:t>Flat Seam)</a:t>
            </a: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2438400"/>
            <a:ext cx="3920669" cy="404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24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050" y="571500"/>
            <a:ext cx="11887200" cy="521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utonnyMJ" pitchFamily="2" charset="0"/>
              <a:buAutoNum type="arabicParenBoth"/>
            </a:pP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mycvi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Bg‡cvRW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mxg (</a:t>
            </a:r>
            <a:r>
              <a:rPr lang="en-US" sz="3200" dirty="0" smtClean="0">
                <a:solidFill>
                  <a:srgbClr val="C00000"/>
                </a:solidFill>
                <a:ea typeface="Calibri" panose="020F0502020204030204" pitchFamily="34" charset="0"/>
                <a:cs typeface="SutonnyMJ" pitchFamily="2" charset="0"/>
              </a:rPr>
              <a:t>Superimposed Seam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) t</a:t>
            </a: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cvkvK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Zwii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 G ‡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kÖYxi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mxg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me‡P‡q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eûj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cÖPwjZ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 †kÖbxf~³ mxg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mn‡R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Giƒc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mxg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Kvc‡oi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mylg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fv‡e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ewm‡q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I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‰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mvavibZ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mjvBK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…Z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A_ev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cÖvšÍ¸wj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GKB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w`‡K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_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G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kÖbxi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mxg ‰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Zwii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cÖKvi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e¨envi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Kvco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Rvov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jvMv‡bv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mjvB‡qi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¨‡g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cwicvwU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A_ev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Dfq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 G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mxg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we‡kl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c¨v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‡›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Ui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mvBW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mxg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cs typeface="SutonnyMJ" pitchFamily="2" charset="0"/>
              </a:rPr>
              <a:t>Side Seam)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mycvi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Bg‡cvRW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mx‡gi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LyeB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ekx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77" y="1913058"/>
            <a:ext cx="2878645" cy="253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74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526" y="176463"/>
            <a:ext cx="11991473" cy="732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utonnyMJ" pitchFamily="2" charset="0"/>
              <a:buAutoNum type="arabicParenBoth"/>
            </a:pPr>
            <a:r>
              <a:rPr lang="bn-BD" sz="3200" dirty="0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2|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j¨vcW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mxg </a:t>
            </a:r>
            <a:r>
              <a:rPr lang="en-US" sz="3200" dirty="0">
                <a:solidFill>
                  <a:srgbClr val="C00000"/>
                </a:solidFill>
                <a:ea typeface="Calibri" panose="020F0502020204030204" pitchFamily="34" charset="0"/>
                <a:cs typeface="SutonnyMJ" pitchFamily="2" charset="0"/>
              </a:rPr>
              <a:t>(Lapped Seam) 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t</a:t>
            </a: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 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kÖYxi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AšÍ©f~³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mxg¸wj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Kgc‡ÿ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ywU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Kvco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Øviv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ˆ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mx‡gi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iLv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eivei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mjvBK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…Z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Kvc‡oi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ywU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mvavibZ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wecixZ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w`‡K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GKwUi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cÖvšÍ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AciwUi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Dci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Pvcv‡bv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G mxg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mvavibZ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ywU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m~uP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wewkó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gwk‡bi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 ˆ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G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mx‡gi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kw³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A‡bK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ekx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Nl©YRbxZ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Kvi‡Y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myZv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ÿwZMÖ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¯’ 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n‡Z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Wbg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c¨v›U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Zix‡Z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G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mxg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 </a:t>
            </a: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1333500"/>
            <a:ext cx="37338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67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263" y="200525"/>
            <a:ext cx="11710737" cy="620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utonnyMJ" pitchFamily="2" charset="0"/>
              <a:buAutoNum type="arabicParenBoth"/>
            </a:pPr>
            <a:r>
              <a:rPr lang="bn-BD" sz="3200" dirty="0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3| 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evDÛ 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mxg (</a:t>
            </a:r>
            <a:r>
              <a:rPr lang="en-US" sz="3200" dirty="0">
                <a:solidFill>
                  <a:srgbClr val="C00000"/>
                </a:solidFill>
                <a:ea typeface="Calibri" panose="020F0502020204030204" pitchFamily="34" charset="0"/>
                <a:cs typeface="SutonnyMJ" pitchFamily="2" charset="0"/>
              </a:rPr>
              <a:t>Bound Seam) 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t</a:t>
            </a: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 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kÖYxi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mxg ˆ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Kgc‡ÿ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ywU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Kvco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jv‡M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GKvwU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KvcowU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Øviv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gy‡o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†`qv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weavq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G‡K evDÛ mxg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†h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KvcowU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Øviv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gy‡o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†`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qv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†m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KvcowU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GKB is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A_ev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wfbœ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is‡hi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cv‡i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†h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KvcowU‡K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gy‡o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†`qv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myZv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Ly‡j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 GK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UzKiv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j¤^v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yB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†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f‡½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H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KvcowUi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gy‡o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†`qv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A_ev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dvìv‡ii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gywo‡q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AvUwK‡q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q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evBÛvi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evDÛ mxg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mvavibZ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MwÄ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Rvw½qv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ev”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c¨v›U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wb¤œw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`‡K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wb¤œfv‡MI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BD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94" y="1821262"/>
            <a:ext cx="4059656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8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idx="1"/>
          </p:nvPr>
        </p:nvSpPr>
        <p:spPr>
          <a:xfrm>
            <a:off x="2076450" y="1409700"/>
            <a:ext cx="4267200" cy="180974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8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জেসমিন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ড্রেসমেকিং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67350" y="3810000"/>
            <a:ext cx="4242816" cy="1866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ড্রেসমেকিং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-০২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1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66700"/>
            <a:ext cx="1137285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</a:t>
            </a:r>
          </a:p>
          <a:p>
            <a:r>
              <a:rPr lang="bn-BD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4</a:t>
            </a:r>
            <a:r>
              <a:rPr lang="bn-BD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d¬vU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mxg (</a:t>
            </a:r>
            <a:r>
              <a:rPr lang="en-US" sz="3200" dirty="0">
                <a:solidFill>
                  <a:srgbClr val="C00000"/>
                </a:solidFill>
                <a:cs typeface="SutonnyMJ" pitchFamily="2" charset="0"/>
              </a:rPr>
              <a:t>Flat Seam) 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t</a:t>
            </a:r>
          </a:p>
          <a:p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Kvc‡oii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Rvov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jvwM‡q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G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kÖYxi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mxg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cÖvšÍ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cvkvcvwk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A_©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Ab¨wUi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Dci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›`h©¨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cÖvšÍ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ywUi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duvK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i‡L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mxg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endParaRPr lang="bn-BD" sz="3200" dirty="0">
              <a:latin typeface="SutonnyMJ" pitchFamily="2" charset="0"/>
              <a:cs typeface="SutonnyMJ" pitchFamily="2" charset="0"/>
            </a:endParaRPr>
          </a:p>
          <a:p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endParaRPr lang="bn-BD" dirty="0" smtClean="0">
              <a:latin typeface="SutonnyMJ" pitchFamily="2" charset="0"/>
              <a:cs typeface="SutonnyMJ" pitchFamily="2" charset="0"/>
            </a:endParaRPr>
          </a:p>
          <a:p>
            <a:endParaRPr lang="bn-BD" dirty="0">
              <a:latin typeface="SutonnyMJ" pitchFamily="2" charset="0"/>
              <a:cs typeface="SutonnyMJ" pitchFamily="2" charset="0"/>
            </a:endParaRPr>
          </a:p>
          <a:p>
            <a:endParaRPr lang="bn-BD" dirty="0" smtClean="0">
              <a:latin typeface="SutonnyMJ" pitchFamily="2" charset="0"/>
              <a:cs typeface="SutonnyMJ" pitchFamily="2" charset="0"/>
            </a:endParaRPr>
          </a:p>
          <a:p>
            <a:endParaRPr lang="bn-BD" dirty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1123950"/>
            <a:ext cx="40386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9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00787"/>
            <a:ext cx="11791950" cy="7539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wó‡Pi</a:t>
            </a:r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msÁv</a:t>
            </a:r>
            <a:endParaRPr lang="en-US" sz="3200" dirty="0">
              <a:solidFill>
                <a:srgbClr val="C00000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mxg I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G‡K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Ac‡ii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mv‡_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IZ‡cÖvZfv‡e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RwoZ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KviY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mxg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Qvov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hgb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‰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Zgwb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Qvov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I mxg ˆ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m¤ú‡K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Av‡jvPbvi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c~‡e©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wó‡Pi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msÁv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Rvbv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Avek¨K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weavq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wó‡Pi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msÁv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†`qv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GKvwaK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myZv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jyc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G‡K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Aci‡ii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mv‡_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B›Uªvjywcs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,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B›Uvijywcs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B›Uvi‡jwQs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¨‡g Ave×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GB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mjvB‡qi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GKK‡K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hLb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jyc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GKB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jy‡ci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ga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AwZµg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K‡I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ZLb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B›Uªvjywcs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(</a:t>
            </a:r>
            <a:r>
              <a:rPr lang="en-US" sz="3200" dirty="0" err="1">
                <a:ea typeface="Calibri" panose="020F0502020204030204" pitchFamily="34" charset="0"/>
                <a:cs typeface="SutonnyMJ" pitchFamily="2" charset="0"/>
              </a:rPr>
              <a:t>Intralooping</a:t>
            </a:r>
            <a:r>
              <a:rPr lang="en-US" sz="3200" dirty="0">
                <a:ea typeface="Calibri" panose="020F0502020204030204" pitchFamily="34" charset="0"/>
                <a:cs typeface="SutonnyMJ" pitchFamily="2" charset="0"/>
              </a:rPr>
              <a:t>)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hLb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myZv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myZv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jy‡ci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Dci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AwZµg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ZLb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B›Uvi‡jwQs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(</a:t>
            </a:r>
            <a:r>
              <a:rPr lang="en-US" sz="3200" dirty="0">
                <a:ea typeface="Calibri" panose="020F0502020204030204" pitchFamily="34" charset="0"/>
                <a:cs typeface="SutonnyMJ" pitchFamily="2" charset="0"/>
              </a:rPr>
              <a:t>Interlacing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hLb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jyc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jy‡ci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ga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AwZµg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K‡I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ZLb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Zv‡K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B›Uvijywcs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(</a:t>
            </a:r>
            <a:r>
              <a:rPr lang="en-US" sz="3200" dirty="0" err="1">
                <a:ea typeface="Calibri" panose="020F0502020204030204" pitchFamily="34" charset="0"/>
                <a:cs typeface="SutonnyMJ" pitchFamily="2" charset="0"/>
              </a:rPr>
              <a:t>Interlooping</a:t>
            </a:r>
            <a:r>
              <a:rPr lang="en-US" sz="3200" dirty="0">
                <a:ea typeface="Calibri" panose="020F0502020204030204" pitchFamily="34" charset="0"/>
                <a:cs typeface="SutonnyMJ" pitchFamily="2" charset="0"/>
              </a:rPr>
              <a:t>)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utonnyMJ" pitchFamily="2" charset="0"/>
              <a:buAutoNum type="arabicPeriod"/>
            </a:pP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utonnyMJ" pitchFamily="2" charset="0"/>
              <a:buAutoNum type="arabicPeriod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4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1367" y="224589"/>
            <a:ext cx="10900611" cy="675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 err="1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wó‡Pi</a:t>
            </a:r>
            <a:r>
              <a:rPr lang="en-US" sz="3600" b="1" dirty="0" smtClean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K¬ </a:t>
            </a:r>
            <a:r>
              <a:rPr lang="en-US" sz="3600" b="1" dirty="0" err="1">
                <a:solidFill>
                  <a:srgbClr val="C00000"/>
                </a:solidFill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vk</a:t>
            </a:r>
            <a:endParaRPr lang="en-US" sz="3600" dirty="0">
              <a:solidFill>
                <a:srgbClr val="C00000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cvkvK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wkí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KviLvbvq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eû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gwkb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hgb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n‡”Q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Zgwb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eû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wó‡Pi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I †`L‡Z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cvIqv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wóP‡K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g~jZ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8wU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K¬v‡k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wef³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n‡q‡Q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hgbt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-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utonnyMJ" pitchFamily="2" charset="0"/>
              <a:buAutoNum type="arabicPeriod"/>
            </a:pP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Køvk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- 100 -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wms‡Mj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†_ªW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PBb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endParaRPr lang="en-US" sz="3200" dirty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utonnyMJ" pitchFamily="2" charset="0"/>
              <a:buAutoNum type="arabicPeriod"/>
            </a:pP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Køvk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- 200 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– n</a:t>
            </a:r>
            <a:r>
              <a:rPr lang="bn-BD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¨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Û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endParaRPr lang="en-US" sz="3200" dirty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utonnyMJ" pitchFamily="2" charset="0"/>
              <a:buAutoNum type="arabicPeriod"/>
            </a:pP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Køvk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- 300 -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Uy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†_ªW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jKwóP</a:t>
            </a:r>
            <a:endParaRPr lang="en-US" sz="3200" dirty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utonnyMJ" pitchFamily="2" charset="0"/>
              <a:buAutoNum type="arabicPeriod"/>
            </a:pP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Køvk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- 400 -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Uz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†_ªW (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gvwë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†_ªW)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PBbwóP</a:t>
            </a:r>
            <a:endParaRPr lang="en-US" sz="3200" dirty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utonnyMJ" pitchFamily="2" charset="0"/>
              <a:buAutoNum type="arabicPeriod"/>
            </a:pP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Køvk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- 500 -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IfviGR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(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UvBc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PBbwóP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SutonnyMJ" pitchFamily="2" charset="0"/>
              <a:buAutoNum type="arabicPeriod"/>
            </a:pP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Køvk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- 600 -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d¬vU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mxg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(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UvBc</a:t>
            </a:r>
            <a:r>
              <a:rPr lang="en-US" sz="3200" dirty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PBbwóP</a:t>
            </a:r>
            <a:r>
              <a:rPr lang="en-US" sz="3200" dirty="0" smtClean="0"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)</a:t>
            </a:r>
            <a:endParaRPr lang="bn-BD" sz="3200" dirty="0" smtClean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1000"/>
              </a:spcAft>
              <a:buFont typeface="SutonnyMJ" pitchFamily="2" charset="0"/>
              <a:buAutoNum type="arabicPeriod"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Køvk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- 700 -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wms‡Mj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†_ªW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jKwóP</a:t>
            </a:r>
            <a:endParaRPr lang="bn-BD" sz="3200" dirty="0">
              <a:latin typeface="SutonnyMJ" pitchFamily="2" charset="0"/>
              <a:cs typeface="SutonnyMJ" pitchFamily="2" charset="0"/>
            </a:endParaRPr>
          </a:p>
          <a:p>
            <a:pPr marL="342900" lvl="0" indent="-342900" algn="just">
              <a:spcAft>
                <a:spcPts val="1000"/>
              </a:spcAft>
              <a:buFont typeface="SutonnyMJ" pitchFamily="2" charset="0"/>
              <a:buAutoNum type="arabicPeriod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Køvk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- 800 - Kw¤^‡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57" y="2651607"/>
            <a:ext cx="3777593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13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52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‡¤œ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kÖYxi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wó‡Pi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3600" b="1" dirty="0" err="1">
                <a:latin typeface="SutonnyMJ" pitchFamily="2" charset="0"/>
                <a:cs typeface="SutonnyMJ" pitchFamily="2" charset="0"/>
              </a:rPr>
              <a:t>nj</a:t>
            </a:r>
            <a:r>
              <a:rPr lang="en-US" sz="3600" b="1" dirty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16" y="1248108"/>
            <a:ext cx="11309684" cy="5438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Køvk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- 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100 -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wms‡Mj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†_ªW †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PBb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cs typeface="SutonnyMJ" pitchFamily="2" charset="0"/>
              </a:rPr>
              <a:t>(</a:t>
            </a:r>
            <a:r>
              <a:rPr lang="en-US" sz="3200" dirty="0">
                <a:cs typeface="SutonnyMJ" pitchFamily="2" charset="0"/>
              </a:rPr>
              <a:t>Single Thread Chain Stich)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t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G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kÖbxi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wóP¸wj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bxW&amp;j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Øviv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B›Uªvjywcs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&amp;‡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myZv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&amp;‡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bxW&amp;j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jyc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Drcbœ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jycwU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D³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bxW&amp;j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ØvivB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cieZx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jycwU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Ave×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Gfv‡e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wó‡Pi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wó‡Pi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LyeB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Kg|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wó‡Pi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k‡li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jy‡ci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AwZµg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Kiv‡bv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c„_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Kfv‡e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AwZµg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Kiv‡bv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wQ‡o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mn‡RB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m¤ú~Y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Ly‡j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2114551"/>
            <a:ext cx="4114801" cy="18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21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96874"/>
            <a:ext cx="11563350" cy="5984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2|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Køvk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- 200 -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n¨Û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cs typeface="SutonnyMJ" pitchFamily="2" charset="0"/>
              </a:rPr>
              <a:t>(Hand Stich)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t</a:t>
            </a: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G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kÖbxi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wóP¸wj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AbyKi‡Y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™¢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&amp;‡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bxW&amp;j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AwZµg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Kiv‡bv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jvBb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gZB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mv‡cÿ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AwfÁZv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ÿZvi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weavq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kÖYxi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m~uP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‰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628650"/>
            <a:ext cx="38481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03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550" y="363915"/>
            <a:ext cx="11811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3|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Køvk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- 300 -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Uy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†_ªW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jKwóP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(</a:t>
            </a:r>
            <a:r>
              <a:rPr lang="en-US" sz="3200" dirty="0">
                <a:solidFill>
                  <a:srgbClr val="C00000"/>
                </a:solidFill>
                <a:cs typeface="SutonnyMJ" pitchFamily="2" charset="0"/>
              </a:rPr>
              <a:t>Two Thread Lock Stich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 t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G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kÖbxi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wóP¸wj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`y Bev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Z‡ZvwaK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MÖæ‡ci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ˆ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Zwi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MÖæ‡ci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MÖæ‡ci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B›Uvi‡jwQs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(Interlacing)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Ave×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MÖæ‡ci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bxW&amp;j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†_ªW (Needle Thread)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MÖæ‡ci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†_ªW (</a:t>
            </a:r>
            <a:r>
              <a:rPr lang="en-US" sz="3200" dirty="0">
                <a:cs typeface="SutonnyMJ" pitchFamily="2" charset="0"/>
              </a:rPr>
              <a:t>Bobbin Thread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G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kªYxi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UvBc-301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ekx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cÖPwjZ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bxW&amp;j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†_ªW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eweb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†_ªW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jKwó‡Pi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GB †h, 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†_‡KB †`L‡Z GKB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iKg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wó‡P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G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kÖYxi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wóP¸wj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A_©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mn‡R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Ly‡j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wQ‡o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mnvmv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m¤ú~Y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G‡Kev‡i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Ly‡j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hvIqvi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SzwK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e¨vKwóP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cs typeface="SutonnyMJ" pitchFamily="2" charset="0"/>
              </a:rPr>
              <a:t>Back Stitch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‡`qv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ch©vß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87" y="1804987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72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705" y="385011"/>
            <a:ext cx="110369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4|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Køvk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- 400 -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Uz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†_ªW (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gvwë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†_ªW)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PBbwóP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(</a:t>
            </a:r>
            <a:r>
              <a:rPr lang="en-US" sz="3200" dirty="0">
                <a:solidFill>
                  <a:srgbClr val="C00000"/>
                </a:solidFill>
                <a:cs typeface="SutonnyMJ" pitchFamily="2" charset="0"/>
              </a:rPr>
              <a:t>Two Thread (Multi Thread) Chain Stich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t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G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kÖbxi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Z‡ZvwaK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MÖæ‡ci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¨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MÖæ‡ci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jyc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`‡q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K‡I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MÖæ‡ci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B›Uvi‡jwQs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B›Uvijywcs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Ave×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GK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MÖæ‡ci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bxW&amp;j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†_ªW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MÖæ‡ci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jycvi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†_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ªW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err="1">
                <a:cs typeface="SutonnyMJ" pitchFamily="2" charset="0"/>
              </a:rPr>
              <a:t>Looper</a:t>
            </a:r>
            <a:r>
              <a:rPr lang="en-US" sz="3200" dirty="0">
                <a:cs typeface="SutonnyMJ" pitchFamily="2" charset="0"/>
              </a:rPr>
              <a:t> Thread)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37" y="1519237"/>
            <a:ext cx="2824163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77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50" y="838200"/>
            <a:ext cx="11582400" cy="4127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5|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Køvk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- 500 -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IfviGR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cs typeface="SutonnyMJ" pitchFamily="2" charset="0"/>
              </a:rPr>
              <a:t>(Over edge Stich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 t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G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kÖbxi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wóP¸wj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GKvwaK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MÖæ‡ci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Kgc‡ÿ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MÖæ‡ci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jyc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cªvšÍ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Ny‡i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G‡m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Ave×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myZv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Avm‡Z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wVe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c~&amp;e©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g~û‡Z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¨¯’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bvBd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†K‡U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cwi”Qbœ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cªvšÍ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mx‡gi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G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kªYxi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IfvijwKs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Zc‡ÿ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IfviGR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(over edge)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925448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99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960" y="479258"/>
            <a:ext cx="1182603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6|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Køvk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- 600 -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d¬vU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mxg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solidFill>
                  <a:srgbClr val="C00000"/>
                </a:solidFill>
                <a:cs typeface="SutonnyMJ" pitchFamily="2" charset="0"/>
              </a:rPr>
              <a:t>Flat Seam Stich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 t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G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kÖbxi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wóP¸wj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MÖæ‡ci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yBwU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MÖæ‡ci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Dfq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Lv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MÖæ‡ci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bxW&amp;j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†_ªW (</a:t>
            </a:r>
            <a:r>
              <a:rPr lang="en-US" sz="3200" dirty="0">
                <a:cs typeface="SutonnyMJ" pitchFamily="2" charset="0"/>
              </a:rPr>
              <a:t>Needle Thread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)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Z…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MÖæ‡ci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Kfvi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‡_ªW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eUg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Kfvi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†_ªW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A_©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UceUg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Kfvwis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cs typeface="SutonnyMJ" pitchFamily="2" charset="0"/>
              </a:rPr>
              <a:t>Top Bottom </a:t>
            </a:r>
            <a:r>
              <a:rPr lang="en-US" sz="3200" dirty="0" err="1">
                <a:cs typeface="SutonnyMJ" pitchFamily="2" charset="0"/>
              </a:rPr>
              <a:t>Coverring</a:t>
            </a:r>
            <a:r>
              <a:rPr lang="en-US" sz="3200" dirty="0">
                <a:cs typeface="SutonnyMJ" pitchFamily="2" charset="0"/>
              </a:rPr>
              <a:t> Stitch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wUkvU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©,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cj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kvU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AvÛi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Iqvi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cÖPzi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cwigv‡b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e¨venvi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d¬vU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cs typeface="SutonnyMJ" pitchFamily="2" charset="0"/>
              </a:rPr>
              <a:t>Flat </a:t>
            </a:r>
            <a:r>
              <a:rPr lang="en-US" sz="3200" dirty="0" err="1">
                <a:cs typeface="SutonnyMJ" pitchFamily="2" charset="0"/>
              </a:rPr>
              <a:t>Loack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9" y="740183"/>
            <a:ext cx="3657601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25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050" y="723900"/>
            <a:ext cx="9715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7|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Køvk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- 700 -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wms‡Mj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†_ªW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jKwóP</a:t>
            </a:r>
            <a:endParaRPr lang="bn-BD" sz="32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solidFill>
                  <a:srgbClr val="C00000"/>
                </a:solidFill>
                <a:cs typeface="SutonnyMJ" pitchFamily="2" charset="0"/>
              </a:rPr>
              <a:t>Single Thread </a:t>
            </a:r>
            <a:r>
              <a:rPr lang="en-US" sz="3200" dirty="0" err="1">
                <a:solidFill>
                  <a:srgbClr val="C00000"/>
                </a:solidFill>
                <a:cs typeface="SutonnyMJ" pitchFamily="2" charset="0"/>
              </a:rPr>
              <a:t>Loc</a:t>
            </a:r>
            <a:r>
              <a:rPr lang="bn-BD" sz="3200" dirty="0">
                <a:solidFill>
                  <a:srgbClr val="C00000"/>
                </a:solidFill>
                <a:cs typeface="SutonnyMJ" pitchFamily="2" charset="0"/>
              </a:rPr>
              <a:t>k y</a:t>
            </a:r>
            <a:r>
              <a:rPr lang="en-US" sz="3200" dirty="0">
                <a:solidFill>
                  <a:srgbClr val="C00000"/>
                </a:solidFill>
                <a:cs typeface="SutonnyMJ" pitchFamily="2" charset="0"/>
              </a:rPr>
              <a:t>Stich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 t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kÖbxi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wóP¸wj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g~jZ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K¬vm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- 100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Gi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Abyiæc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‘ 100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K¬v‡ki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UvBc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PBbwóP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cs typeface="SutonnyMJ" pitchFamily="2" charset="0"/>
              </a:rPr>
              <a:t>Chain Stitch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700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Køv‡ki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UvBc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jKwóP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cs typeface="SutonnyMJ" pitchFamily="2" charset="0"/>
              </a:rPr>
              <a:t>Lock Stitch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G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evRv‡i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GL‡bv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eûj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cÖPwjZ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 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4" y="1452503"/>
            <a:ext cx="3457575" cy="37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6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0300" y="266700"/>
            <a:ext cx="6553200" cy="121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LESSON TITLE 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/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36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:</a:t>
            </a:r>
            <a:r>
              <a:rPr lang="en-US" sz="3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4850" y="2343149"/>
            <a:ext cx="10515600" cy="276701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3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81100"/>
            <a:ext cx="114490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8|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Køvk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- 800 -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wms‡Mj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†_ªW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jKwóP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600" dirty="0">
                <a:solidFill>
                  <a:srgbClr val="C00000"/>
                </a:solidFill>
                <a:cs typeface="SutonnyMJ" pitchFamily="2" charset="0"/>
              </a:rPr>
              <a:t>Single Thread Lock Stitch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 t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G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kÖbxi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wóP¸wj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g~jZ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K¬vk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400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I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K¬vk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500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Kw¤^‡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wKbvivq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D‡V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IfviGR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cs typeface="SutonnyMJ" pitchFamily="2" charset="0"/>
              </a:rPr>
              <a:t>Over edge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†`qv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cvkvcvwk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PBb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(</a:t>
            </a:r>
            <a:r>
              <a:rPr lang="en-US" sz="3200" dirty="0">
                <a:cs typeface="SutonnyMJ" pitchFamily="2" charset="0"/>
              </a:rPr>
              <a:t>Chain Stitch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K¬vk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- 400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K¬vk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- 500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Kw¤^‡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bk‡b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weavq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G‡K Kw¤^‡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cs typeface="SutonnyMJ" pitchFamily="2" charset="0"/>
              </a:rPr>
              <a:t>Combination Stitch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G‡K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mdwU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cs typeface="SutonnyMJ" pitchFamily="2" charset="0"/>
              </a:rPr>
              <a:t>Safety Stitch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4" y="1905000"/>
            <a:ext cx="3648075" cy="306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30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>
            <a:norm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36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520541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mx‡gi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mx‡gi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mx‡gi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cv_K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bn-BD" sz="3200" dirty="0" err="1"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x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g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wó‡Pi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Ges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wóP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K¬v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KqwU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7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</a:t>
            </a:r>
            <a:r>
              <a:rPr lang="bn-BD" sz="3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voxi KvR</a:t>
            </a:r>
            <a:endParaRPr lang="en-US" sz="36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lvl="0" indent="0">
              <a:buNone/>
            </a:pPr>
            <a:endParaRPr lang="bn-BD" sz="3200" dirty="0">
              <a:latin typeface="SutonnyMJ" pitchFamily="2" charset="0"/>
              <a:cs typeface="SutonnyMJ" pitchFamily="2" charset="0"/>
            </a:endParaRPr>
          </a:p>
          <a:p>
            <a:pPr marL="0" lvl="0" indent="0">
              <a:buNone/>
            </a:pP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mjvB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mx‡gi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lvl="0" indent="0">
              <a:buNone/>
            </a:pP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2|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mx‡gi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cv_K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41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69" y="1540042"/>
            <a:ext cx="6007767" cy="391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51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189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সংঙ্গা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সেলাইএর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৩।হাতের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সেলাইএর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ছিমের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সংঙ্গা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ছিমের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ছিমের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342900"/>
            <a:ext cx="7467600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bg2">
                  <a:lumMod val="1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GB †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jmb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ci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wb¤œ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wjwLZ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wj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SutonnyMJ" pitchFamily="2" charset="0"/>
                <a:cs typeface="SutonnyMJ" pitchFamily="2" charset="0"/>
              </a:rPr>
              <a:t> t</a:t>
            </a:r>
          </a:p>
          <a:p>
            <a:pPr algn="ctr"/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7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90211" y="1082842"/>
            <a:ext cx="3392905" cy="994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7792" y="2819219"/>
            <a:ext cx="9957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ফোঁড়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আবদ্ধকরাকে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অখন্ড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সেলাইয়ের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মাধ্যমেজোড়া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4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10972800" cy="4648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গেলেও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endParaRPr lang="en-US" sz="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২।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মেশিনের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endParaRPr lang="en-US" sz="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smtClean="0">
                <a:latin typeface="SutonnyMJ" pitchFamily="2" charset="0"/>
                <a:cs typeface="SutonnyMJ" pitchFamily="2" charset="0"/>
              </a:rPr>
              <a:t>ঃ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c„w_ex‡Z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me©cÖ_g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nv‡Zi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800" dirty="0" smtClean="0">
                <a:latin typeface="SutonnyMJ" pitchFamily="2" charset="0"/>
                <a:cs typeface="SutonnyMJ" pitchFamily="2" charset="0"/>
              </a:rPr>
              <a:t>g</a:t>
            </a:r>
            <a:endParaRPr lang="bn-BD" sz="38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Zwii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Zwii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c~e</a:t>
            </a:r>
            <a:r>
              <a:rPr lang="en-US" sz="3800" dirty="0" smtClean="0">
                <a:latin typeface="SutonnyMJ" pitchFamily="2" charset="0"/>
                <a:cs typeface="SutonnyMJ" pitchFamily="2" charset="0"/>
              </a:rPr>
              <a:t>©</a:t>
            </a:r>
            <a:endParaRPr lang="bn-BD" sz="38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K‡qK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coZv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Kvco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GK‡Î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fvuR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K‡I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Kvu_v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KiZ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µ‡g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nv‡Zi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m„wói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c~e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ïaygvÎ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nv‡Zi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mjvB‡qi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Zwii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mv‡_ mv‡_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mŠ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›`h©¨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e„wÏi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Rxe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RšÍÍ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jZv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cvZv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Mv‡Qi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b·v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KiZ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Zwii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nv‡Zi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wejxb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kvwo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Pvu`I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Kv_uvq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m~uP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KviæKvh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myÿ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I my›`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gwk‡b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cvkv‡Ki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Zzjbvq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K‡qK¸b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800" dirty="0" err="1">
                <a:latin typeface="SutonnyMJ" pitchFamily="2" charset="0"/>
                <a:cs typeface="SutonnyMJ" pitchFamily="2" charset="0"/>
              </a:rPr>
              <a:t>ekx</a:t>
            </a:r>
            <a:r>
              <a:rPr lang="en-US" sz="3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4" name="Picture 2" descr="C:\Users\User.TTTC\Desktop\Stitch\naks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0450" y="1856581"/>
            <a:ext cx="3733800" cy="205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163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    </a:t>
            </a:r>
            <a:r>
              <a:rPr lang="bn-BD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nv‡Zi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mjvB</a:t>
            </a:r>
            <a:r>
              <a:rPr lang="en-US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endParaRPr lang="bn-BD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6850" y="1638083"/>
            <a:ext cx="9746582" cy="492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nv‡Zi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mjvB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Avevi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wewfbœ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ai‡bi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nq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| †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hgb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t-</a:t>
            </a:r>
            <a:endParaRPr lang="bn-BD" sz="3200" dirty="0"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K)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mvRv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ivb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 smtClean="0">
                <a:effectLst/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smtClean="0">
                <a:effectLst/>
                <a:cs typeface="SutonnyMJ" pitchFamily="2" charset="0"/>
              </a:rPr>
              <a:t>Run Stich</a:t>
            </a:r>
            <a:r>
              <a:rPr lang="en-US" sz="3200" dirty="0" smtClean="0">
                <a:effectLst/>
                <a:cs typeface="SutonnyMJ" pitchFamily="2" charset="0"/>
              </a:rPr>
              <a:t>)</a:t>
            </a:r>
            <a:endParaRPr lang="bn-BD" sz="3200" dirty="0" smtClean="0">
              <a:effectLst/>
              <a:cs typeface="SutonnyMJ" pitchFamily="2" charset="0"/>
            </a:endParaRPr>
          </a:p>
          <a:p>
            <a:pPr marL="914400" algn="just"/>
            <a:endParaRPr lang="en-US" sz="3200" dirty="0" smtClean="0">
              <a:effectLst/>
              <a:cs typeface="SutonnyMJ" pitchFamily="2" charset="0"/>
            </a:endParaRPr>
          </a:p>
          <a:p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  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(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L) 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ZzicvB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ev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ng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†</a:t>
            </a:r>
            <a:r>
              <a:rPr lang="en-US" sz="3200" dirty="0" err="1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mjvB</a:t>
            </a:r>
            <a:r>
              <a:rPr lang="en-US" sz="3200" dirty="0" smtClean="0">
                <a:effectLst/>
                <a:latin typeface="SutonnyMJ" pitchFamily="2" charset="0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smtClean="0">
                <a:effectLst/>
                <a:ea typeface="Calibri" panose="020F0502020204030204" pitchFamily="34" charset="0"/>
                <a:cs typeface="SutonnyMJ" pitchFamily="2" charset="0"/>
              </a:rPr>
              <a:t>(Hem Stich</a:t>
            </a:r>
            <a:r>
              <a:rPr lang="en-US" sz="3200" dirty="0" smtClean="0">
                <a:effectLst/>
                <a:ea typeface="Calibri" panose="020F0502020204030204" pitchFamily="34" charset="0"/>
                <a:cs typeface="SutonnyMJ" pitchFamily="2" charset="0"/>
              </a:rPr>
              <a:t>)</a:t>
            </a:r>
            <a:endParaRPr lang="bn-BD" sz="3200" dirty="0" smtClean="0">
              <a:effectLst/>
              <a:ea typeface="Calibri" panose="020F0502020204030204" pitchFamily="34" charset="0"/>
              <a:cs typeface="SutonnyMJ" pitchFamily="2" charset="0"/>
            </a:endParaRPr>
          </a:p>
          <a:p>
            <a:endParaRPr lang="en-US" sz="3200" dirty="0" smtClean="0">
              <a:effectLst/>
              <a:ea typeface="Calibri" panose="020F0502020204030204" pitchFamily="34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Iigv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gywo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cs typeface="SutonnyMJ" pitchFamily="2" charset="0"/>
              </a:rPr>
              <a:t>(Over edge Stich)</a:t>
            </a:r>
            <a:endParaRPr lang="en-US" sz="3200" dirty="0" smtClean="0">
              <a:effectLst/>
              <a:cs typeface="SutonnyMJ" pitchFamily="2" charset="0"/>
            </a:endParaRPr>
          </a:p>
          <a:p>
            <a:r>
              <a:rPr lang="en-US" sz="3200" dirty="0"/>
              <a:t> </a:t>
            </a:r>
            <a:endParaRPr lang="en-US" sz="3200" dirty="0" smtClean="0">
              <a:effectLst/>
            </a:endParaRPr>
          </a:p>
          <a:p>
            <a:endParaRPr lang="en-US" sz="3200" dirty="0">
              <a:cs typeface="SutonnyMJ" pitchFamily="2" charset="0"/>
            </a:endParaRPr>
          </a:p>
        </p:txBody>
      </p:sp>
      <p:pic>
        <p:nvPicPr>
          <p:cNvPr id="5" name="Picture 2" descr="C:\Users\User.TTTC\Desktop\Stitch\Running-Stitch-Instructio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919355" y="2266450"/>
            <a:ext cx="2706534" cy="8080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6" name="Picture 2" descr="C:\Users\User.TTTC\Desktop\Stitch\he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7248" y="3402174"/>
            <a:ext cx="2310305" cy="97050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7" name="Picture 2" descr="C:\Users\User.TTTC\Desktop\Stitch\overe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7248" y="4704557"/>
            <a:ext cx="2601647" cy="993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446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799"/>
            <a:ext cx="12039600" cy="5491163"/>
          </a:xfrm>
        </p:spPr>
        <p:txBody>
          <a:bodyPr/>
          <a:lstStyle/>
          <a:p>
            <a:pPr marL="0" indent="0">
              <a:buNone/>
            </a:pP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 </a:t>
            </a:r>
          </a:p>
          <a:p>
            <a:pPr marL="0" indent="0">
              <a:buNone/>
            </a:pP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N)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ZvMv‡Zvjv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cs typeface="SutonnyMJ" pitchFamily="2" charset="0"/>
              </a:rPr>
              <a:t>(Tailor Tacking Stich</a:t>
            </a:r>
            <a:r>
              <a:rPr lang="en-US" sz="3200" dirty="0" smtClean="0">
                <a:cs typeface="SutonnyMJ" pitchFamily="2" charset="0"/>
              </a:rPr>
              <a:t>)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</a:t>
            </a: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bn-BD" sz="32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bn-BD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(O) 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evZvg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Ni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KvRNi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cs typeface="SutonnyMJ" pitchFamily="2" charset="0"/>
              </a:rPr>
              <a:t>Button Hole</a:t>
            </a:r>
            <a:r>
              <a:rPr lang="en-US" sz="3200" dirty="0" smtClean="0">
                <a:cs typeface="SutonnyMJ" pitchFamily="2" charset="0"/>
              </a:rPr>
              <a:t>)</a:t>
            </a:r>
            <a:endParaRPr lang="bn-BD" sz="3200" dirty="0" smtClean="0">
              <a:cs typeface="SutonnyMJ" pitchFamily="2" charset="0"/>
            </a:endParaRPr>
          </a:p>
          <a:p>
            <a:pPr marL="0" indent="0">
              <a:buNone/>
            </a:pPr>
            <a:endParaRPr lang="bn-BD" sz="3200" dirty="0">
              <a:cs typeface="SutonnyMJ" pitchFamily="2" charset="0"/>
            </a:endParaRPr>
          </a:p>
          <a:p>
            <a:pPr marL="0" indent="0">
              <a:buNone/>
            </a:pPr>
            <a:endParaRPr lang="bn-BD" sz="3200" dirty="0" smtClean="0">
              <a:cs typeface="SutonnyMJ" pitchFamily="2" charset="0"/>
            </a:endParaRPr>
          </a:p>
          <a:p>
            <a:pPr marL="0" indent="0">
              <a:buNone/>
            </a:pPr>
            <a:endParaRPr lang="en-US" sz="3200" dirty="0"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(P)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GgeªqWvix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cs typeface="SutonnyMJ" pitchFamily="2" charset="0"/>
              </a:rPr>
              <a:t>(Embroidery Stich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`|</a:t>
            </a:r>
          </a:p>
        </p:txBody>
      </p:sp>
      <p:pic>
        <p:nvPicPr>
          <p:cNvPr id="4" name="Picture 2" descr="C:\Users\User.TTTC\Desktop\Stitch\86-lycra-blends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6700" y="2563416"/>
            <a:ext cx="3840996" cy="1905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  <p:pic>
        <p:nvPicPr>
          <p:cNvPr id="5" name="Picture 2" descr="C:\Users\User.TTTC\Downloads\satin blog .................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0" y="4711304"/>
            <a:ext cx="3352800" cy="1708546"/>
          </a:xfrm>
          <a:prstGeom prst="rect">
            <a:avLst/>
          </a:prstGeom>
          <a:noFill/>
        </p:spPr>
      </p:pic>
      <p:pic>
        <p:nvPicPr>
          <p:cNvPr id="6" name="Picture 2" descr="C:\Users\User.TTTC\Desktop\Stitch\Hands stitch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782241"/>
            <a:ext cx="4038600" cy="16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93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66701"/>
            <a:ext cx="10648950" cy="1423988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            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gwkb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mjvB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+mn-lt"/>
                <a:cs typeface="SutonnyMJ" pitchFamily="2" charset="0"/>
              </a:rPr>
              <a:t>(Machine Stich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 t</a:t>
            </a:r>
            <a:br>
              <a:rPr lang="en-US" sz="4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 </a:t>
            </a:r>
            <a:br>
              <a:rPr lang="en-US" sz="4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endParaRPr lang="en-US" sz="40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DbœwZi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mv‡_ A_¨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vaywbK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hšÍcvwZ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Avwe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¯‹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hvwš¿K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hy‡M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hy‡M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¯^í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LiP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¯^í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e¯‘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AcPq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Kg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Zgwb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(‡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Zwii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¯^í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Li‡P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¦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AwaKvsk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¯‘‡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ekx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nv‡Zi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mjvB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`ª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æZ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n¨vÛwóP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cs typeface="SutonnyMJ" pitchFamily="2" charset="0"/>
              </a:rPr>
              <a:t>Hand Stich Machine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108376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3094</Words>
  <Application>Microsoft Office PowerPoint</Application>
  <PresentationFormat>Widescreen</PresentationFormat>
  <Paragraphs>234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NikoshBAN</vt:lpstr>
      <vt:lpstr>SutonnyMJ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সেলাই এর প্রকারভেদ</vt:lpstr>
      <vt:lpstr>           nv‡Zi †mjvB Gi cÖKvi‡f`</vt:lpstr>
      <vt:lpstr>PowerPoint Presentation</vt:lpstr>
      <vt:lpstr>                ‡gwkb †mjvB (Machine Stich) t   </vt:lpstr>
      <vt:lpstr>†gwk‡bi †mjvB Gi cÖKvi‡f`</vt:lpstr>
      <vt:lpstr>PowerPoint Presentation</vt:lpstr>
      <vt:lpstr>                 </vt:lpstr>
      <vt:lpstr>PowerPoint Presentation</vt:lpstr>
      <vt:lpstr>PowerPoint Presentation</vt:lpstr>
      <vt:lpstr> ‡mjvB I mx‡gi g‡a¨ cv_©K¨</vt:lpstr>
      <vt:lpstr> mx‡gi  cÖKvi‡f`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wb‡¤œ mKj †kÖYxi wó‡Pi eY©bv †`qv nj|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g~j¨vqb</vt:lpstr>
      <vt:lpstr>evoxi KvR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Dress Making</dc:creator>
  <cp:lastModifiedBy>Dress Making</cp:lastModifiedBy>
  <cp:revision>66</cp:revision>
  <dcterms:created xsi:type="dcterms:W3CDTF">2020-04-29T10:31:03Z</dcterms:created>
  <dcterms:modified xsi:type="dcterms:W3CDTF">2020-04-29T15:21:59Z</dcterms:modified>
</cp:coreProperties>
</file>