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6ED9-2C1B-4CEC-B11D-867FAFE7E6B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77262-B7A6-4C59-8748-2F8B7542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7262-B7A6-4C59-8748-2F8B75420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C325-AAE4-49C1-BE2C-CF42ED19373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55AF-1DC7-4278-B1D0-8265C499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709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>
                <a:latin typeface="NikoshBAN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5229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0033"/>
                </a:solidFill>
                <a:latin typeface="NikoshBAN"/>
              </a:rPr>
              <a:t>এ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সভ্যতার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বড়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দুইটি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নগরের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একটি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হরপ্পা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আর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অন্যটি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মহোঞ্জোদারো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সিন্ধু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সভ্যতার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আরেক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নাম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হরপ্পা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সভ্যতা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মহোঞ্জোদারো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5943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হরপ্পা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14" name="Picture 13" descr="horop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4648200" cy="4191000"/>
          </a:xfrm>
          <a:prstGeom prst="rect">
            <a:avLst/>
          </a:prstGeom>
        </p:spPr>
      </p:pic>
      <p:pic>
        <p:nvPicPr>
          <p:cNvPr id="15" name="Picture 14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76400"/>
            <a:ext cx="4419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438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1" y="42302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উন্নত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নগর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পরিকল্পনা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দেখা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যায়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সিন্ধু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সভ্যতার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নগরগুলোতে</a:t>
            </a:r>
            <a:r>
              <a:rPr lang="bn-BD" sz="2800" b="1" dirty="0">
                <a:solidFill>
                  <a:srgbClr val="003300"/>
                </a:solidFill>
                <a:latin typeface="NikoshBAN"/>
              </a:rPr>
              <a:t>।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রাস্তা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রাস্তার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পাশে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ডাস্টবিন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সড়ক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বাতি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পানি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নামার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ড্রেন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সবকিছু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ছিলো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সাজানো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একতলা-দোতালা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বাড়ি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পানির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কূয়া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ময়লা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পানি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যাওয়ার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ড্রেন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সবকিছু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ছিলো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পরিকল্পিতভাবে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NikoshBAN"/>
              </a:rPr>
              <a:t>তৈরি</a:t>
            </a:r>
            <a:r>
              <a:rPr lang="en-US" sz="2800" b="1" dirty="0">
                <a:solidFill>
                  <a:srgbClr val="003300"/>
                </a:solidFill>
                <a:latin typeface="NikoshBAN"/>
              </a:rPr>
              <a:t>। </a:t>
            </a:r>
          </a:p>
        </p:txBody>
      </p:sp>
      <p:pic>
        <p:nvPicPr>
          <p:cNvPr id="10" name="Picture 9" descr="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4267200" cy="4114800"/>
          </a:xfrm>
          <a:prstGeom prst="rect">
            <a:avLst/>
          </a:prstGeom>
        </p:spPr>
      </p:pic>
      <p:pic>
        <p:nvPicPr>
          <p:cNvPr id="11" name="Picture 10" descr="f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800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0"/>
            <a:ext cx="43434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4267201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মহোঞ্জোদারো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নগরে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আবিষ্কার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হয়েছে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এক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বিশাল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গোসলখানা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অনেকটা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এখনকার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সুইমিংপুলের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মতো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4267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হরপ্পাতে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পাওয়া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গেছে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শস্য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জমা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রাখার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জন্য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বিশাল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/>
              </a:rPr>
              <a:t>শস্যাগার</a:t>
            </a:r>
            <a:r>
              <a:rPr lang="en-US" sz="3200" b="1" dirty="0">
                <a:solidFill>
                  <a:srgbClr val="000066"/>
                </a:solidFill>
                <a:latin typeface="NikoshBAN"/>
              </a:rPr>
              <a:t>।  </a:t>
            </a:r>
          </a:p>
        </p:txBody>
      </p:sp>
      <p:pic>
        <p:nvPicPr>
          <p:cNvPr id="12" name="Picture 11" descr="1200px-Great_bath_view_Mohenjoda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724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s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3200400" cy="3810000"/>
          </a:xfrm>
          <a:prstGeom prst="rect">
            <a:avLst/>
          </a:prstGeom>
        </p:spPr>
      </p:pic>
      <p:pic>
        <p:nvPicPr>
          <p:cNvPr id="11" name="Picture 10" descr="ss10 s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0"/>
            <a:ext cx="2743200" cy="3810000"/>
          </a:xfrm>
          <a:prstGeom prst="rect">
            <a:avLst/>
          </a:prstGeom>
        </p:spPr>
      </p:pic>
      <p:pic>
        <p:nvPicPr>
          <p:cNvPr id="12" name="Picture 11" descr="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"/>
            <a:ext cx="3048000" cy="3809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3886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পোড়ামাটির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কয়েকটি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মূর্তি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পাওয়া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গেছে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সভ্যতায়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পাওয়া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গেছে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চুন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পাথর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ব্রোঞ্জের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মূর্তি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সভ্যতায়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অসংখ্য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সিল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পাওয়া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গেছে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সিলের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উপর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লিপির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মতো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চিহ্নগুলো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পাঠের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চেষ্টা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চলছে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595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7988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পুঁতিগুলো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আন্তর্বাণিজ্য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বহির্বাণিজ্য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s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5791200" cy="4724400"/>
          </a:xfrm>
          <a:prstGeom prst="rect">
            <a:avLst/>
          </a:prstGeom>
        </p:spPr>
      </p:pic>
      <p:pic>
        <p:nvPicPr>
          <p:cNvPr id="9" name="Picture 8" descr="ss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31718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-qimg-233c97f0683682f3fa9f9950b6159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1828800"/>
            <a:ext cx="9144000" cy="3581400"/>
          </a:xfrm>
          <a:prstGeom prst="roundRect">
            <a:avLst>
              <a:gd name="adj" fmla="val 216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NikoshBAN"/>
              </a:rPr>
              <a:t>ভারত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উপমহাদেশের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এই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সমৃদ্ধ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সভ্যতাটি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১৭০০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খ্রিষ্টপূর্বাব্দের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পর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আর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পাওয়া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যায়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না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।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এই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সভ্যতা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হারিয়ে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যাওয়ার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সুনির্দিষ্ট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কারণ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এখনো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জানা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যায়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NikoshBAN"/>
              </a:rPr>
              <a:t>নি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35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81400" y="0"/>
            <a:ext cx="44958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001000" y="0"/>
            <a:ext cx="2667000" cy="30480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10668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সিন্ধু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সভ্যতা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কখন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গড়ে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উঠে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514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সিন্ধু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সভ্যতা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নদীর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তীরে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গড়ে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উঠেছিল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33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NikoshBAN"/>
              </a:rPr>
              <a:t>সিন্ধু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NikoshBAN"/>
              </a:rPr>
              <a:t>সভ্যতার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NikoshBAN"/>
              </a:rPr>
              <a:t>নগরগুলো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NikoshBAN"/>
              </a:rPr>
              <a:t>কেমন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333300"/>
                </a:solidFill>
                <a:latin typeface="NikoshBAN"/>
              </a:rPr>
              <a:t>ছিলো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396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সিন্ধু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সভ্যতার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নগরগুলোর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নাম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কি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কি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9900"/>
                </a:solidFill>
                <a:latin typeface="NikoshBAN"/>
              </a:rPr>
              <a:t>ছিলো</a:t>
            </a:r>
            <a:r>
              <a:rPr lang="en-US" sz="4400" b="1" dirty="0">
                <a:solidFill>
                  <a:srgbClr val="009900"/>
                </a:solidFill>
                <a:latin typeface="Nikosh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47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10542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0" y="0"/>
            <a:ext cx="9144000" cy="6858000"/>
          </a:xfrm>
          <a:prstGeom prst="roundRect">
            <a:avLst>
              <a:gd name="adj" fmla="val 77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উয়ারী-বটেশ্বর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নরসিংদী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</a:p>
          <a:p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জেলার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বেলাব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উপজেলার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</a:p>
          <a:p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দুইটি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গ্রামের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নাম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ব্রহ্মপুত্র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</a:p>
          <a:p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নদের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তীরে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আড়াই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হাজার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বছর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পূর্বে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গড়ে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উঠে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সভ্যতা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প্রাথমিক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বিদ্যালয়ের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শিক্ষক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হানিফ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পাঠান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১৯৩০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সাল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এই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সভ্যতা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নিয়ে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লেখালেখি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শুরু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করেন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দীর্ঘদিন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২০০০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সাল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উয়ারী-বটেশ্বর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অঞ্চলে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খনন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প্রত্নতাত্ত্বিক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গবেষণা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শুরু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। </a:t>
            </a:r>
          </a:p>
        </p:txBody>
      </p:sp>
      <p:pic>
        <p:nvPicPr>
          <p:cNvPr id="8" name="Picture 7" descr="oo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1" y="0"/>
            <a:ext cx="26669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o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3276600" cy="3581400"/>
          </a:xfrm>
          <a:prstGeom prst="rect">
            <a:avLst/>
          </a:prstGeom>
        </p:spPr>
      </p:pic>
      <p:pic>
        <p:nvPicPr>
          <p:cNvPr id="9" name="Picture 8" descr="oo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"/>
            <a:ext cx="2590800" cy="3581399"/>
          </a:xfrm>
          <a:prstGeom prst="rect">
            <a:avLst/>
          </a:prstGeom>
        </p:spPr>
      </p:pic>
      <p:pic>
        <p:nvPicPr>
          <p:cNvPr id="11" name="Picture 10" descr="oo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"/>
            <a:ext cx="3276600" cy="3581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373380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ধাতব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অলংকার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মুল্যবান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পাথর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কাচের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পুঁতি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চুন-সুরকির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রাস্তা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ইত্যাদি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একটি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সমৃদ্ধ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সভ্যতার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পরিচয়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বহন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4400" b="1" dirty="0">
                <a:solidFill>
                  <a:srgbClr val="000066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36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303926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রোলেটেড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মৃৎপাত্র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স্যান্ডউইচ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কাচের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পুঁতির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আবিষ্কার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উয়ারী-বটেশ্বরকে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ভূমধ্যসাগর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এলাকার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সঙ্গে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বানিজ্যিক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সম্পর্ককে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প্রতিষ্ঠিত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।  </a:t>
            </a:r>
          </a:p>
        </p:txBody>
      </p:sp>
      <p:pic>
        <p:nvPicPr>
          <p:cNvPr id="13" name="Picture 12" descr="oo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4724400" cy="3276600"/>
          </a:xfrm>
          <a:prstGeom prst="rect">
            <a:avLst/>
          </a:prstGeom>
        </p:spPr>
      </p:pic>
      <p:pic>
        <p:nvPicPr>
          <p:cNvPr id="14" name="Picture 13" descr="মুন্সীগঞ্জে প্রাচীন বৌদ্ধবিহা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2" y="0"/>
            <a:ext cx="43433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1" y="3429001"/>
            <a:ext cx="5029199" cy="250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নজরুল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ইসলাম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কিসামত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হারাটী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ডি.এস.আই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মাদ্রাসা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nazrul693105@gmail.com</a:t>
            </a:r>
            <a:endParaRPr lang="en-US" sz="2800" b="1" dirty="0">
              <a:ln w="1905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496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1000"/>
            <a:ext cx="2057400" cy="2337558"/>
          </a:xfrm>
          <a:prstGeom prst="roundRect">
            <a:avLst>
              <a:gd name="adj" fmla="val 250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858000" y="34290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ষষ্ঠ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029200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1808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04606" y="4952206"/>
            <a:ext cx="3048000" cy="1588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9200178-CC75-42D0-9C03-F5F28F9E31FE}"/>
              </a:ext>
            </a:extLst>
          </p:cNvPr>
          <p:cNvSpPr/>
          <p:nvPr/>
        </p:nvSpPr>
        <p:spPr>
          <a:xfrm>
            <a:off x="2714163" y="1180346"/>
            <a:ext cx="2199992" cy="1982709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41910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ছাপাঙ্কিত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রৌপ্যমুদ্রা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এবং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নয়নাভিরাম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বাটখারা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বাণিজ্যের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পরিচায়ক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।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অভ্যন্তরীণ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ও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আন্তর্জাতিক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বানিজ্য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কেন্দ্র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ছিল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333300"/>
                </a:solidFill>
                <a:latin typeface="NikoshBAN"/>
              </a:rPr>
              <a:t>উয়ারী-বটেশ্বর</a:t>
            </a:r>
            <a:r>
              <a:rPr lang="en-US" sz="4000" b="1" dirty="0">
                <a:solidFill>
                  <a:srgbClr val="333300"/>
                </a:solidFill>
                <a:latin typeface="NikoshBAN"/>
              </a:rPr>
              <a:t>। </a:t>
            </a:r>
          </a:p>
        </p:txBody>
      </p:sp>
      <p:pic>
        <p:nvPicPr>
          <p:cNvPr id="11" name="Picture 10" descr="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0"/>
            <a:ext cx="4267200" cy="4191000"/>
          </a:xfrm>
          <a:prstGeom prst="rect">
            <a:avLst/>
          </a:prstGeom>
        </p:spPr>
      </p:pic>
      <p:pic>
        <p:nvPicPr>
          <p:cNvPr id="13" name="Picture 12" descr="i_india_398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724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28" name="AutoShape 4" descr="C:\Users\user\Downloads\image\bbbb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user\Downloads\image\bbbb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572000" cy="3962400"/>
          </a:xfrm>
          <a:prstGeom prst="rect">
            <a:avLst/>
          </a:prstGeom>
        </p:spPr>
      </p:pic>
      <p:pic>
        <p:nvPicPr>
          <p:cNvPr id="10" name="Picture 9" descr="Wari-Bateshwar-bea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4495800" cy="396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7521" y="4106863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এখানে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আবিষ্কার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হয়েছে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বাংলাদেশের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প্রাচীনতম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চিত্রশিল্প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আবিষ্কৃত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মৃৎপাত্র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,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পাথর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কাচের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পুঁতিতে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এ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চিত্রশিল্প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ফুটে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উঠেছে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যা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উন্নত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শিল্পবোধ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দর্শনের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উজ্জ্বল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NikoshBAN"/>
              </a:rPr>
              <a:t>দৃষ্টান্ত</a:t>
            </a:r>
            <a:r>
              <a:rPr lang="en-US" sz="3200" b="1" dirty="0">
                <a:solidFill>
                  <a:srgbClr val="660033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01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36" y="631139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2550"/>
            <a:ext cx="9144000" cy="10542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মহাস্থানগড়</a:t>
            </a:r>
            <a:r>
              <a:rPr lang="en-US" sz="6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 (</a:t>
            </a:r>
            <a:r>
              <a:rPr lang="en-US" sz="60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পুণ্ড্রনগর</a:t>
            </a:r>
            <a:r>
              <a:rPr lang="en-US" sz="6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+mj-ea"/>
                <a:cs typeface="+mj-cs"/>
              </a:rPr>
              <a:t>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01422" y="4313238"/>
            <a:ext cx="9144000" cy="2362200"/>
          </a:xfrm>
          <a:prstGeom prst="roundRect">
            <a:avLst>
              <a:gd name="adj" fmla="val 388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করতোয়া</a:t>
            </a:r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নদীর তীরে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গড়ে উঠেছিল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পুন্ড্রনগর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47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8" y="-982639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৫-১০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মিটার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উঁচু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দূর্গ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প্রাচীর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পরিবেষ্টিত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নগরকেন্দ্রটি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ছিলো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উত্তর-দক্ষিণে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১৫২৩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মিটার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এবং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পূর্ব-পশ্চিমে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১৩৭১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মিটার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71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443092"/>
            <a:ext cx="9144000" cy="6186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নগরটি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ছিলো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ধন-সম্পদে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পরিপূর্ণ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কালের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পরিক্রমায়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পুণ্ড্রনগর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ধব্বংস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হয়ে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মাটির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নিচে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চাপা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পড়ে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ঢিপি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জঙ্গলে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পরিণত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প্রত্নতাত্ত্বিক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আলেকজান্ডার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কানিংহাম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১৮৭৯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সালে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জরিপ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নগরটি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অনুমান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করেন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। 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এরপর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শুরু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খনন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কাজ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আবিষ্কার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হতে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থাকে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নগরটির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ধব্বংসাবশেষ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298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41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3124200" cy="4191000"/>
          </a:xfrm>
          <a:prstGeom prst="rect">
            <a:avLst/>
          </a:prstGeom>
        </p:spPr>
      </p:pic>
      <p:pic>
        <p:nvPicPr>
          <p:cNvPr id="15" name="Picture 14" descr="m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2667000" cy="4191000"/>
          </a:xfrm>
          <a:prstGeom prst="rect">
            <a:avLst/>
          </a:prstGeom>
        </p:spPr>
      </p:pic>
      <p:pic>
        <p:nvPicPr>
          <p:cNvPr id="16" name="Picture 15" descr="m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"/>
            <a:ext cx="3200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 descr="m boddo bi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4495800" cy="3733800"/>
          </a:xfrm>
          <a:prstGeom prst="rect">
            <a:avLst/>
          </a:prstGeom>
        </p:spPr>
      </p:pic>
      <p:pic>
        <p:nvPicPr>
          <p:cNvPr id="10" name="Picture 9" descr="bb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572000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37338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সপ্তম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শতকে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চীনের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পরিব্রাজক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ও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ধর্মযাজক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হিউয়েন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সাং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পুণ্ড্রনগর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এলাকায়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২০টি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বৌদ্ধবিহার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এবং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১০০টি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ব্রাহ্মণ্য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মন্দির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দেখেছিলেন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।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প্রাচীন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বিহারগুলোকে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আধুনিক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কালের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আবাসিক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বিশ্ববিদ্যালয়ের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সাথে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তুলনা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করা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333300"/>
                </a:solidFill>
                <a:latin typeface="NikoshBAN"/>
              </a:rPr>
              <a:t>চলে</a:t>
            </a:r>
            <a:r>
              <a:rPr lang="en-US" sz="3200" b="1" dirty="0">
                <a:solidFill>
                  <a:srgbClr val="333300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73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m vasu bi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419600" cy="3886200"/>
          </a:xfrm>
          <a:prstGeom prst="rect">
            <a:avLst/>
          </a:prstGeom>
        </p:spPr>
      </p:pic>
      <p:pic>
        <p:nvPicPr>
          <p:cNvPr id="6" name="Picture 5" descr="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0"/>
            <a:ext cx="46482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9624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মহাস্থানগড়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দুর্গনগর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থেকে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প্রায়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৬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কিলোমিটার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দূরে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বিহার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ইউনিয়নে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ভাসু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বিহার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এবং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তোতারাম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পণ্ডিতের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ভিটায়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দুইটি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বৌদ্ধবিহার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আবিষ্কার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হয়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92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1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267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>
                <a:solidFill>
                  <a:srgbClr val="003300"/>
                </a:solidFill>
                <a:latin typeface="NikoshBAN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030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মহাস্থানেগড়ে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প্রাপ্ত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নিদর্শন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গুলোর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একটি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তালিকা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প্রস্তুত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660033"/>
                </a:solidFill>
                <a:latin typeface="NikoshBAN"/>
              </a:rPr>
              <a:t>কর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816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3733800" y="7620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6" y="76200"/>
            <a:ext cx="2295524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14300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১)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কখন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সিন্ধু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সভ্যতা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আর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পাওয়া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যায়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নাই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855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ক) ১০০০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খ্রিষ্টপূর্বাব্দ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খ) ১৪০০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খ্রিষ্টপূর্বাব্দ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গ) ১৭০০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খ্রিষ্টপূর্বাব্দ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ঘ) ২০০০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খ্রিষ্টপূর্বাব্দ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</a:t>
            </a: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67684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447800" y="407806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২)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সিন্ধু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সভ্যতার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আরেক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নাম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-------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06569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মহেঞ্জোদারো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             খ)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হরপ্পা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উয়ারী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                         ঘ)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বটেশ্বর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</a:t>
            </a: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4815484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861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y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5" y="1066800"/>
            <a:ext cx="4142792" cy="373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5296" y="31276"/>
            <a:ext cx="6781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/>
              </a:rPr>
              <a:t>কিসের</a:t>
            </a:r>
            <a:r>
              <a:rPr lang="en-US" sz="4400" b="1" dirty="0">
                <a:solidFill>
                  <a:srgbClr val="003300"/>
                </a:solidFill>
                <a:latin typeface="NikoshBAN"/>
              </a:rPr>
              <a:t>? </a:t>
            </a:r>
          </a:p>
        </p:txBody>
      </p:sp>
      <p:pic>
        <p:nvPicPr>
          <p:cNvPr id="5" name="Picture 4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76" y="1066800"/>
            <a:ext cx="43434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Tuesday, March 1, 2022</a:t>
            </a:fld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30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6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৩)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করতোয়া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নদীর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তীরে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নগরটি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গড়ে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উঠে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759804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হরপ্পা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                     খ)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উয়ারী-বটেশ্বর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</a:t>
            </a:r>
          </a:p>
          <a:p>
            <a:r>
              <a:rPr lang="en-US" sz="2800" dirty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এথেন্স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                                    ঘ) </a:t>
            </a:r>
            <a:r>
              <a:rPr lang="en-US" sz="2800" dirty="0" err="1">
                <a:solidFill>
                  <a:srgbClr val="333300"/>
                </a:solidFill>
                <a:latin typeface="NikoshBAN"/>
              </a:rPr>
              <a:t>মহাস্থানগড়</a:t>
            </a:r>
            <a:r>
              <a:rPr lang="en-US" sz="2800" dirty="0">
                <a:solidFill>
                  <a:srgbClr val="333300"/>
                </a:solidFill>
                <a:latin typeface="NikoshBAN"/>
              </a:rPr>
              <a:t>  </a:t>
            </a: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6400" y="2300884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524000" y="28956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উয়ারী-বটেশ্বর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হলো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পাশাপাশি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</a:p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  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দুইটি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---------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3434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ক) </a:t>
            </a:r>
            <a:r>
              <a:rPr lang="en-US" sz="2800" dirty="0" err="1">
                <a:latin typeface="NikoshBAN"/>
              </a:rPr>
              <a:t>গ্রাম</a:t>
            </a:r>
            <a:r>
              <a:rPr lang="en-US" sz="2800" dirty="0">
                <a:latin typeface="NikoshBAN"/>
              </a:rPr>
              <a:t>                                        খ) </a:t>
            </a:r>
            <a:r>
              <a:rPr lang="en-US" sz="2800" dirty="0" err="1">
                <a:latin typeface="NikoshBAN"/>
              </a:rPr>
              <a:t>শহর</a:t>
            </a:r>
            <a:r>
              <a:rPr lang="en-US" sz="2800" dirty="0">
                <a:latin typeface="NikoshBAN"/>
              </a:rPr>
              <a:t>  </a:t>
            </a:r>
          </a:p>
          <a:p>
            <a:r>
              <a:rPr lang="en-US" sz="2800" dirty="0">
                <a:latin typeface="NikoshBAN"/>
              </a:rPr>
              <a:t>গ) </a:t>
            </a:r>
            <a:r>
              <a:rPr lang="en-US" sz="2800" dirty="0" err="1">
                <a:latin typeface="NikoshBAN"/>
              </a:rPr>
              <a:t>নদী</a:t>
            </a:r>
            <a:r>
              <a:rPr lang="en-US" sz="2800" dirty="0">
                <a:latin typeface="NikoshBAN"/>
              </a:rPr>
              <a:t>                                         ঘ) </a:t>
            </a:r>
            <a:r>
              <a:rPr lang="en-US" sz="2800" dirty="0" err="1">
                <a:latin typeface="NikoshBAN"/>
              </a:rPr>
              <a:t>বন্দর</a:t>
            </a:r>
            <a:r>
              <a:rPr lang="en-US" sz="2800" dirty="0">
                <a:latin typeface="NikoshBAN"/>
              </a:rPr>
              <a:t> </a:t>
            </a: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205884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108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14600" y="0"/>
            <a:ext cx="7315200" cy="1143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বাড়ির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80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প্রাচীন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নগর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সভ্যতার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স্বরূপ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হিসেবে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সিন্ধু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সভ্যতার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গুরুত্বপূর্ণ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অবদান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চিহ্নিত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NikoshBAN"/>
              </a:rPr>
              <a:t>কর</a:t>
            </a:r>
            <a:r>
              <a:rPr lang="en-US" sz="4000" b="1" dirty="0">
                <a:solidFill>
                  <a:srgbClr val="660066"/>
                </a:solidFill>
                <a:latin typeface="NikoshBAN"/>
              </a:rPr>
              <a:t>।</a:t>
            </a: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762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>
                <a:solidFill>
                  <a:srgbClr val="000066"/>
                </a:solidFill>
                <a:latin typeface="NikoshBAN"/>
              </a:rPr>
              <a:t>ধন্যবাদ</a:t>
            </a:r>
            <a:r>
              <a:rPr lang="en-US" sz="18000" b="1" dirty="0">
                <a:solidFill>
                  <a:srgbClr val="000066"/>
                </a:solidFill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0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Tuesday, March 1, 2022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524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6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>
                <a:solidFill>
                  <a:srgbClr val="003300"/>
                </a:solidFill>
                <a:latin typeface="NikoshBAN"/>
              </a:rPr>
              <a:t>কিসের</a:t>
            </a:r>
            <a:r>
              <a:rPr lang="en-US" sz="6000" b="1" dirty="0">
                <a:solidFill>
                  <a:srgbClr val="003300"/>
                </a:solidFill>
                <a:latin typeface="NikoshBAN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18160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সিন্ধু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সভ্যতা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518160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মহাস্থানগড়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বা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পুণ্ড্রনগর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518160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NikoshBAN"/>
              </a:rPr>
              <a:t>উয়ারী-বটেশ্বর</a:t>
            </a:r>
            <a:r>
              <a:rPr lang="en-US" sz="4000" b="1" dirty="0">
                <a:solidFill>
                  <a:srgbClr val="000066"/>
                </a:solidFill>
                <a:latin typeface="NikoshBAN"/>
              </a:rPr>
              <a:t> </a:t>
            </a:r>
          </a:p>
        </p:txBody>
      </p:sp>
      <p:pic>
        <p:nvPicPr>
          <p:cNvPr id="13" name="Picture 12" descr="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3200400" cy="3733801"/>
          </a:xfrm>
          <a:prstGeom prst="rect">
            <a:avLst/>
          </a:prstGeom>
        </p:spPr>
      </p:pic>
      <p:pic>
        <p:nvPicPr>
          <p:cNvPr id="14" name="Picture 13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88" y="1371600"/>
            <a:ext cx="2957513" cy="3733800"/>
          </a:xfrm>
          <a:prstGeom prst="rect">
            <a:avLst/>
          </a:prstGeom>
        </p:spPr>
      </p:pic>
      <p:pic>
        <p:nvPicPr>
          <p:cNvPr id="16" name="Picture 15" descr="oy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26" y="1307932"/>
            <a:ext cx="244977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553201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5690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067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66"/>
                </a:solidFill>
                <a:latin typeface="NikoshBAN"/>
              </a:rPr>
              <a:t>ছবিগুলো</a:t>
            </a:r>
            <a:r>
              <a:rPr lang="en-US" sz="5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/>
              </a:rPr>
              <a:t>কিসের</a:t>
            </a:r>
            <a:r>
              <a:rPr lang="en-US" sz="5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/>
              </a:rPr>
              <a:t>নিদর্শন</a:t>
            </a:r>
            <a:r>
              <a:rPr lang="en-US" sz="5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/>
              </a:rPr>
              <a:t>বহন</a:t>
            </a:r>
            <a:r>
              <a:rPr lang="en-US" sz="5400" b="1" dirty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5400" b="1" dirty="0">
                <a:solidFill>
                  <a:srgbClr val="000066"/>
                </a:solidFill>
                <a:latin typeface="NikoshBAN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2946" y="517987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00"/>
                </a:solidFill>
                <a:latin typeface="NikoshBAN"/>
              </a:rPr>
              <a:t>ভারত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উপমহাদেশের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নগর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NikoshBAN"/>
              </a:rPr>
              <a:t>সভ্যতার</a:t>
            </a:r>
            <a:r>
              <a:rPr lang="en-US" sz="4000" b="1" dirty="0">
                <a:solidFill>
                  <a:srgbClr val="003300"/>
                </a:solidFill>
                <a:latin typeface="NikoshBAN"/>
              </a:rPr>
              <a:t>  </a:t>
            </a:r>
          </a:p>
        </p:txBody>
      </p:sp>
      <p:pic>
        <p:nvPicPr>
          <p:cNvPr id="11" name="Picture 10" descr="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2971800" cy="3276600"/>
          </a:xfrm>
          <a:prstGeom prst="rect">
            <a:avLst/>
          </a:prstGeom>
        </p:spPr>
      </p:pic>
      <p:pic>
        <p:nvPicPr>
          <p:cNvPr id="13" name="Picture 12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828800"/>
            <a:ext cx="3048000" cy="3276600"/>
          </a:xfrm>
          <a:prstGeom prst="rect">
            <a:avLst/>
          </a:prstGeom>
        </p:spPr>
      </p:pic>
      <p:pic>
        <p:nvPicPr>
          <p:cNvPr id="14" name="Picture 13" descr="oy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8800"/>
            <a:ext cx="2971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in-qimg-1633eb84290a6e8d8ae38289c3614e7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7296"/>
            <a:ext cx="9144000" cy="59640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5690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785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accent5"/>
                </a:solidFill>
                <a:latin typeface="NikoshBAN"/>
              </a:rPr>
              <a:t>আজকের </a:t>
            </a:r>
            <a:r>
              <a:rPr lang="en-US" sz="10000" b="1" dirty="0" err="1">
                <a:solidFill>
                  <a:schemeClr val="accent5"/>
                </a:solidFill>
                <a:latin typeface="NikoshBAN"/>
              </a:rPr>
              <a:t>পাঠ</a:t>
            </a:r>
            <a:r>
              <a:rPr lang="en-US" sz="10000" b="1" dirty="0">
                <a:solidFill>
                  <a:schemeClr val="accent5"/>
                </a:solidFill>
                <a:latin typeface="NikoshBAN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4828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ভারত </a:t>
            </a:r>
            <a:r>
              <a:rPr lang="en-US" sz="4400" b="1" dirty="0" err="1"/>
              <a:t>উপমহাদেশের</a:t>
            </a:r>
            <a:r>
              <a:rPr lang="en-US" sz="4400" b="1" dirty="0"/>
              <a:t> </a:t>
            </a:r>
            <a:r>
              <a:rPr lang="en-US" sz="4400" b="1" dirty="0" err="1"/>
              <a:t>নগর</a:t>
            </a:r>
            <a:r>
              <a:rPr lang="en-US" sz="4400" b="1" dirty="0"/>
              <a:t> </a:t>
            </a:r>
            <a:r>
              <a:rPr lang="en-US" sz="4400" b="1" dirty="0" err="1"/>
              <a:t>সভ্যতা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1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Tuesday, March 1, 2022</a:t>
            </a:fld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906000" y="6492876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algn="r">
              <a:defRPr/>
            </a:pPr>
            <a:fld id="{B6F15528-21DE-4FAA-801E-634DDDAF4B2B}" type="slidenum">
              <a:rPr lang="en-US" sz="1200">
                <a:solidFill>
                  <a:schemeClr val="tx1">
                    <a:shade val="50000"/>
                  </a:schemeClr>
                </a:solidFill>
                <a:latin typeface="NikoshBAN"/>
              </a:rPr>
              <a:pPr algn="r">
                <a:defRPr/>
              </a:pPr>
              <a:t>7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92827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1.সিন্ধু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সভ্যতার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অবদান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</a:p>
          <a:p>
            <a:pPr marL="569488" indent="-569488"/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2.উয়ারী-বটেশ্বর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সম্পর্কে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3.মহাস্থানগড়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বা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পুণ্ড্রনগরের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বিভিন্ন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নিদর্শন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করতে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910" y="1"/>
            <a:ext cx="42584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0668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----- </a:t>
            </a:r>
            <a:endParaRPr lang="bn-BD" sz="3600" b="1" dirty="0">
              <a:ln w="11430"/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dus_Valley_Civilization-mi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9913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NikoshBAN"/>
              </a:rPr>
              <a:t>বাংলাদেশের </a:t>
            </a:r>
            <a:r>
              <a:rPr lang="en-US" sz="5400" b="1" u="sng" dirty="0" err="1">
                <a:latin typeface="NikoshBAN"/>
              </a:rPr>
              <a:t>প্রাচীন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সভ্যতাকে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জানতে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হলে</a:t>
            </a:r>
            <a:r>
              <a:rPr lang="en-US" sz="5400" b="1" u="sng" dirty="0">
                <a:latin typeface="NikoshBAN"/>
              </a:rPr>
              <a:t>, </a:t>
            </a:r>
            <a:r>
              <a:rPr lang="en-US" sz="5400" b="1" u="sng" dirty="0" err="1">
                <a:latin typeface="NikoshBAN"/>
              </a:rPr>
              <a:t>আমাদেরকে</a:t>
            </a:r>
            <a:r>
              <a:rPr lang="en-US" sz="5400" b="1" u="sng" dirty="0">
                <a:latin typeface="NikoshBAN"/>
              </a:rPr>
              <a:t> ভারত </a:t>
            </a:r>
            <a:r>
              <a:rPr lang="en-US" sz="5400" b="1" u="sng" dirty="0" err="1">
                <a:latin typeface="NikoshBAN"/>
              </a:rPr>
              <a:t>উপমহাদেশের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প্রাচীন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সভ্যতাকে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জানতে</a:t>
            </a:r>
            <a:r>
              <a:rPr lang="en-US" sz="5400" b="1" u="sng" dirty="0">
                <a:latin typeface="NikoshBAN"/>
              </a:rPr>
              <a:t> </a:t>
            </a:r>
            <a:r>
              <a:rPr lang="en-US" sz="5400" b="1" u="sng" dirty="0" err="1">
                <a:latin typeface="NikoshBAN"/>
              </a:rPr>
              <a:t>হবে</a:t>
            </a:r>
            <a:r>
              <a:rPr lang="en-US" sz="5400" b="1" u="sng" dirty="0"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573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92876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March 1, 2022</a:t>
            </a:fld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1" y="0"/>
            <a:ext cx="7238999" cy="10542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72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সিন্ধু</a:t>
            </a:r>
            <a:r>
              <a:rPr lang="en-US" sz="7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72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সভ্যতা</a:t>
            </a:r>
            <a:endParaRPr lang="en-US" sz="72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0417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00"/>
                </a:solidFill>
              </a:rPr>
              <a:t>ভারত </a:t>
            </a:r>
            <a:r>
              <a:rPr lang="en-US" sz="3200" b="1" dirty="0" err="1">
                <a:solidFill>
                  <a:srgbClr val="003300"/>
                </a:solidFill>
              </a:rPr>
              <a:t>উপমহাদেশের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সবচেয়ে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পুরানো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সভ্যতা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হলো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সিন্ধু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সভ্যতা</a:t>
            </a:r>
            <a:r>
              <a:rPr lang="en-US" sz="3200" b="1" dirty="0">
                <a:solidFill>
                  <a:srgbClr val="003300"/>
                </a:solidFill>
              </a:rPr>
              <a:t>। </a:t>
            </a:r>
            <a:r>
              <a:rPr lang="en-US" sz="3200" b="1" dirty="0" err="1">
                <a:solidFill>
                  <a:srgbClr val="003300"/>
                </a:solidFill>
              </a:rPr>
              <a:t>খ্রিষ্টপূর্ব</a:t>
            </a:r>
            <a:r>
              <a:rPr lang="en-US" sz="3200" b="1" dirty="0">
                <a:solidFill>
                  <a:srgbClr val="003300"/>
                </a:solidFill>
              </a:rPr>
              <a:t> ২৭০০ </a:t>
            </a:r>
            <a:r>
              <a:rPr lang="en-US" sz="3200" b="1" dirty="0" err="1">
                <a:solidFill>
                  <a:srgbClr val="003300"/>
                </a:solidFill>
              </a:rPr>
              <a:t>অব্দে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সিন্ধু</a:t>
            </a:r>
            <a:r>
              <a:rPr lang="en-US" sz="3200" b="1" dirty="0">
                <a:solidFill>
                  <a:srgbClr val="003300"/>
                </a:solidFill>
              </a:rPr>
              <a:t>, </a:t>
            </a:r>
            <a:r>
              <a:rPr lang="en-US" sz="3200" b="1" dirty="0" err="1">
                <a:solidFill>
                  <a:srgbClr val="003300"/>
                </a:solidFill>
              </a:rPr>
              <a:t>সরস্বতী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হাকরা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ইত্যাদি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নদ-নদীর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তীরে</a:t>
            </a:r>
            <a:r>
              <a:rPr lang="en-US" sz="3200" b="1" dirty="0">
                <a:solidFill>
                  <a:srgbClr val="003300"/>
                </a:solidFill>
              </a:rPr>
              <a:t> এ </a:t>
            </a:r>
            <a:r>
              <a:rPr lang="en-US" sz="3200" b="1" dirty="0" err="1">
                <a:solidFill>
                  <a:srgbClr val="003300"/>
                </a:solidFill>
              </a:rPr>
              <a:t>সভ্যতা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গড়ে</a:t>
            </a:r>
            <a:r>
              <a:rPr lang="en-US" sz="3200" b="1" dirty="0">
                <a:solidFill>
                  <a:srgbClr val="003300"/>
                </a:solidFill>
              </a:rPr>
              <a:t> </a:t>
            </a:r>
            <a:r>
              <a:rPr lang="en-US" sz="3200" b="1" dirty="0" err="1">
                <a:solidFill>
                  <a:srgbClr val="003300"/>
                </a:solidFill>
              </a:rPr>
              <a:t>উঠে</a:t>
            </a:r>
            <a:r>
              <a:rPr lang="en-US" sz="3200" b="1" dirty="0">
                <a:solidFill>
                  <a:srgbClr val="003300"/>
                </a:solidFill>
              </a:rPr>
              <a:t>।</a:t>
            </a:r>
          </a:p>
        </p:txBody>
      </p:sp>
      <p:pic>
        <p:nvPicPr>
          <p:cNvPr id="12" name="Picture 11" descr="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4724400" cy="3505200"/>
          </a:xfrm>
          <a:prstGeom prst="rect">
            <a:avLst/>
          </a:prstGeom>
        </p:spPr>
      </p:pic>
      <p:pic>
        <p:nvPicPr>
          <p:cNvPr id="13" name="Picture 12" descr="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1295400"/>
            <a:ext cx="434340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777</Words>
  <Application>Microsoft Office PowerPoint</Application>
  <PresentationFormat>Widescreen</PresentationFormat>
  <Paragraphs>141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2022-02-25T16:46:21Z</dcterms:created>
  <dcterms:modified xsi:type="dcterms:W3CDTF">2022-03-01T16:22:17Z</dcterms:modified>
</cp:coreProperties>
</file>