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50" r:id="rId1"/>
  </p:sldMasterIdLst>
  <p:notesMasterIdLst>
    <p:notesMasterId r:id="rId20"/>
  </p:notesMasterIdLst>
  <p:sldIdLst>
    <p:sldId id="272" r:id="rId2"/>
    <p:sldId id="271" r:id="rId3"/>
    <p:sldId id="289" r:id="rId4"/>
    <p:sldId id="310" r:id="rId5"/>
    <p:sldId id="338" r:id="rId6"/>
    <p:sldId id="339" r:id="rId7"/>
    <p:sldId id="296" r:id="rId8"/>
    <p:sldId id="291" r:id="rId9"/>
    <p:sldId id="340" r:id="rId10"/>
    <p:sldId id="342" r:id="rId11"/>
    <p:sldId id="341" r:id="rId12"/>
    <p:sldId id="343" r:id="rId13"/>
    <p:sldId id="332" r:id="rId14"/>
    <p:sldId id="333" r:id="rId15"/>
    <p:sldId id="344" r:id="rId16"/>
    <p:sldId id="318" r:id="rId17"/>
    <p:sldId id="34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6BAFBEB-0B6C-4BFF-9497-A3CCB0CE9224}">
          <p14:sldIdLst>
            <p14:sldId id="272"/>
            <p14:sldId id="271"/>
            <p14:sldId id="289"/>
            <p14:sldId id="310"/>
            <p14:sldId id="338"/>
            <p14:sldId id="339"/>
            <p14:sldId id="296"/>
            <p14:sldId id="291"/>
            <p14:sldId id="340"/>
            <p14:sldId id="342"/>
            <p14:sldId id="341"/>
            <p14:sldId id="343"/>
            <p14:sldId id="332"/>
            <p14:sldId id="333"/>
            <p14:sldId id="344"/>
            <p14:sldId id="318"/>
            <p14:sldId id="345"/>
          </p14:sldIdLst>
        </p14:section>
        <p14:section name="Untitled Section" id="{4D412AFE-C0AE-4687-8FAA-E2FCA565C79B}">
          <p14:sldIdLst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B1CE02"/>
    <a:srgbClr val="98B020"/>
    <a:srgbClr val="2516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85273" autoAdjust="0"/>
  </p:normalViewPr>
  <p:slideViewPr>
    <p:cSldViewPr>
      <p:cViewPr varScale="1">
        <p:scale>
          <a:sx n="62" d="100"/>
          <a:sy n="62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934CB-CF17-492E-9BDC-AEF4538B7D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540E7-4F9F-4E65-87E6-1E04B91FF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40E7-4F9F-4E65-87E6-1E04B91FFF6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40E7-4F9F-4E65-87E6-1E04B91FFF6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48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IN" sz="16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40E7-4F9F-4E65-87E6-1E04B91FFF6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67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IN" sz="16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40E7-4F9F-4E65-87E6-1E04B91FFF6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40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IN" sz="16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40E7-4F9F-4E65-87E6-1E04B91FFF6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6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74618"/>
      </p:ext>
    </p:extLst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6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7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2182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2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66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02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0432"/>
      </p:ext>
    </p:extLst>
  </p:cSld>
  <p:clrMapOvr>
    <a:masterClrMapping/>
  </p:clrMapOvr>
  <p:transition>
    <p:wipe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24968"/>
      </p:ext>
    </p:extLst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56665"/>
      </p:ext>
    </p:extLst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80727"/>
      </p:ext>
    </p:extLst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87916"/>
      </p:ext>
    </p:extLst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19233"/>
      </p:ext>
    </p:extLst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7365"/>
      </p:ext>
    </p:extLst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9347"/>
      </p:ext>
    </p:extLst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03332"/>
      </p:ext>
    </p:extLst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37517"/>
      </p:ext>
    </p:extLst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8ADF0B7-460D-485B-A4B0-68EEABC072C0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154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851" r:id="rId1"/>
    <p:sldLayoutId id="2147484852" r:id="rId2"/>
    <p:sldLayoutId id="2147484853" r:id="rId3"/>
    <p:sldLayoutId id="2147484854" r:id="rId4"/>
    <p:sldLayoutId id="2147484855" r:id="rId5"/>
    <p:sldLayoutId id="2147484856" r:id="rId6"/>
    <p:sldLayoutId id="2147484857" r:id="rId7"/>
    <p:sldLayoutId id="2147484858" r:id="rId8"/>
    <p:sldLayoutId id="2147484859" r:id="rId9"/>
    <p:sldLayoutId id="2147484860" r:id="rId10"/>
    <p:sldLayoutId id="2147484861" r:id="rId11"/>
    <p:sldLayoutId id="2147484862" r:id="rId12"/>
    <p:sldLayoutId id="2147484863" r:id="rId13"/>
    <p:sldLayoutId id="2147484864" r:id="rId14"/>
    <p:sldLayoutId id="2147484865" r:id="rId15"/>
    <p:sldLayoutId id="2147484866" r:id="rId16"/>
    <p:sldLayoutId id="2147484867" r:id="rId17"/>
  </p:sldLayoutIdLst>
  <p:transition>
    <p:wipe dir="u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fif"/><Relationship Id="rId4" Type="http://schemas.openxmlformats.org/officeDocument/2006/relationships/image" Target="../media/image1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f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f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650631" y="2989399"/>
            <a:ext cx="7108020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4723511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1043BF-C5D5-4A37-AEAF-9CDA17101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68" y="3886200"/>
            <a:ext cx="5334000" cy="2667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CE8E98-0B63-4984-B0EE-B9C07696EC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4311926" cy="2895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B6317B-C61D-474E-8B4B-ECBAAD15B84F}"/>
              </a:ext>
            </a:extLst>
          </p:cNvPr>
          <p:cNvSpPr txBox="1"/>
          <p:nvPr/>
        </p:nvSpPr>
        <p:spPr>
          <a:xfrm>
            <a:off x="4724400" y="11430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পুষ্টির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7606445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9EA7DB-DC96-4D9D-8BE1-AD83E93ABFCF}"/>
              </a:ext>
            </a:extLst>
          </p:cNvPr>
          <p:cNvSpPr txBox="1"/>
          <p:nvPr/>
        </p:nvSpPr>
        <p:spPr>
          <a:xfrm>
            <a:off x="1056468" y="3086962"/>
            <a:ext cx="77065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শরীরে শক্তি ও কাজ করার ক্ষমতা দেয়;</a:t>
            </a:r>
          </a:p>
          <a:p>
            <a:r>
              <a:rPr lang="as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শরীরের বৃদ্ধি ও ক্ষয়পূরণ করে;</a:t>
            </a:r>
          </a:p>
          <a:p>
            <a:r>
              <a:rPr lang="as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শরীরকে রোগমুক্ত রাখাতে সাহায্য করে।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7CD2D0-1CBC-4D12-8547-6159959F5DD5}"/>
              </a:ext>
            </a:extLst>
          </p:cNvPr>
          <p:cNvSpPr txBox="1"/>
          <p:nvPr/>
        </p:nvSpPr>
        <p:spPr>
          <a:xfrm>
            <a:off x="1066800" y="3810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7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7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0437371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FACA5D-1587-4432-A40B-01BB2F0F3407}"/>
              </a:ext>
            </a:extLst>
          </p:cNvPr>
          <p:cNvSpPr txBox="1"/>
          <p:nvPr/>
        </p:nvSpPr>
        <p:spPr>
          <a:xfrm>
            <a:off x="533400" y="762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দানাদার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5C62E9-E402-4077-82D0-05124939CE0B}"/>
              </a:ext>
            </a:extLst>
          </p:cNvPr>
          <p:cNvSpPr txBox="1"/>
          <p:nvPr/>
        </p:nvSpPr>
        <p:spPr>
          <a:xfrm>
            <a:off x="762000" y="220980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গবাদিপশুর প্রধানত তাপ ও শক্তির উৎস হিসেবে সঞ্চিত থাকে।</a:t>
            </a:r>
            <a:endParaRPr lang="en-US" sz="3200" b="0" i="0" dirty="0">
              <a:solidFill>
                <a:srgbClr val="202124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সাধারণত গবাদিপশুর </a:t>
            </a:r>
            <a:r>
              <a:rPr lang="as-IN" sz="3200" b="1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দানাদার খাদ্যে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শতকরা ৪ ভাগ চর্বি জাতীয় পদার্থ থাকা প্রয়োজন। খনিজ পদার্থ বাড়ন্ত পশুর নতুন অস্থি ও টিস্যু সৃষ্টিতে খুবই গুরুত্বপূর্ণ ভূমিকা পালন করে। এই উপাদান কঙ্কালের আকৃতি ও দৃঢ়তা বজায় রাখে।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1552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676650" y="165978"/>
            <a:ext cx="2019300" cy="62193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সাইলেজ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713613"/>
            <a:ext cx="891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ঘাস রসাল অবস্থায় ফুল আসার সময় সবুজ ও সতেজ ঘাসকে কেটে টুকরা করে সেগুলো বায়ুরোধী অবস্থায় সংরক্ষণ করাকে সাইলেজ বলে। ভুট্টা, সরগাম ও আলফা আলফা থেকে প্রস্তুতকৃত সাইলেজে বেশি পরিমানে শক্তি পাওয়া যায়।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2967282"/>
            <a:ext cx="5478868" cy="362391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963884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 flipH="1">
            <a:off x="152400" y="304800"/>
            <a:ext cx="86867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সাইলেজ তৈরিতে ঘাস টুকরা ও বায়ুরোধী করার উদ্দেশ্যঃ</a:t>
            </a:r>
          </a:p>
          <a:p>
            <a:r>
              <a:rPr lang="bn-IN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গাঁজনের জন্য বেশি পরিমানে গাছের সুগার অবমুক্ত হতে পারে।</a:t>
            </a:r>
          </a:p>
          <a:p>
            <a:r>
              <a:rPr lang="bn-IN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বায়ুরোধী করার ফলে গাঁজনে প্রয়োজনীয় ল্যাক্টিক এসিড তৈরি হয়। </a:t>
            </a:r>
          </a:p>
          <a:p>
            <a:r>
              <a:rPr lang="bn-IN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ঘাস দীর্ঘ দিন ভাল থাকে। </a:t>
            </a:r>
          </a:p>
          <a:p>
            <a:r>
              <a:rPr lang="bn-IN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ক্ষতিকর ইস্ট, মোল্ড, ব্যাকটেরিয়ার সংক্রমণ থেকে রক্ষা করা যায়।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378" y="2363926"/>
            <a:ext cx="2708821" cy="17508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48686"/>
            <a:ext cx="5634990" cy="37433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378" y="4419599"/>
            <a:ext cx="2708821" cy="167241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0011851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D74443-80A5-4EE8-9B7E-609D1A6B1E5F}"/>
              </a:ext>
            </a:extLst>
          </p:cNvPr>
          <p:cNvSpPr txBox="1"/>
          <p:nvPr/>
        </p:nvSpPr>
        <p:spPr>
          <a:xfrm>
            <a:off x="381000" y="9144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সাইলেজ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6C6864-F650-4BCD-B95B-AE52ECE65389}"/>
              </a:ext>
            </a:extLst>
          </p:cNvPr>
          <p:cNvSpPr txBox="1"/>
          <p:nvPr/>
        </p:nvSpPr>
        <p:spPr>
          <a:xfrm>
            <a:off x="533400" y="19812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১) </a:t>
            </a:r>
            <a:r>
              <a:rPr lang="as-IN" sz="3200" b="1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সাইলেজ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তৈরী করলে অনেক সবুজ ঘাস একসাথে সংরক্ষণ করা যা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২) </a:t>
            </a:r>
            <a:r>
              <a:rPr lang="as-IN" sz="3200" b="1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সাইলেজ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তৈরী করলে বছরব্যাপী রসালো ফাইবারযুক্ত ঘাসের সরবরাহ পাও</a:t>
            </a:r>
            <a:r>
              <a:rPr lang="en-US" sz="3200" b="0" i="0" dirty="0" err="1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যা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b="0" i="0" dirty="0">
              <a:solidFill>
                <a:srgbClr val="202124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৩) </a:t>
            </a:r>
            <a:r>
              <a:rPr lang="as-IN" sz="3200" b="1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সাইলেজ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তৈরী করলে খাদ্য অপচয় কম হ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কারণ গাজন প্রক্রি</a:t>
            </a:r>
            <a:r>
              <a:rPr lang="en-US" sz="3200" b="0" i="0" dirty="0" err="1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য়ায়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ঘাসের শক্ত অংশ খাবার উপযোগী হ</a:t>
            </a:r>
            <a:r>
              <a:rPr lang="en-US" sz="3200" b="0" i="0" dirty="0" err="1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ওঠে। 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৪) সাইলেজের মিষ্টি সুগন্ধ গবাদিপশুর খাবার রুচি বাড়ি</a:t>
            </a:r>
            <a:r>
              <a:rPr lang="en-US" sz="3200" b="0" i="0" dirty="0" err="1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দে</a:t>
            </a:r>
            <a:r>
              <a:rPr lang="en-US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360560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6812" y="990600"/>
            <a:ext cx="64718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আঁশ জাতীয় ৫ টি খাদ্যের নাম বল।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CE36D1-7467-41D5-B27B-11E408E86CA6}"/>
              </a:ext>
            </a:extLst>
          </p:cNvPr>
          <p:cNvSpPr txBox="1"/>
          <p:nvPr/>
        </p:nvSpPr>
        <p:spPr>
          <a:xfrm>
            <a:off x="919406" y="2573221"/>
            <a:ext cx="7995994" cy="1236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মাসকালাই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খেসারী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আলফা-আলফা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ইপিল-ইপিল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কাউপি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3607602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F4CCF1-4D5B-4603-AE25-05C36FC0E665}"/>
              </a:ext>
            </a:extLst>
          </p:cNvPr>
          <p:cNvSpPr txBox="1"/>
          <p:nvPr/>
        </p:nvSpPr>
        <p:spPr>
          <a:xfrm>
            <a:off x="228600" y="18288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গবাদি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পশুর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প্রতিবেদন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D3A0E5-D4A6-4187-B814-90CB630A73A3}"/>
              </a:ext>
            </a:extLst>
          </p:cNvPr>
          <p:cNvSpPr txBox="1"/>
          <p:nvPr/>
        </p:nvSpPr>
        <p:spPr>
          <a:xfrm>
            <a:off x="1447800" y="5334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010184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7800" y="2133600"/>
            <a:ext cx="6096000" cy="120032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 সকলকে  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62392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5286375" y="3560618"/>
            <a:ext cx="3429000" cy="2743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IN" sz="2400" b="1" noProof="0" dirty="0">
                <a:solidFill>
                  <a:srgbClr val="FFCC00"/>
                </a:solidFill>
                <a:latin typeface="SutonnyMJ" pitchFamily="2" charset="0"/>
                <a:cs typeface="NikoshBAN" pitchFamily="2" charset="0"/>
              </a:rPr>
              <a:t>শ্রেণীঃ দশম </a:t>
            </a:r>
          </a:p>
          <a:p>
            <a:pPr marL="342900" indent="-342900" algn="ctr">
              <a:spcBef>
                <a:spcPts val="800"/>
              </a:spcBef>
              <a:defRPr/>
            </a:pPr>
            <a:r>
              <a:rPr lang="bn-IN" sz="2400" b="1" dirty="0">
                <a:solidFill>
                  <a:srgbClr val="FFCC00"/>
                </a:solidFill>
                <a:latin typeface="SutonnyMJ" pitchFamily="2" charset="0"/>
                <a:cs typeface="NikoshBAN" pitchFamily="2" charset="0"/>
              </a:rPr>
              <a:t>বিষয়ঃ কৃষি শিক্ষা </a:t>
            </a:r>
            <a:endParaRPr lang="en-US" sz="2400" b="1" dirty="0">
              <a:solidFill>
                <a:srgbClr val="FFCC00"/>
              </a:solidFill>
              <a:latin typeface="SutonnyMJ" pitchFamily="2" charset="0"/>
              <a:cs typeface="NikoshBAN" pitchFamily="2" charset="0"/>
            </a:endParaRPr>
          </a:p>
          <a:p>
            <a:pPr marL="342900" indent="-342900" algn="ctr">
              <a:spcBef>
                <a:spcPts val="800"/>
              </a:spcBef>
              <a:defRPr/>
            </a:pPr>
            <a:r>
              <a:rPr lang="en-US" sz="2400" b="1" dirty="0" err="1">
                <a:solidFill>
                  <a:srgbClr val="FFCC00"/>
                </a:solidFill>
                <a:latin typeface="SutonnyMJ" pitchFamily="2" charset="0"/>
                <a:cs typeface="NikoshBAN" pitchFamily="2" charset="0"/>
              </a:rPr>
              <a:t>অধ্যায়ঃ</a:t>
            </a:r>
            <a:r>
              <a:rPr lang="bn-BD" sz="2400" b="1" dirty="0">
                <a:solidFill>
                  <a:srgbClr val="FFCC0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bn-BD" sz="2400" b="1" dirty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দ্বিতীয় </a:t>
            </a:r>
            <a:r>
              <a:rPr lang="bn-BD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(অষ্টম পরিচ্ছেদ)</a:t>
            </a:r>
            <a:r>
              <a:rPr lang="bn-BD" sz="2000" b="1" dirty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</a:t>
            </a:r>
            <a:endParaRPr lang="bn-IN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9093" y="156914"/>
            <a:ext cx="1895908" cy="707886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পরিচিতি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112520"/>
            <a:ext cx="2184962" cy="2392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4079101-36F0-404C-A354-3463133055FE}"/>
              </a:ext>
            </a:extLst>
          </p:cNvPr>
          <p:cNvSpPr txBox="1"/>
          <p:nvPr/>
        </p:nvSpPr>
        <p:spPr>
          <a:xfrm>
            <a:off x="381000" y="2667000"/>
            <a:ext cx="419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আজাদ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ফিরোজ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পাবলিক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পার্বতীপুর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০১৫৫১৭৮৯১৮১</a:t>
            </a:r>
          </a:p>
        </p:txBody>
      </p:sp>
    </p:spTree>
    <p:extLst>
      <p:ext uri="{BB962C8B-B14F-4D97-AF65-F5344CB8AC3E}">
        <p14:creationId xmlns:p14="http://schemas.microsoft.com/office/powerpoint/2010/main" val="2646841426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974" y="3530264"/>
            <a:ext cx="3856626" cy="26419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01" y="3530263"/>
            <a:ext cx="3855199" cy="26419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677146-0D45-49F0-AEF0-C662555AA2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01" y="541315"/>
            <a:ext cx="3720016" cy="27864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533FCEB-CBE5-4427-91D1-5B2BBE1B29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247" y="541315"/>
            <a:ext cx="4015353" cy="280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1426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89093" y="572239"/>
            <a:ext cx="6013342" cy="83099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D4B0A5-5CA9-44BC-AC99-2CA4BE95C59A}"/>
              </a:ext>
            </a:extLst>
          </p:cNvPr>
          <p:cNvSpPr txBox="1"/>
          <p:nvPr/>
        </p:nvSpPr>
        <p:spPr>
          <a:xfrm>
            <a:off x="1219200" y="20574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গ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7B933D0-9125-4E93-A8EE-D2A70431B004}"/>
              </a:ext>
            </a:extLst>
          </p:cNvPr>
          <p:cNvSpPr/>
          <p:nvPr/>
        </p:nvSpPr>
        <p:spPr>
          <a:xfrm>
            <a:off x="590227" y="3004726"/>
            <a:ext cx="7696200" cy="22848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A86D9-5295-41F0-A898-E423D17BAF39}"/>
              </a:ext>
            </a:extLst>
          </p:cNvPr>
          <p:cNvSpPr txBox="1"/>
          <p:nvPr/>
        </p:nvSpPr>
        <p:spPr>
          <a:xfrm>
            <a:off x="1600200" y="3836484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গবাদি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পশুর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062621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16DABD-E10D-4616-B129-75C12E7BC429}"/>
              </a:ext>
            </a:extLst>
          </p:cNvPr>
          <p:cNvSpPr txBox="1"/>
          <p:nvPr/>
        </p:nvSpPr>
        <p:spPr>
          <a:xfrm>
            <a:off x="762000" y="10668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E5FC9B-3A20-40B8-A704-4AA591B27734}"/>
              </a:ext>
            </a:extLst>
          </p:cNvPr>
          <p:cNvSpPr txBox="1"/>
          <p:nvPr/>
        </p:nvSpPr>
        <p:spPr>
          <a:xfrm>
            <a:off x="762000" y="259080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গবাদি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পশুর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চিনতে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গবাদি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পশুর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গবাদি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পশুর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0096093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6B2CE2-0987-4AE6-A9AB-D23E0506A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06" y="602509"/>
            <a:ext cx="4269123" cy="24478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D7EFC5-6EEB-42F4-9D07-C49623402A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706984"/>
            <a:ext cx="4924388" cy="31316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217FFB-7EAE-41BC-B51A-64004E6B7B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686" y="630922"/>
            <a:ext cx="4477955" cy="248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44074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05100" y="143681"/>
            <a:ext cx="3810000" cy="769441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গবাদিপশুর খাদ্য</a:t>
            </a:r>
            <a:endParaRPr lang="bn-IN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76" y="2514600"/>
            <a:ext cx="3970124" cy="26419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24" y="2514599"/>
            <a:ext cx="3810000" cy="26419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057400" y="6149339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গম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7068" y="611963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খৈল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50508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90800" y="294803"/>
            <a:ext cx="3977640" cy="76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গবাদিপশুর খাদ্য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5181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আঁশ জাতীয় খাদ্য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5181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দানাদার খাদ্য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38400"/>
            <a:ext cx="4042469" cy="24338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407920"/>
            <a:ext cx="3962400" cy="24643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3636736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DAF004-69D5-4783-B162-C087150B4E31}"/>
              </a:ext>
            </a:extLst>
          </p:cNvPr>
          <p:cNvSpPr txBox="1"/>
          <p:nvPr/>
        </p:nvSpPr>
        <p:spPr>
          <a:xfrm>
            <a:off x="457200" y="10668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গবাদি</a:t>
            </a:r>
            <a:r>
              <a:rPr lang="en-US" sz="7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পশুর</a:t>
            </a:r>
            <a:r>
              <a:rPr lang="en-US" sz="7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7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7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402505-8CD4-4307-BB25-7C919C34DA0C}"/>
              </a:ext>
            </a:extLst>
          </p:cNvPr>
          <p:cNvSpPr txBox="1"/>
          <p:nvPr/>
        </p:nvSpPr>
        <p:spPr>
          <a:xfrm>
            <a:off x="304800" y="28956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 বেঁচে থাকার জন্য খাদ্য আব্যশক। যা কিছু দেহে আহার্যরুপে গৃহিত হয় এবং পরিপাক, শোষণ ও বিপাকের মাধ্যমে দেহে ব্যবহৃত হয় বা শক্তি উৎপাদন করে তাকে খাদ্য বলে। </a:t>
            </a:r>
            <a:endParaRPr lang="bn-IN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459990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4551"/>
      </a:dk2>
      <a:lt2>
        <a:srgbClr val="F2ACD2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3016C5A4-E631-4977-A608-ACFB475526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5127</TotalTime>
  <Words>386</Words>
  <Application>Microsoft Office PowerPoint</Application>
  <PresentationFormat>On-screen Show (4:3)</PresentationFormat>
  <Paragraphs>61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Corbel</vt:lpstr>
      <vt:lpstr>NikoshBAN</vt:lpstr>
      <vt:lpstr>SutonnyMJ</vt:lpstr>
      <vt:lpstr>Wingdings</vt:lpstr>
      <vt:lpstr>Depth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 waiting for you</dc:creator>
  <cp:lastModifiedBy>azad</cp:lastModifiedBy>
  <cp:revision>610</cp:revision>
  <dcterms:created xsi:type="dcterms:W3CDTF">2021-06-12T13:52:45Z</dcterms:created>
  <dcterms:modified xsi:type="dcterms:W3CDTF">2022-03-10T13:19:36Z</dcterms:modified>
</cp:coreProperties>
</file>