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9" r:id="rId2"/>
    <p:sldId id="33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8" r:id="rId20"/>
    <p:sldId id="429" r:id="rId21"/>
    <p:sldId id="410" r:id="rId22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54" d="100"/>
          <a:sy n="54" d="100"/>
        </p:scale>
        <p:origin x="-648" y="-90"/>
      </p:cViewPr>
      <p:guideLst>
        <p:guide orient="horz" pos="27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5D37-40F3-48F8-B5F8-39BCB23FA6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0C9-B55D-4FCB-98A3-1CD66B4EC9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362200"/>
            <a:ext cx="1264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IN" sz="8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33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54" y="1066801"/>
            <a:ext cx="3685646" cy="208665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92" y="1080870"/>
            <a:ext cx="3497584" cy="20866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3400" y="5678310"/>
            <a:ext cx="11701976" cy="239889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খাল-বিল,নদী-নালায় প্রচুর মাছ পাওয়া যায়।মৎস্য সম্পদকে দুই ভাগে ভাগ করা হয়। যথা-(১)সামুদ্রিক মাছ (২) মিঠা পানির মাছ</a:t>
            </a:r>
          </a:p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তীয়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পুষ্টি চাহিদা পূরণ, কর্মসংস্থানের সুযোগ সৃষ্টি, বৈদেশিক মুদ্রা অর্জন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সর্বোপরি দেশের আর্থ-সামাজিক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উন্নয়নে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মৎস্য খাতের অবদান ব্যাপক।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1066800"/>
            <a:ext cx="3774831" cy="201060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3500590"/>
            <a:ext cx="3780986" cy="210106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19" y="3523595"/>
            <a:ext cx="3685646" cy="20761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7" y="3500590"/>
            <a:ext cx="3497584" cy="21010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24502" y="228600"/>
            <a:ext cx="650748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0648" y="152400"/>
            <a:ext cx="6507480" cy="701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বাংলাদেসের  মৎস 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9" y="1554480"/>
            <a:ext cx="3733800" cy="285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0" y="1554480"/>
            <a:ext cx="3627119" cy="285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60" y="1554480"/>
            <a:ext cx="3655161" cy="285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9703810" y="4496062"/>
            <a:ext cx="1473619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189" y="4610317"/>
            <a:ext cx="1620433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159" y="4610315"/>
            <a:ext cx="1813560" cy="7676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57200"/>
            <a:ext cx="608076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57200"/>
            <a:ext cx="608076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কৃষি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638800"/>
            <a:ext cx="11506200" cy="178333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ভূ-প্রকৃতি,জলবায়ু,আবহাওয়া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কৃষকগন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কৃষিসম্পদ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পাট,চা,ধান,আলু। এছাড়াও গম,ভুট্টা,সরিষা ইত্যাদির ফলনও বেশ ভালো হয়।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11" y="3380490"/>
            <a:ext cx="4529326" cy="233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88" y="914400"/>
            <a:ext cx="4522618" cy="22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1" y="914400"/>
            <a:ext cx="4369890" cy="22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89" y="3380490"/>
            <a:ext cx="4369892" cy="233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6782" y="5754510"/>
            <a:ext cx="11603501" cy="239889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বন থেকে আমরা কাঠ,ফল,মধু,মোম,পশুপাখি,জ্বালানী কাঠ এবং ভেষজ উদ্ভিদ পাই।গর্জন ও জারুল কাঠ দ্বারা রেলপথের স্লিপার এবং গামার,চাপালিশ দ্বারা সাম্পান ও নৌকা তৈরি করা হয়।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52400"/>
            <a:ext cx="6567781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68024"/>
            <a:ext cx="618744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বনজ সম্পদ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15948"/>
            <a:ext cx="618744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সম্পদের গুরুত্ব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0800" y="381000"/>
            <a:ext cx="778764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32325"/>
            <a:ext cx="5334000" cy="304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2719" y="4817180"/>
            <a:ext cx="11438801" cy="307599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নিরাপদ খাবার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নিরাপদ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পয়ঃ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 ব্যবস্থা নিশ্চিত করার ক্ষেত্রে চ্যাম্পি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হিসেবে বৈশ্বিক স্বীকৃতি অর্জন করেছে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</a:t>
            </a:r>
            <a:r>
              <a:rPr lang="as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ব্যবস্থাপনার যে উদ্যোগগুলো গ্রহনের মাধ্যমে আমরা পানি সম্পদের সুষ্ঠু ব্যবস্থাপনা নিশ্চিত করার মাধ্যমে জনগণের খাদ্য নিরাপত্তার স্থায়ী সমাধানে সকলে কাজ করতে পারি তা হলো-সংযোগ খাল ও রিজার্ভার খনন করা,লবনাক্ততা দূর করা,নদীভাঙন রোধ করা,পরিমিত সার ও কীটনাশক ব্যবহার করা।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81000"/>
            <a:ext cx="778764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সম্পদ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44548"/>
            <a:ext cx="778764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ব্যবস্থাপনার কাজ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4213"/>
            <a:ext cx="55626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410634"/>
            <a:ext cx="5334000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434465"/>
            <a:ext cx="5634038" cy="3137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7" y="1554480"/>
            <a:ext cx="533400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5462" y="4786170"/>
            <a:ext cx="11570677" cy="258355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শক্তি হল সূর্যরশ্মিকে কাজে লাগি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শক্তিতে রুপান্তর করা। দুইভাবে রুপান্তরের এই কাজটি করা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থাকে- প্রত্যক্ষ ও পরোক্ষভাবে। প্রত্যক্ষভাবে সূর্যরশ্মিকে ব্যবহার করাকে ফোটো ভোলটাইক (পিভি) বলা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প্রাথমিকভাবে ছোট ও মাঝারি পরিসরে এর ব্যবহার করা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থাকে। পরোক্ষভাবে সূর্যরশ্মিকে ব্যবহার করাকে বলা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ঘনীভূত সৌর শক্তি বা কনসেনট্রেডেট সোলার পাও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(সিএসপি)।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0"/>
            <a:ext cx="5101636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সৌরশক্তি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764" y="457200"/>
            <a:ext cx="5101636" cy="79845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সৌরশক্তি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3" grpId="0"/>
      <p:bldP spid="3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40081"/>
            <a:ext cx="12054840" cy="798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876388"/>
            <a:ext cx="5230217" cy="331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5535638"/>
            <a:ext cx="5611217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2760" y="1876387"/>
            <a:ext cx="5273040" cy="331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40880" y="5577841"/>
            <a:ext cx="4800600" cy="690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1219200"/>
            <a:ext cx="5760720" cy="3074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40856" y="4495800"/>
            <a:ext cx="7360920" cy="675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5029200"/>
            <a:ext cx="11628120" cy="289133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খনিজ,বনজ,সৌরসহ সকল প্রাকৃতিক সম্পদকে ব্যবহার করে দেশ অর্থনৈতিকভাবে সমৃদ্ধ হচ্ছে।দেশের  জাতীয় আয়ের সিংহভাগই আসে এ সম্পদকে কাজে লাগানোর মাধ্যমে। এর ফলে মানুষজন কর্মসংস্থানের সুযোগ পাচ্ছে,দেশীয় চাহিদার পন্য উৎপাদিত হচ্ছে,অর্থনৈতিক উন্নয়নে নতুন নতুন উদ্যোগ গৃহীত হচ্ছে। প্রাকৃতিক সম্পদের ব্যবহার সেই সব উদ্যোগকে এগিয়ে নিতে সাহায্য করছে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68348"/>
            <a:ext cx="6400800" cy="7984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সম্পদের গুরুত্ব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53150"/>
            <a:ext cx="11582400" cy="13524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প্রাকৃতিক সম্পদগুলো অর্থনীতির কোন কোন ক্ষেত্রে গুরুত্বপূর্ন অবদান রাখছে তার একটি তালিকা তৈরি কর।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5485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my pc\Desktop\New folder\20161018_11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160" y="1752600"/>
            <a:ext cx="5120640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915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698" y="1828801"/>
            <a:ext cx="11252142" cy="7368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 কাকে বলে?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416" y="4243674"/>
            <a:ext cx="11239424" cy="7368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 তলদেশে কোন খনিজ সম্পদ আবিষ্কৃত হয়েছে?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416" y="6623249"/>
            <a:ext cx="11239425" cy="7368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901278" indent="-901278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সম্পদ ব্যবস্থাপনা বলতে কী বোঝায়?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701" y="5433461"/>
            <a:ext cx="11252140" cy="7368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 এলাকাকে কয়টি ভাগে ভাগ করা যায়?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75" y="3018589"/>
            <a:ext cx="11218666" cy="7368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 অঞ্চলের বনভূমি কোন ধরনের?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8600" y="4723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08553" y="4053839"/>
            <a:ext cx="3613784" cy="809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বগুড়া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02162" y="6779611"/>
            <a:ext cx="3781497" cy="834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১৭টি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02163" y="5782555"/>
            <a:ext cx="3781495" cy="798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১৩টি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2163" y="2865119"/>
            <a:ext cx="3781495" cy="864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(খ)বরিশাল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063931"/>
            <a:ext cx="10409750" cy="7955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১।বাংলাদেশের কোন জেলায় কয়লা পাওয়া গেছে?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6720477" y="2993135"/>
            <a:ext cx="484767" cy="603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2004315" y="4133573"/>
            <a:ext cx="309173" cy="55433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8551" y="2865119"/>
            <a:ext cx="3543232" cy="841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ঢাকা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7775" y="4053839"/>
            <a:ext cx="3805883" cy="8092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(ঘ)চট্টগ্রাম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882140" y="2971800"/>
            <a:ext cx="480060" cy="6583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720476" y="4145279"/>
            <a:ext cx="484767" cy="603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666" y="5059679"/>
            <a:ext cx="10424095" cy="722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২।বাংলাদেশে মোট কতটি গ্যাস ফিল্ড (ক্ষেত্র) আছে?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05600" y="5863642"/>
            <a:ext cx="484767" cy="603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6895993" y="6801214"/>
            <a:ext cx="309173" cy="55433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870" y="5782555"/>
            <a:ext cx="3720466" cy="765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১২টি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666" y="6812922"/>
            <a:ext cx="3773764" cy="8070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১৫টি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857893" y="5903669"/>
            <a:ext cx="484767" cy="603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828800" y="6940296"/>
            <a:ext cx="484767" cy="6035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38600" y="4723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9945132" y="152400"/>
            <a:ext cx="2627868" cy="2328176"/>
          </a:xfrm>
          <a:prstGeom prst="wedgeEllipseCallout">
            <a:avLst>
              <a:gd name="adj1" fmla="val -60364"/>
              <a:gd name="adj2" fmla="val 5757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9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72063"/>
          </a:xfrm>
          <a:prstGeom prst="rect">
            <a:avLst/>
          </a:prstGeom>
          <a:noFill/>
        </p:spPr>
        <p:txBody>
          <a:bodyPr wrap="square" lIns="100924" tIns="50462" rIns="100924" bIns="50462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6"/>
            <a:ext cx="4218082" cy="2249238"/>
          </a:xfrm>
          <a:prstGeom prst="rect">
            <a:avLst/>
          </a:prstGeom>
        </p:spPr>
      </p:pic>
      <p:pic>
        <p:nvPicPr>
          <p:cNvPr id="9" name="Picture 8" descr="a.jpg">
            <a:extLst>
              <a:ext uri="{FF2B5EF4-FFF2-40B4-BE49-F238E27FC236}">
                <a16:creationId xmlns:a16="http://schemas.microsoft.com/office/drawing/2014/main" xmlns="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9284" y="1471954"/>
            <a:ext cx="3495516" cy="409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Rectangle 10"/>
          <p:cNvSpPr/>
          <p:nvPr/>
        </p:nvSpPr>
        <p:spPr>
          <a:xfrm>
            <a:off x="6934200" y="57912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IN" sz="40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5ম </a:t>
            </a:r>
          </a:p>
        </p:txBody>
      </p:sp>
    </p:spTree>
    <p:extLst>
      <p:ext uri="{BB962C8B-B14F-4D97-AF65-F5344CB8AC3E}">
        <p14:creationId xmlns:p14="http://schemas.microsoft.com/office/powerpoint/2010/main" val="117322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212080"/>
            <a:ext cx="10820400" cy="1475522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31" tIns="60066" rIns="120131" bIns="60066">
            <a:spAutoFit/>
          </a:bodyPr>
          <a:lstStyle/>
          <a:p>
            <a:r>
              <a:rPr lang="bn-BD" sz="44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সংরক্ষনে তুমি কী কী সচেতনতা অবলম্বন করবে ?ব্যাখ্যা কর। </a:t>
            </a:r>
            <a:endParaRPr lang="en-US" sz="440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2" y="2377440"/>
            <a:ext cx="4587240" cy="21031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38600" y="700943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2240340"/>
            <a:ext cx="12268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AEC3E9"/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3441" y="5943601"/>
            <a:ext cx="11094719" cy="844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700" b="1" dirty="0">
                <a:latin typeface="NikoshBAN" panose="02000000000000000000" pitchFamily="2" charset="0"/>
                <a:cs typeface="NikoshBAN" panose="02000000000000000000" pitchFamily="2" charset="0"/>
              </a:rPr>
              <a:t>চ্ছো?</a:t>
            </a:r>
            <a:endParaRPr lang="en-US" sz="4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280160"/>
            <a:ext cx="3832272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2" y="457200"/>
            <a:ext cx="3996397" cy="356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1" y="1920241"/>
            <a:ext cx="3684611" cy="356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878060" y="5924373"/>
            <a:ext cx="11094719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সাগর,পাহাড়,ঝর্না,গাছপালা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266" y="5943600"/>
            <a:ext cx="11094719" cy="798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,পাহাড়,ঝর্না, গাছপালা এগুলো কী তৈরি করা যায়?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266" y="5983348"/>
            <a:ext cx="11094719" cy="7984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তৈরি করা যায়না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প্রাকৃতিকভাবেই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সৃষ্টি হয়েছে।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00200"/>
            <a:ext cx="10820400" cy="1209931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BD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প্রাকৃতিক সম্পদ </a:t>
            </a:r>
            <a:endParaRPr lang="en-US" sz="7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072" y="838200"/>
            <a:ext cx="6560820" cy="744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00" tIns="61100" rIns="122200" bIns="61100"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7772400" cy="45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1371600"/>
            <a:ext cx="11841480" cy="5760720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pPr marL="751065" indent="-751065">
              <a:buFont typeface="Wingdings" pitchFamily="2" charset="2"/>
              <a:buChar char="q"/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pPr marL="600852" indent="-600852">
              <a:buFont typeface="Wingdings" pitchFamily="2" charset="2"/>
              <a:buChar char="q"/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 গুলোর নাম বলতে পারবে;</a:t>
            </a:r>
          </a:p>
          <a:p>
            <a:pPr marL="600852" indent="-600852">
              <a:buFont typeface="Wingdings" pitchFamily="2" charset="2"/>
              <a:buChar char="q"/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গুরুত্ব ব্যাখ্যা করতে পারবে।</a:t>
            </a:r>
          </a:p>
          <a:p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81916" y="425811"/>
            <a:ext cx="6275668" cy="11328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6600" dirty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7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097280"/>
            <a:ext cx="10347960" cy="5120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9440" y="6897748"/>
            <a:ext cx="3947160" cy="798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2" y="1097281"/>
            <a:ext cx="10347959" cy="51206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45001" y="6858000"/>
            <a:ext cx="3947160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097280"/>
            <a:ext cx="10347957" cy="5120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45002" y="6821548"/>
            <a:ext cx="3982719" cy="7984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খনিজ সম্পদ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413" y="1097277"/>
            <a:ext cx="10347956" cy="512063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480560" y="6897748"/>
            <a:ext cx="3947160" cy="798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1" y="1097284"/>
            <a:ext cx="10347956" cy="512063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75479" y="6858000"/>
            <a:ext cx="3947160" cy="7984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902" y="6858000"/>
            <a:ext cx="11904978" cy="798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 থেকে প্রাপ্ত সম্পদকে প্রাকৃতিক সম্পদ বলে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5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42" y="5303520"/>
            <a:ext cx="10066927" cy="147556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600852" indent="-600852">
              <a:buFont typeface="Wingdings" pitchFamily="2" charset="2"/>
              <a:buChar char="v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কাকে বলে ?</a:t>
            </a:r>
          </a:p>
          <a:p>
            <a:pPr marL="600852" indent="-600852">
              <a:buFont typeface="Wingdings" pitchFamily="2" charset="2"/>
              <a:buChar char="v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কয়েকটি প্রাকৃতিক সম্পদের নাম লিখ।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8600" y="533400"/>
            <a:ext cx="4733990" cy="823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95" y="1752600"/>
            <a:ext cx="4966364" cy="306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01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537674"/>
            <a:ext cx="7787640" cy="99094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1">
              <a:avLst/>
            </a:prstTxWarp>
            <a:spAutoFit/>
          </a:bodyPr>
          <a:lstStyle/>
          <a:p>
            <a:r>
              <a:rPr lang="bn-BD" sz="4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 প্রাকৃতিক সম্পদ </a:t>
            </a:r>
            <a:r>
              <a:rPr lang="en-US" sz="4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বাংলাদেশ বনভূম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8" y="1737361"/>
            <a:ext cx="3138853" cy="204684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5" descr="খনিজ সম্পদ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737361"/>
            <a:ext cx="3093720" cy="204684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1" name="Picture 2" descr="C:\Documents and Settings\Personal\Desktop\karim-5\el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70" y="4827417"/>
            <a:ext cx="3223591" cy="209169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30" y="4819943"/>
            <a:ext cx="3216812" cy="209916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5" y="4863463"/>
            <a:ext cx="3304518" cy="20556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13460" y="4012777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94" y="4014605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1120" y="4021706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524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7066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9553" y="7040881"/>
            <a:ext cx="277368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সম্পদ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/>
          <a:stretch/>
        </p:blipFill>
        <p:spPr>
          <a:xfrm>
            <a:off x="8517989" y="1737361"/>
            <a:ext cx="3323492" cy="204684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19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EC3E9">
                <a:alpha val="81000"/>
              </a:srgbClr>
            </a:gs>
            <a:gs pos="0">
              <a:schemeClr val="accent6">
                <a:lumMod val="20000"/>
                <a:lumOff val="80000"/>
              </a:schemeClr>
            </a:gs>
            <a:gs pos="66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  <a:alpha val="4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0" y="1747899"/>
            <a:ext cx="3849201" cy="2140483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10" y="1752600"/>
            <a:ext cx="3682511" cy="2140481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" y="4524663"/>
            <a:ext cx="3849201" cy="2091697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3" y="1751104"/>
            <a:ext cx="3543007" cy="2091557"/>
          </a:xfrm>
          <a:prstGeom prst="rect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37" y="4524663"/>
            <a:ext cx="3724053" cy="209169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1448" y="3938888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984" y="3938888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5530" y="3915017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শিলা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6304" y="6749160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বালু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3" y="4525599"/>
            <a:ext cx="3543007" cy="2090761"/>
          </a:xfrm>
          <a:prstGeom prst="rect">
            <a:avLst/>
          </a:prstGeom>
          <a:ln w="5715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501481" y="6721025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104" y="548641"/>
            <a:ext cx="11094719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আবিস্কৃত প্রধান প্রধান খনিজ সম্পদ গুলো কী কী?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825" y="527726"/>
            <a:ext cx="11094719" cy="767674"/>
          </a:xfrm>
          <a:prstGeom prst="rect">
            <a:avLst/>
          </a:prstGeom>
          <a:noFill/>
          <a:effectLst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 আবিস্কৃত প্রধান প্রধান খনিজ সম্পদ </a:t>
            </a:r>
            <a:r>
              <a:rPr lang="bn-BD" sz="4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/>
                <a:cs typeface="NikoshBAN"/>
              </a:rPr>
              <a:t>:</a:t>
            </a:r>
            <a:endParaRPr lang="en-US" sz="4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5799" y="6754714"/>
            <a:ext cx="25603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666</Words>
  <Application>Microsoft Office PowerPoint</Application>
  <PresentationFormat>Custom</PresentationFormat>
  <Paragraphs>98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261</cp:revision>
  <dcterms:created xsi:type="dcterms:W3CDTF">2006-08-16T00:00:00Z</dcterms:created>
  <dcterms:modified xsi:type="dcterms:W3CDTF">2022-03-08T07:44:34Z</dcterms:modified>
</cp:coreProperties>
</file>