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75" r:id="rId15"/>
    <p:sldId id="268" r:id="rId16"/>
    <p:sldId id="269" r:id="rId17"/>
    <p:sldId id="270" r:id="rId18"/>
    <p:sldId id="271" r:id="rId19"/>
    <p:sldId id="272" r:id="rId20"/>
    <p:sldId id="276" r:id="rId21"/>
    <p:sldId id="277" r:id="rId22"/>
    <p:sldId id="273" r:id="rId23"/>
    <p:sldId id="278" r:id="rId24"/>
    <p:sldId id="279" r:id="rId25"/>
    <p:sldId id="282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32FF-2F62-45B6-AE4C-AB30C03D04DE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D3BC-7F0E-4390-9D57-70924889B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32FF-2F62-45B6-AE4C-AB30C03D04DE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D3BC-7F0E-4390-9D57-70924889B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32FF-2F62-45B6-AE4C-AB30C03D04DE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D3BC-7F0E-4390-9D57-70924889B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32FF-2F62-45B6-AE4C-AB30C03D04DE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D3BC-7F0E-4390-9D57-70924889B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32FF-2F62-45B6-AE4C-AB30C03D04DE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D3BC-7F0E-4390-9D57-70924889B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32FF-2F62-45B6-AE4C-AB30C03D04DE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D3BC-7F0E-4390-9D57-70924889B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32FF-2F62-45B6-AE4C-AB30C03D04DE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D3BC-7F0E-4390-9D57-70924889B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32FF-2F62-45B6-AE4C-AB30C03D04DE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D3BC-7F0E-4390-9D57-70924889B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32FF-2F62-45B6-AE4C-AB30C03D04DE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D3BC-7F0E-4390-9D57-70924889B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32FF-2F62-45B6-AE4C-AB30C03D04DE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D3BC-7F0E-4390-9D57-70924889B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32FF-2F62-45B6-AE4C-AB30C03D04DE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D3BC-7F0E-4390-9D57-70924889B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132FF-2F62-45B6-AE4C-AB30C03D04DE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ED3BC-7F0E-4390-9D57-70924889B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hakhawath747@gamil.com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52400" y="228600"/>
            <a:ext cx="86868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আজকের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ক্লাসে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সবাইকে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028" name="Picture 4" descr="C:\Users\User\Pictures\Downloads\Downloads\m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8610600" cy="5212786"/>
          </a:xfrm>
          <a:prstGeom prst="rect">
            <a:avLst/>
          </a:prstGeom>
          <a:noFill/>
        </p:spPr>
      </p:pic>
      <p:pic>
        <p:nvPicPr>
          <p:cNvPr id="1032" name="Picture 8" descr="C:\Users\User\Pictures\Downloads\Downloads\o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67063" y="2614613"/>
            <a:ext cx="3309937" cy="2414587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 prst="slope"/>
            <a:contourClr>
              <a:srgbClr val="969696"/>
            </a:contourClr>
          </a:sp3d>
        </p:spPr>
      </p:pic>
      <p:sp>
        <p:nvSpPr>
          <p:cNvPr id="22" name="TextBox 21"/>
          <p:cNvSpPr txBox="1"/>
          <p:nvPr/>
        </p:nvSpPr>
        <p:spPr>
          <a:xfrm>
            <a:off x="3581400" y="32004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err="1" smtClean="0">
                <a:latin typeface="SutonnyOMJ" pitchFamily="2" charset="0"/>
                <a:cs typeface="SutonnyOMJ" pitchFamily="2" charset="0"/>
              </a:rPr>
              <a:t>শুভেচ্ছা</a:t>
            </a:r>
            <a:r>
              <a:rPr lang="en-US" sz="7200" i="1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7200" i="1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04800" y="228600"/>
            <a:ext cx="8534400" cy="914400"/>
          </a:xfrm>
          <a:prstGeom prst="roundRect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চিত্রগুলোর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বোঝানো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?  </a:t>
            </a:r>
            <a:endParaRPr lang="en-US" sz="36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pic>
        <p:nvPicPr>
          <p:cNvPr id="1026" name="Picture 2" descr="C:\Users\User\Pictures\Downloads\Downloads\b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905000"/>
            <a:ext cx="3124200" cy="2286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27" name="Picture 3" descr="C:\Users\User\Pictures\Downloads\Downloads\b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371600"/>
            <a:ext cx="2676525" cy="1905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8" name="Picture 4" descr="C:\Users\User\Pictures\Downloads\Downloads\b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3352800"/>
            <a:ext cx="2667000" cy="1905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9" name="Rectangle 18"/>
          <p:cNvSpPr/>
          <p:nvPr/>
        </p:nvSpPr>
        <p:spPr>
          <a:xfrm>
            <a:off x="0" y="5334000"/>
            <a:ext cx="8915400" cy="76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প্রচুর আখও উৎপাদন হতো।আখ থেকে উৎপাদিত গুড় ও চিনি খ্যাতি ছিল।এই গুড় ও চিনি বিদেশে রপ্তানি হতো।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0" name="Flowchart: Process 19"/>
          <p:cNvSpPr/>
          <p:nvPr/>
        </p:nvSpPr>
        <p:spPr>
          <a:xfrm rot="5400000">
            <a:off x="3924300" y="3238500"/>
            <a:ext cx="3886200" cy="152400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3429000" y="2667000"/>
            <a:ext cx="2514600" cy="1295400"/>
          </a:xfrm>
          <a:prstGeom prst="rightArrow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আখ থেকে গুড় ও চিনি উৎপাদিত হতো </a:t>
            </a:r>
            <a:endParaRPr lang="en-US" sz="2000" i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3400" y="1981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আখ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0" y="2590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গুড়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81800" y="4648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চিনি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1" grpId="0" animBg="1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28600" y="228600"/>
            <a:ext cx="8686800" cy="914400"/>
          </a:xfrm>
          <a:prstGeom prst="roundRect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চিত্রগুলোর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বোঝানো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?  </a:t>
            </a:r>
            <a:endParaRPr lang="en-US" sz="36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pic>
        <p:nvPicPr>
          <p:cNvPr id="5" name="Picture 4" descr="b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600"/>
            <a:ext cx="2971800" cy="2362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noFill/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6" name="Picture 5" descr="b2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1219200"/>
            <a:ext cx="2971800" cy="2362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noFill/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7" name="Picture 6" descr="b1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3657600"/>
            <a:ext cx="2971800" cy="2362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noFill/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9" name="Right Arrow 8"/>
          <p:cNvSpPr/>
          <p:nvPr/>
        </p:nvSpPr>
        <p:spPr>
          <a:xfrm>
            <a:off x="4267200" y="1524000"/>
            <a:ext cx="1524000" cy="1143000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পান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 rot="10800000">
            <a:off x="3352800" y="2667000"/>
            <a:ext cx="1524000" cy="1219200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সরিষা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4267200" y="4267200"/>
            <a:ext cx="1524000" cy="1143000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তুলা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724400"/>
            <a:ext cx="3810000" cy="137160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তুলা,সরিষা ও পান চাষের জন্য ও বাংলাদেশের খ্যাতি ছিল।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228600" y="228600"/>
            <a:ext cx="8763000" cy="914400"/>
          </a:xfrm>
          <a:prstGeom prst="roundRect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চিত্রগুলোর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বোঝানো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? 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5" name="Picture 4" descr="b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295400"/>
            <a:ext cx="2743200" cy="2057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bg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Picture 5" descr="b2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371600"/>
            <a:ext cx="2743200" cy="2057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bg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Picture 6" descr="b1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3810000"/>
            <a:ext cx="2743199" cy="2057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bg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Picture 7" descr="b3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0400" y="1371600"/>
            <a:ext cx="2743199" cy="20669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bg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914400" y="1371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আম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1000" y="1371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কলা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1371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নারিকেল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1800" y="3886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সুপারি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" y="4495800"/>
            <a:ext cx="5715000" cy="1447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নারিকেল,সুপারি,আম,কাঠাল,কলা, ডুমুর পভৃতি ফলের কথা ও </a:t>
            </a:r>
            <a:r>
              <a:rPr lang="bn-IN" sz="280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জানা যায়। 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5" grpId="0"/>
      <p:bldP spid="16" grpId="0"/>
      <p:bldP spid="17" grpId="0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28600" y="228600"/>
            <a:ext cx="8534400" cy="914400"/>
          </a:xfrm>
          <a:prstGeom prst="round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একক কাজ </a:t>
            </a:r>
            <a:endParaRPr lang="en-US" sz="3600" i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1905000" y="1524000"/>
            <a:ext cx="2971800" cy="25908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3" descr="IMG_43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2324100" y="1638300"/>
            <a:ext cx="2133600" cy="2362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Rectangle 6"/>
          <p:cNvSpPr/>
          <p:nvPr/>
        </p:nvSpPr>
        <p:spPr>
          <a:xfrm>
            <a:off x="4648200" y="3581400"/>
            <a:ext cx="44958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প্রাচীনকালে বাংলাদেশের অর্থনীতি কী ভিত্তিক ছিল? </a:t>
            </a:r>
            <a:endParaRPr lang="en-US" sz="2400" i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162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04800" y="228600"/>
            <a:ext cx="8610600" cy="914400"/>
          </a:xfrm>
          <a:prstGeom prst="round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উত্তর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905000" y="2438400"/>
            <a:ext cx="6705600" cy="1295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প্রাচীনকালে বাংলাদেশের অর্থনীতি কৃষি ভিত্তিক ছিল।  </a:t>
            </a:r>
            <a:endParaRPr lang="en-US" sz="2800" i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026" name="Picture 2" descr="C:\Users\User\Pictures\Downloads\Downloads\index 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1933575" cy="2362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1027" name="Picture 3" descr="C:\Users\User\Pictures\Downloads\Downloads\index 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3733800"/>
            <a:ext cx="1933575" cy="2362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28600" y="228600"/>
            <a:ext cx="8610600" cy="914400"/>
          </a:xfrm>
          <a:prstGeom prst="roundRect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চিত্রগুলোর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বোঝানো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? 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pic>
        <p:nvPicPr>
          <p:cNvPr id="5" name="Picture 4" descr="b3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371600"/>
            <a:ext cx="3352800" cy="2743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b3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371600"/>
            <a:ext cx="3352800" cy="2743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Oval 7"/>
          <p:cNvSpPr/>
          <p:nvPr/>
        </p:nvSpPr>
        <p:spPr>
          <a:xfrm>
            <a:off x="3810000" y="2057400"/>
            <a:ext cx="1524000" cy="1371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রেশমি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কাপড়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4876800"/>
            <a:ext cx="6934200" cy="1066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প্রাচীনযুগ থেকেই বাংলাদেশের তাঁতিরা মিহি সুতি ও রেশমি কাপড় বুনতে পারদর্শী ছিল ।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315200" y="4724400"/>
            <a:ext cx="1524000" cy="1371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কুটির শিল্প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52400" y="304800"/>
            <a:ext cx="8839200" cy="914400"/>
          </a:xfrm>
          <a:prstGeom prst="roundRect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চিত্রগুলোর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বোঝানো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? 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5" name="Picture 4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pic>
        <p:nvPicPr>
          <p:cNvPr id="1026" name="Picture 2" descr="C:\Users\User\Pictures\Downloads\Downloads\b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600200"/>
            <a:ext cx="3733800" cy="26670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8" name="Rectangle 7"/>
          <p:cNvSpPr/>
          <p:nvPr/>
        </p:nvSpPr>
        <p:spPr>
          <a:xfrm>
            <a:off x="0" y="5105400"/>
            <a:ext cx="73914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বাংলাদেশের মসলিম কাপড় পৃথিবী বিখ্যাত ছিল। এই মসলিম তখন ও রপ্তানি হতো 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391400" y="4495800"/>
            <a:ext cx="1752600" cy="1600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কুটির শিল্প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33400" y="2286000"/>
            <a:ext cx="1981200" cy="1219200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মসলিম কাপড়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04800" y="304800"/>
            <a:ext cx="86106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চিত্রগুলোর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বোঝানো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? 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pic>
        <p:nvPicPr>
          <p:cNvPr id="6" name="Picture 5" descr="b3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524000"/>
            <a:ext cx="3276600" cy="2514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Picture 6" descr="b4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1524000"/>
            <a:ext cx="3276600" cy="2514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8" name="Rounded Rectangle 7"/>
          <p:cNvSpPr/>
          <p:nvPr/>
        </p:nvSpPr>
        <p:spPr>
          <a:xfrm>
            <a:off x="5867400" y="4038600"/>
            <a:ext cx="12192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মৃ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ৎপাত্র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52600" y="4038600"/>
            <a:ext cx="12192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অলংকার</a:t>
            </a:r>
            <a:r>
              <a:rPr lang="en-US" sz="24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400" dirty="0">
              <a:solidFill>
                <a:srgbClr val="FF00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410200"/>
            <a:ext cx="9144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তখন উন্নতমানের মৃৎপাত্র,ধাতবপাত্র ও অলংকার নির্মাণ হতো ।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543800" y="4800600"/>
            <a:ext cx="1447800" cy="1295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কুটির শিল্প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28600" y="228600"/>
            <a:ext cx="87630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চিত্রগুলোর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বোঝানো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? 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pic>
        <p:nvPicPr>
          <p:cNvPr id="5" name="Picture 4" descr="b4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1447800"/>
            <a:ext cx="2667000" cy="24384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6" name="Picture 5" descr="b4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447800"/>
            <a:ext cx="2667000" cy="24384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7" name="Picture 6" descr="b3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0" y="1447800"/>
            <a:ext cx="2667000" cy="24384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8" name="Rectangle 7"/>
          <p:cNvSpPr/>
          <p:nvPr/>
        </p:nvSpPr>
        <p:spPr>
          <a:xfrm>
            <a:off x="0" y="5257800"/>
            <a:ext cx="7696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পোড়ামাটি,ধাবত ও পাথরের ভাস্কর্য ও মূর্তি ছিল প্রশংসনীয় শিল্প।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4038600"/>
            <a:ext cx="18288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পোড়ামাটি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00400" y="4038600"/>
            <a:ext cx="18288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পাথরের ভাস্কর্য 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10400" y="3962400"/>
            <a:ext cx="18288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মুর্তি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696200" y="4876800"/>
            <a:ext cx="1295400" cy="1219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কুটির শিল্প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2400" y="152400"/>
            <a:ext cx="86868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চিত্রগুলোর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বোঝানো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? 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pic>
        <p:nvPicPr>
          <p:cNvPr id="5" name="Picture 4" descr="b4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371600"/>
            <a:ext cx="3505200" cy="2590801"/>
          </a:xfrm>
          <a:prstGeom prst="roundRect">
            <a:avLst>
              <a:gd name="adj" fmla="val 11111"/>
            </a:avLst>
          </a:prstGeom>
          <a:ln w="190500" cap="rnd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6" name="Picture 5" descr="b4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1371600"/>
            <a:ext cx="3505200" cy="2590800"/>
          </a:xfrm>
          <a:prstGeom prst="roundRect">
            <a:avLst>
              <a:gd name="adj" fmla="val 11111"/>
            </a:avLst>
          </a:prstGeom>
          <a:ln w="190500" cap="rnd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Rectangle 6"/>
          <p:cNvSpPr/>
          <p:nvPr/>
        </p:nvSpPr>
        <p:spPr>
          <a:xfrm>
            <a:off x="0" y="5181600"/>
            <a:ext cx="76962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ছাপাস্কিত রৌপ্য মুদ্রা,স্বল্প-মূল্যবান পাথর ও কাচের পুঁতি তৈরি হতো।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90600" y="4038600"/>
            <a:ext cx="21336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রৌপ্য মুদ্রা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105400" y="4038600"/>
            <a:ext cx="21336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কাচের পুঁতি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20000" y="4876800"/>
            <a:ext cx="1524000" cy="1295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কুটির শিল্প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28600" y="152400"/>
            <a:ext cx="87630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শিক্ষক পরিচিতি </a:t>
            </a:r>
            <a:endParaRPr lang="en-US" sz="3600" i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images 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563880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819400" y="1143000"/>
            <a:ext cx="3352800" cy="3048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13" descr="IMG_999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3048000" y="1066800"/>
            <a:ext cx="2895600" cy="3200400"/>
          </a:xfrm>
          <a:prstGeom prst="ellipse">
            <a:avLst/>
          </a:prstGeom>
          <a:ln w="190500" cap="rnd">
            <a:solidFill>
              <a:srgbClr val="FFFF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TextBox 8"/>
          <p:cNvSpPr txBox="1"/>
          <p:nvPr/>
        </p:nvSpPr>
        <p:spPr>
          <a:xfrm>
            <a:off x="1752600" y="4395787"/>
            <a:ext cx="5638800" cy="2462213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মোহাম্মদ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সাখাওয়াত হোসেন </a:t>
            </a:r>
          </a:p>
          <a:p>
            <a:pPr>
              <a:buNone/>
            </a:pPr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  সহকারি শিক্ষক (ব্যবসায় শিক্ষা ) </a:t>
            </a:r>
          </a:p>
          <a:p>
            <a:pPr>
              <a:buNone/>
            </a:pPr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 মোক্তাল হোসেন উচ্চ বিদ্যালয় ,সদর নেত্রকোনা </a:t>
            </a:r>
          </a:p>
          <a:p>
            <a:pPr>
              <a:buNone/>
            </a:pPr>
            <a:r>
              <a:rPr lang="en-US" sz="1600" dirty="0" smtClean="0">
                <a:hlinkClick r:id="rId4"/>
              </a:rPr>
              <a:t> </a:t>
            </a:r>
            <a:r>
              <a:rPr lang="en-US" sz="2000" i="1" dirty="0" smtClean="0">
                <a:latin typeface="SutonnyOMJ" pitchFamily="2" charset="0"/>
                <a:cs typeface="SutonnyOMJ" pitchFamily="2" charset="0"/>
                <a:hlinkClick r:id="rId4"/>
              </a:rPr>
              <a:t>ই-</a:t>
            </a:r>
            <a:r>
              <a:rPr lang="en-US" sz="2000" i="1" dirty="0" err="1" smtClean="0">
                <a:latin typeface="SutonnyOMJ" pitchFamily="2" charset="0"/>
                <a:cs typeface="SutonnyOMJ" pitchFamily="2" charset="0"/>
                <a:hlinkClick r:id="rId4"/>
              </a:rPr>
              <a:t>মেল</a:t>
            </a:r>
            <a:endParaRPr lang="en-US" i="1" dirty="0" smtClean="0">
              <a:latin typeface="SutonnyOMJ" pitchFamily="2" charset="0"/>
              <a:cs typeface="SutonnyOMJ" pitchFamily="2" charset="0"/>
              <a:hlinkClick r:id="rId4"/>
            </a:endParaRPr>
          </a:p>
          <a:p>
            <a:pPr>
              <a:buNone/>
            </a:pPr>
            <a:r>
              <a:rPr lang="en-US" dirty="0" smtClean="0">
                <a:latin typeface="SutonnyOMJ" pitchFamily="2" charset="0"/>
                <a:cs typeface="SutonnyOMJ" pitchFamily="2" charset="0"/>
                <a:hlinkClick r:id="rId4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shakhawath747@gamil.com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n-IN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মোবাইলঃ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</a:p>
          <a:p>
            <a:pPr>
              <a:buNone/>
            </a:pPr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 ০১৯১৭৬৩৬৪৮৬ </a:t>
            </a:r>
            <a:endParaRPr lang="en-US" sz="2400" dirty="0" smtClean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28600" y="304800"/>
            <a:ext cx="8686800" cy="914400"/>
          </a:xfrm>
          <a:prstGeom prst="round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দলীয়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কাজ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2057400"/>
            <a:ext cx="3886200" cy="3276600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7" descr="IMG201909151333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1905000"/>
            <a:ext cx="3733800" cy="3505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Rectangle 6"/>
          <p:cNvSpPr/>
          <p:nvPr/>
        </p:nvSpPr>
        <p:spPr>
          <a:xfrm>
            <a:off x="0" y="3733800"/>
            <a:ext cx="28956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প্রাচীন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বাংলার দুইটি সমৃদ্ধ নদীবন্দরের নাম লিখ? 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8" name="Picture 7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04800" y="304800"/>
            <a:ext cx="8534400" cy="914400"/>
          </a:xfrm>
          <a:prstGeom prst="round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উত্তর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905000" y="2057400"/>
            <a:ext cx="7239000" cy="1676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প্রাচীন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বাংলার দুইটি সমৃদ্ধ নদীবন্দরের নাম হলোঃ </a:t>
            </a:r>
            <a:endParaRPr lang="bn-IN" sz="24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(১) উয়ারী-বটেশ্বর (২) পুণ্ড্রনগর  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6" name="Picture 2" descr="C:\Users\User\Pictures\Downloads\Downloads\index 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1933575" cy="2362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7" name="Picture 2" descr="C:\Users\User\Pictures\Downloads\Downloads\index 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0425" y="3733800"/>
            <a:ext cx="1933575" cy="2362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934200" y="4114800"/>
            <a:ext cx="2209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28600" y="228600"/>
            <a:ext cx="8763000" cy="914400"/>
          </a:xfrm>
          <a:prstGeom prst="round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চিত্রগুলোর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বোঝানো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? 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5" name="Picture 14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pic>
        <p:nvPicPr>
          <p:cNvPr id="1026" name="Picture 2" descr="C:\Users\User\Pictures\Downloads\Downloads\t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447800"/>
            <a:ext cx="3505200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C:\Users\User\Pictures\Downloads\Downloads\p1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447800"/>
            <a:ext cx="3505200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Rectangle 17"/>
          <p:cNvSpPr/>
          <p:nvPr/>
        </p:nvSpPr>
        <p:spPr>
          <a:xfrm>
            <a:off x="0" y="3810000"/>
            <a:ext cx="1676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শিল্পক্ষেত্রে  উৎপাদন 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67600" y="3581400"/>
            <a:ext cx="1676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কৃষিতে উদ্বত্ত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5029200"/>
            <a:ext cx="71628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কৃষিতে উদ্বত্ত হওয়ায় এবং </a:t>
            </a:r>
            <a:r>
              <a:rPr lang="bn-IN" sz="240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শিল্পক্ষেত্রে উত্পাদন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বাড়ায় ব্যবসায় –বাণিজ্য বিকাশ লাভ করে। 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162800" y="4648200"/>
            <a:ext cx="1752600" cy="1524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ব্যবসায় –বাণিজ্য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2400" y="228600"/>
            <a:ext cx="8763000" cy="914400"/>
          </a:xfrm>
          <a:prstGeom prst="round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চিত্রগুলোর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বোঝানো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?  </a:t>
            </a:r>
            <a:endParaRPr lang="en-US" sz="36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pic>
        <p:nvPicPr>
          <p:cNvPr id="5" name="Picture 4" descr="b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447800"/>
            <a:ext cx="4114800" cy="304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Picture 5" descr="b4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447800"/>
            <a:ext cx="4114800" cy="304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3733800" y="2743200"/>
            <a:ext cx="14478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হাট-বাজার</a:t>
            </a:r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810000" y="4648200"/>
            <a:ext cx="1676400" cy="14478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ব্যবসায় –বাণিজ্য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28600" y="228600"/>
            <a:ext cx="8763000" cy="914400"/>
          </a:xfrm>
          <a:prstGeom prst="round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চিত্রটির 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বোঝানো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?  </a:t>
            </a:r>
            <a:endParaRPr lang="en-US" sz="36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pic>
        <p:nvPicPr>
          <p:cNvPr id="5" name="Picture 4" descr="b5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371600"/>
            <a:ext cx="4800600" cy="3048000"/>
          </a:xfrm>
          <a:prstGeom prst="roundRect">
            <a:avLst>
              <a:gd name="adj" fmla="val 16667"/>
            </a:avLst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7" name="Rectangle 6"/>
          <p:cNvSpPr/>
          <p:nvPr/>
        </p:nvSpPr>
        <p:spPr>
          <a:xfrm>
            <a:off x="0" y="5410200"/>
            <a:ext cx="9144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নদীর তীরগুলোতে গড়ে উঠেছিল হাট-বাজার ও গঞ্জ।ব্যবসা-বাণিজ্য নদীপথেই বেশি হতো। 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38600" y="4572000"/>
            <a:ext cx="1600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নদীপথ 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০১।প্রাচীন বাংলার কোনটি পৃথিবী বিখ্যাত ছিল?</a:t>
            </a:r>
          </a:p>
          <a:p>
            <a:pPr algn="ctr"/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উত্তরঃ মসলিম </a:t>
            </a:r>
          </a:p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০২।প্রাচীন যুগে বাংলাদেশের প্রাধান ফসল কী ছিল? </a:t>
            </a:r>
          </a:p>
          <a:p>
            <a:pPr algn="ctr"/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উত্তরঃ ধান </a:t>
            </a:r>
          </a:p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০৩।প্রাচীন বাংলাদেশের কোন পথে ব্যবসা-বাণিজ্য বেশি হতো?</a:t>
            </a:r>
          </a:p>
          <a:p>
            <a:pPr algn="ctr"/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উত্তরঃ নদীপথে</a:t>
            </a:r>
          </a:p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০৪। প্রাচীন যুগ থেকেই কোন দেশে তাতিরা মিহি সুতি ও রেশমি কাপড় বুনতে পারদর্শী ছিল? </a:t>
            </a:r>
          </a:p>
          <a:p>
            <a:pPr algn="ctr"/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উত্তরঃ বাংলাদেশ  </a:t>
            </a:r>
            <a:endParaRPr lang="en-US" sz="28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2400" y="152400"/>
            <a:ext cx="8763000" cy="914400"/>
          </a:xfrm>
          <a:prstGeom prst="round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মূল্যায়ন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28600" y="152400"/>
            <a:ext cx="8763000" cy="914400"/>
          </a:xfrm>
          <a:prstGeom prst="round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বাড়ির কাজ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057400" y="1447800"/>
            <a:ext cx="4343400" cy="3429000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Pictures\Downloads\Downloads\t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524000"/>
            <a:ext cx="4191000" cy="3276600"/>
          </a:xfrm>
          <a:prstGeom prst="ellipse">
            <a:avLst/>
          </a:prstGeom>
          <a:ln w="190500" cap="rnd">
            <a:solidFill>
              <a:srgbClr val="00B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Rectangle 7"/>
          <p:cNvSpPr/>
          <p:nvPr/>
        </p:nvSpPr>
        <p:spPr>
          <a:xfrm>
            <a:off x="0" y="5181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প্রাচীন বাংলার অর্থনৈতিক অবস্থা বিশ্লেষণ  করো। 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04800" y="304800"/>
            <a:ext cx="8610600" cy="914400"/>
          </a:xfrm>
          <a:prstGeom prst="round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আজকের ক্লাসে সবাইকে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5" name="Picture 4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pic>
        <p:nvPicPr>
          <p:cNvPr id="1026" name="Picture 2" descr="C:\Users\User\Pictures\Downloads\Downloads\images ll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600200"/>
            <a:ext cx="5334000" cy="3657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276600" y="31242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i="1" dirty="0" smtClean="0">
                <a:latin typeface="SutonnyOMJ" pitchFamily="2" charset="0"/>
                <a:cs typeface="SutonnyOMJ" pitchFamily="2" charset="0"/>
              </a:rPr>
              <a:t>ধন্যবাদ </a:t>
            </a:r>
            <a:endParaRPr lang="en-US" sz="5400" i="1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Pictures\Downloads\Downloads\images ককক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Rounded Rectangle 3"/>
          <p:cNvSpPr/>
          <p:nvPr/>
        </p:nvSpPr>
        <p:spPr>
          <a:xfrm>
            <a:off x="0" y="0"/>
            <a:ext cx="91440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latin typeface="SutonnyOMJ" pitchFamily="2" charset="0"/>
                <a:cs typeface="SutonnyOMJ" pitchFamily="2" charset="0"/>
              </a:rPr>
              <a:t>পাঠ পরিচিতি </a:t>
            </a:r>
            <a:endParaRPr lang="en-US" sz="3600" b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066800"/>
            <a:ext cx="9144000" cy="34290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বিষয়ঃ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বাংলাদেশ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ও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বিশ্ব পরিচয় </a:t>
            </a:r>
            <a:endParaRPr lang="en-US" sz="24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 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শ্রেণিঃ৭ম </a:t>
            </a:r>
            <a:endParaRPr lang="en-US" sz="24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শিরোনাম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: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বাংলাদেশের জলবায়ু </a:t>
            </a:r>
          </a:p>
          <a:p>
            <a:pPr>
              <a:buNone/>
            </a:pPr>
            <a:r>
              <a:rPr lang="en-GB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 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বিশেষ পাঠঃ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কৃষি, কুটিরশিল্প ও ব্যবসা-বাণিজ্য </a:t>
            </a: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en-GB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অধ্যায়ঃ৭ম  </a:t>
            </a: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</a:t>
            </a:r>
            <a:r>
              <a:rPr lang="en-GB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সময়ঃ০০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.00.00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তারিখঃ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০০.০০.০</a:t>
            </a:r>
            <a:r>
              <a:rPr lang="bn-IN" sz="2400" dirty="0" smtClean="0">
                <a:solidFill>
                  <a:schemeClr val="tx1"/>
                </a:solidFill>
              </a:rPr>
              <a:t>০</a:t>
            </a:r>
            <a:endParaRPr lang="en-US" sz="24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152400"/>
            <a:ext cx="86868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গল্প</a:t>
            </a:r>
            <a:r>
              <a:rPr lang="bn-IN" sz="36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গুলোর </a:t>
            </a:r>
            <a:r>
              <a:rPr lang="en-US" sz="36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6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36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বোঝানো</a:t>
            </a:r>
            <a:r>
              <a:rPr lang="en-US" sz="36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?  </a:t>
            </a:r>
            <a:endParaRPr lang="en-US" sz="3600" i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028" name="Picture 4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8600" y="1219200"/>
            <a:ext cx="8610600" cy="11430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গল্প-১। জনাবা “আশা” বাড়িতেই নিজের তাত দিয়ে সুন্দর সুন্দর রেশমি কাপড় তৈরি করেন।এ কাজ প্রাচীন বাংলার কন শিল্পের সাথে সাদৃশ্যপূর্ণ।  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2362200"/>
            <a:ext cx="8610600" cy="11430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গল্প-২। শুভ্র গল্পের বইয়ে পড়েছে প্রাচীন যুগে তুলা,সরিষা ও পান চাষের জন্য বাংলার খ্যাতি ছিল। এমনকি সে সময় আখ থেকে উৎপাদিত পণ্য বিদেশে রপ্তানি হতো।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3525130"/>
            <a:ext cx="8610599" cy="127547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গল্প-৩।জনাব এলাহি একজন কৃষক।তিনি শুধু খাদ্যশস্যই উৎপাদন করেননা, নানান কাপড়ের কারখানাও স্থাপন করেন। তিনি দেশের কাপড়ের চাহিদা পুরণ করে বিদেশে রপ্তানি করেন। 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5181600"/>
            <a:ext cx="2895600" cy="9144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গল্প-১। কুটির শিল্প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24200" y="5181600"/>
            <a:ext cx="28956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গল্প-২। কৃষি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48400" y="5181600"/>
            <a:ext cx="2895600" cy="9144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গল্প-৩। ব্যবসা -বাণিজ্য </a:t>
            </a:r>
            <a:endParaRPr lang="en-US" sz="28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 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52400" y="152400"/>
            <a:ext cx="87630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চিত্রগুলোর </a:t>
            </a:r>
            <a:r>
              <a:rPr lang="en-US" sz="36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6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36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বোঝানো</a:t>
            </a:r>
            <a:r>
              <a:rPr lang="en-US" sz="36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?  </a:t>
            </a:r>
            <a:endParaRPr lang="en-US" sz="3600" i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4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pic>
        <p:nvPicPr>
          <p:cNvPr id="1026" name="Picture 2" descr="C:\Users\User\Pictures\Downloads\Downloads\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219200"/>
            <a:ext cx="3505200" cy="2362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 descr="m3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1219200"/>
            <a:ext cx="3505200" cy="2362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C:\Users\User\Pictures\Downloads\Downloads\a21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3657600"/>
            <a:ext cx="3505200" cy="2362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7543800" y="2057400"/>
            <a:ext cx="16002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চিত্র-২ মসলিম কাপড়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657600"/>
            <a:ext cx="16002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চিত্র -১ কৃষি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3962400"/>
            <a:ext cx="1905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চিত্র -৩ফটোকপির মেশিন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4876800"/>
            <a:ext cx="4800600" cy="1219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চিত্র-১ কৃষি,চিত্র-২ কুটিরশিল্প চিত্র-৩ ব্যবসা-বাণিজ্য 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28600" y="228600"/>
            <a:ext cx="8686800" cy="914400"/>
          </a:xfrm>
          <a:prstGeom prst="roundRect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আজকের পাঠ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4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95400" y="4800600"/>
            <a:ext cx="6477000" cy="1295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কৃষি, কুটিরশিল্প ও ব্যবসা-বাণিজ্য 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514600" y="1447800"/>
            <a:ext cx="3200400" cy="2590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SutonnyOMJ" pitchFamily="2" charset="0"/>
                <a:cs typeface="SutonnyOMJ" pitchFamily="2" charset="0"/>
              </a:rPr>
              <a:t>সমাজ ও অর্থনীতি 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505200" y="4038600"/>
            <a:ext cx="1371600" cy="7620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28600" y="228600"/>
            <a:ext cx="8686800" cy="914400"/>
          </a:xfrm>
          <a:prstGeom prst="roundRect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শিখনফল</a:t>
            </a:r>
            <a:r>
              <a:rPr lang="en-US" sz="36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3600" i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5" name="Picture 4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4800" y="2286000"/>
            <a:ext cx="8610600" cy="2667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এই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শেষে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শিক্ষার্থীরা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- 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০১।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প্রাচীন বাংলাদেশের গৌরবঃ সমাজ, অর্থনীতি ব্যাখ্যা করতে পারবে।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228600" y="228600"/>
            <a:ext cx="8686800" cy="914400"/>
          </a:xfrm>
          <a:prstGeom prst="roundRect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প্রাচীন বাংলাদেশের গৌরব </a:t>
            </a:r>
            <a:endParaRPr lang="en-US" sz="3600" dirty="0"/>
          </a:p>
        </p:txBody>
      </p:sp>
      <p:sp>
        <p:nvSpPr>
          <p:cNvPr id="5" name="Oval 4"/>
          <p:cNvSpPr/>
          <p:nvPr/>
        </p:nvSpPr>
        <p:spPr>
          <a:xfrm>
            <a:off x="1981200" y="1600200"/>
            <a:ext cx="1905000" cy="1752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সমাজ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0" y="1524000"/>
            <a:ext cx="1905000" cy="1752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অর্থনীতি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276600" y="3048000"/>
            <a:ext cx="1219200" cy="114300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38200" y="4724400"/>
            <a:ext cx="2057400" cy="12192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কুটির শিল্প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95600" y="4191000"/>
            <a:ext cx="2057400" cy="12192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কৃষি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953000" y="4724400"/>
            <a:ext cx="2057400" cy="12192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ব্যবসা- বাণিজ্য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28600" y="228600"/>
            <a:ext cx="8686800" cy="914400"/>
          </a:xfrm>
          <a:prstGeom prst="roundRect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চিত্রগুলোর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বোঝানো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?  </a:t>
            </a:r>
            <a:endParaRPr lang="en-US" sz="36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C:\Users\User\Pictures\Downloads\Downloads\imagesবব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pic>
        <p:nvPicPr>
          <p:cNvPr id="6" name="Picture 5" descr="b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371600"/>
            <a:ext cx="3505200" cy="2590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Picture 10" descr="b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1371600"/>
            <a:ext cx="3505200" cy="2590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Oval 11"/>
          <p:cNvSpPr/>
          <p:nvPr/>
        </p:nvSpPr>
        <p:spPr>
          <a:xfrm>
            <a:off x="3810000" y="3886200"/>
            <a:ext cx="1524000" cy="13716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ধান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257800"/>
            <a:ext cx="9144000" cy="838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প্রাচীনযুগে বাংলাদেশের অর্থনীতি ছিল কৃষি নির্ভর। এ সময় কৃষিতে উদ্ধত্ত ছিল। ধান ছিল প্রধান ফসল।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619</Words>
  <Application>Microsoft Office PowerPoint</Application>
  <PresentationFormat>On-screen Show (4:3)</PresentationFormat>
  <Paragraphs>121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70</cp:revision>
  <dcterms:created xsi:type="dcterms:W3CDTF">2021-08-19T17:57:21Z</dcterms:created>
  <dcterms:modified xsi:type="dcterms:W3CDTF">2022-01-10T17:42:50Z</dcterms:modified>
</cp:coreProperties>
</file>