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73" r:id="rId2"/>
    <p:sldId id="261" r:id="rId3"/>
    <p:sldId id="262" r:id="rId4"/>
    <p:sldId id="268" r:id="rId5"/>
    <p:sldId id="269" r:id="rId6"/>
    <p:sldId id="272" r:id="rId7"/>
    <p:sldId id="263" r:id="rId8"/>
    <p:sldId id="257" r:id="rId9"/>
    <p:sldId id="258" r:id="rId10"/>
    <p:sldId id="259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202081"/>
      </p:ext>
    </p:extLst>
  </p:cSld>
  <p:clrMapOvr>
    <a:masterClrMapping/>
  </p:clrMapOvr>
  <p:transition spd="slow">
    <p:pull dir="u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389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036792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3656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1350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6678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379966"/>
      </p:ext>
    </p:extLst>
  </p:cSld>
  <p:clrMapOvr>
    <a:masterClrMapping/>
  </p:clrMapOvr>
  <p:transition spd="slow">
    <p:pull dir="u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6981124"/>
      </p:ext>
    </p:extLst>
  </p:cSld>
  <p:clrMapOvr>
    <a:masterClrMapping/>
  </p:clrMapOvr>
  <p:transition spd="slow">
    <p:pull dir="u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027680"/>
      </p:ext>
    </p:extLst>
  </p:cSld>
  <p:clrMapOvr>
    <a:masterClrMapping/>
  </p:clrMapOvr>
  <p:transition spd="slow">
    <p:pull dir="u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712693"/>
      </p:ext>
    </p:extLst>
  </p:cSld>
  <p:clrMapOvr>
    <a:masterClrMapping/>
  </p:clrMapOvr>
  <p:transition spd="slow">
    <p:pull dir="u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7767543"/>
      </p:ext>
    </p:extLst>
  </p:cSld>
  <p:clrMapOvr>
    <a:masterClrMapping/>
  </p:clrMapOvr>
  <p:transition spd="slow">
    <p:pull dir="u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066610"/>
      </p:ext>
    </p:extLst>
  </p:cSld>
  <p:clrMapOvr>
    <a:masterClrMapping/>
  </p:clrMapOvr>
  <p:transition spd="slow">
    <p:pull dir="u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00392"/>
      </p:ext>
    </p:extLst>
  </p:cSld>
  <p:clrMapOvr>
    <a:masterClrMapping/>
  </p:clrMapOvr>
  <p:transition spd="slow">
    <p:pull dir="u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481797"/>
      </p:ext>
    </p:extLst>
  </p:cSld>
  <p:clrMapOvr>
    <a:masterClrMapping/>
  </p:clrMapOvr>
  <p:transition spd="slow">
    <p:pull dir="u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614360"/>
      </p:ext>
    </p:extLst>
  </p:cSld>
  <p:clrMapOvr>
    <a:masterClrMapping/>
  </p:clrMapOvr>
  <p:transition spd="slow">
    <p:pull dir="u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9884592"/>
      </p:ext>
    </p:extLst>
  </p:cSld>
  <p:clrMapOvr>
    <a:masterClrMapping/>
  </p:clrMapOvr>
  <p:transition spd="slow">
    <p:pull dir="u"/>
    <p:sndAc>
      <p:stSnd>
        <p:snd r:embed="rId1" name="hammer.wav"/>
      </p:stSnd>
    </p:sndAc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1504D-786A-416C-A426-43F67D17D87E}" type="datetimeFigureOut">
              <a:rPr lang="en-US" smtClean="0"/>
              <a:pPr/>
              <a:t>3/10/2022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ADE4A40-3FA8-45B8-98D1-7A8F887B1B1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4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  <p:sldLayoutId id="2147483723" r:id="rId15"/>
    <p:sldLayoutId id="2147483724" r:id="rId16"/>
  </p:sldLayoutIdLst>
  <p:transition spd="slow">
    <p:pull dir="u"/>
    <p:sndAc>
      <p:stSnd>
        <p:snd r:embed="rId18" name="hammer.wav"/>
      </p:stSnd>
    </p:sndAc>
  </p:transition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3999" cy="739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408444"/>
      </p:ext>
    </p:extLst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5715000" y="381000"/>
            <a:ext cx="2971800" cy="3124200"/>
            <a:chOff x="3048000" y="2057400"/>
            <a:chExt cx="2971800" cy="3124200"/>
          </a:xfrm>
        </p:grpSpPr>
        <p:grpSp>
          <p:nvGrpSpPr>
            <p:cNvPr id="2" name="Group 1"/>
            <p:cNvGrpSpPr/>
            <p:nvPr/>
          </p:nvGrpSpPr>
          <p:grpSpPr>
            <a:xfrm>
              <a:off x="3048000" y="2057400"/>
              <a:ext cx="2971800" cy="3124200"/>
              <a:chOff x="3048000" y="2057400"/>
              <a:chExt cx="2971800" cy="3124200"/>
            </a:xfrm>
          </p:grpSpPr>
          <p:sp>
            <p:nvSpPr>
              <p:cNvPr id="3" name="Oval 2"/>
              <p:cNvSpPr/>
              <p:nvPr/>
            </p:nvSpPr>
            <p:spPr>
              <a:xfrm>
                <a:off x="3048000" y="2057400"/>
                <a:ext cx="2743200" cy="2743200"/>
              </a:xfrm>
              <a:prstGeom prst="ellipse">
                <a:avLst/>
              </a:prstGeom>
              <a:ln w="38100">
                <a:solidFill>
                  <a:srgbClr val="FF0000"/>
                </a:solidFill>
              </a:ln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dirty="0" smtClean="0">
                    <a:latin typeface="Times New Roman"/>
                    <a:cs typeface="Times New Roman"/>
                  </a:rPr>
                  <a:t>●</a:t>
                </a:r>
                <a:endParaRPr lang="en-US" dirty="0"/>
              </a:p>
            </p:txBody>
          </p:sp>
          <p:sp>
            <p:nvSpPr>
              <p:cNvPr id="4" name="TextBox 3"/>
              <p:cNvSpPr txBox="1"/>
              <p:nvPr/>
            </p:nvSpPr>
            <p:spPr>
              <a:xfrm>
                <a:off x="4572000" y="3124200"/>
                <a:ext cx="3810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O</a:t>
                </a:r>
                <a:endParaRPr lang="en-US" dirty="0"/>
              </a:p>
            </p:txBody>
          </p:sp>
          <p:cxnSp>
            <p:nvCxnSpPr>
              <p:cNvPr id="5" name="Straight Connector 4"/>
              <p:cNvCxnSpPr/>
              <p:nvPr/>
            </p:nvCxnSpPr>
            <p:spPr>
              <a:xfrm flipV="1">
                <a:off x="4966648" y="2715904"/>
                <a:ext cx="609600" cy="19812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6" name="Straight Connector 5"/>
              <p:cNvCxnSpPr/>
              <p:nvPr/>
            </p:nvCxnSpPr>
            <p:spPr>
              <a:xfrm flipH="1" flipV="1">
                <a:off x="3366448" y="2549856"/>
                <a:ext cx="457200" cy="2133600"/>
              </a:xfrm>
              <a:prstGeom prst="line">
                <a:avLst/>
              </a:prstGeom>
              <a:ln w="38100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7" name="TextBox 6"/>
              <p:cNvSpPr txBox="1"/>
              <p:nvPr/>
            </p:nvSpPr>
            <p:spPr>
              <a:xfrm>
                <a:off x="3657600" y="4800600"/>
                <a:ext cx="228600" cy="381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B</a:t>
                </a:r>
                <a:endParaRPr lang="en-US" dirty="0"/>
              </a:p>
            </p:txBody>
          </p:sp>
          <p:sp>
            <p:nvSpPr>
              <p:cNvPr id="8" name="TextBox 7"/>
              <p:cNvSpPr txBox="1"/>
              <p:nvPr/>
            </p:nvSpPr>
            <p:spPr>
              <a:xfrm>
                <a:off x="3048000" y="2286000"/>
                <a:ext cx="3184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A</a:t>
                </a:r>
                <a:endParaRPr lang="en-US" dirty="0"/>
              </a:p>
            </p:txBody>
          </p:sp>
          <p:sp>
            <p:nvSpPr>
              <p:cNvPr id="9" name="TextBox 8"/>
              <p:cNvSpPr txBox="1"/>
              <p:nvPr/>
            </p:nvSpPr>
            <p:spPr>
              <a:xfrm>
                <a:off x="4953000" y="4724400"/>
                <a:ext cx="318448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D</a:t>
                </a:r>
                <a:endParaRPr lang="en-US" dirty="0"/>
              </a:p>
            </p:txBody>
          </p:sp>
          <p:sp>
            <p:nvSpPr>
              <p:cNvPr id="10" name="TextBox 9"/>
              <p:cNvSpPr txBox="1"/>
              <p:nvPr/>
            </p:nvSpPr>
            <p:spPr>
              <a:xfrm>
                <a:off x="5576248" y="2438400"/>
                <a:ext cx="44355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/>
                  <a:t>C</a:t>
                </a:r>
                <a:endParaRPr lang="en-US" dirty="0"/>
              </a:p>
            </p:txBody>
          </p:sp>
        </p:grpSp>
        <p:cxnSp>
          <p:nvCxnSpPr>
            <p:cNvPr id="11" name="Straight Connector 10"/>
            <p:cNvCxnSpPr/>
            <p:nvPr/>
          </p:nvCxnSpPr>
          <p:spPr>
            <a:xfrm flipH="1">
              <a:off x="3595048" y="3429000"/>
              <a:ext cx="824552" cy="187656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276600" y="3505200"/>
              <a:ext cx="228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E</a:t>
              </a:r>
              <a:endParaRPr lang="en-US" dirty="0"/>
            </a:p>
          </p:txBody>
        </p:sp>
        <p:cxnSp>
          <p:nvCxnSpPr>
            <p:cNvPr id="13" name="Straight Connector 12"/>
            <p:cNvCxnSpPr/>
            <p:nvPr/>
          </p:nvCxnSpPr>
          <p:spPr>
            <a:xfrm>
              <a:off x="4419600" y="3429000"/>
              <a:ext cx="851848" cy="27750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5271448" y="3567752"/>
              <a:ext cx="304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F</a:t>
              </a:r>
              <a:endParaRPr lang="en-US" dirty="0"/>
            </a:p>
          </p:txBody>
        </p:sp>
        <p:cxnSp>
          <p:nvCxnSpPr>
            <p:cNvPr id="15" name="Straight Connector 14"/>
            <p:cNvCxnSpPr/>
            <p:nvPr/>
          </p:nvCxnSpPr>
          <p:spPr>
            <a:xfrm flipH="1" flipV="1">
              <a:off x="3366448" y="2549856"/>
              <a:ext cx="1053152" cy="879144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4419600" y="2715904"/>
              <a:ext cx="1156648" cy="713096"/>
            </a:xfrm>
            <a:prstGeom prst="line">
              <a:avLst/>
            </a:pr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9" name="Rectangle 18"/>
          <p:cNvSpPr/>
          <p:nvPr/>
        </p:nvSpPr>
        <p:spPr>
          <a:xfrm>
            <a:off x="3389" y="0"/>
            <a:ext cx="125226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000" u="sng" dirty="0" smtClean="0">
                <a:latin typeface="NikoshBAN" pitchFamily="2" charset="0"/>
                <a:cs typeface="NikoshBAN" pitchFamily="2" charset="0"/>
              </a:rPr>
              <a:t>প্রমাণ</a:t>
            </a:r>
            <a:r>
              <a:rPr lang="bn-IN" sz="4000" u="sng" dirty="0" smtClean="0">
                <a:latin typeface="NikoshBAN" pitchFamily="2" charset="0"/>
                <a:cs typeface="NikoshBAN" pitchFamily="2" charset="0"/>
              </a:rPr>
              <a:t>ঃ</a:t>
            </a:r>
            <a:endParaRPr lang="en-US" sz="4000" u="sng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389" y="461665"/>
            <a:ext cx="47243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800" dirty="0">
                <a:latin typeface="NikoshBAN" pitchFamily="2" charset="0"/>
                <a:cs typeface="NikoshBAN" pitchFamily="2" charset="0"/>
              </a:rPr>
              <a:t>যেহেতু 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OE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  <a:sym typeface="Symbol"/>
              </a:rPr>
              <a:t>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AB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OF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  <a:sym typeface="Symbol"/>
              </a:rPr>
              <a:t>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CD</a:t>
            </a:r>
          </a:p>
        </p:txBody>
      </p:sp>
      <p:sp>
        <p:nvSpPr>
          <p:cNvPr id="21" name="Rectangle 20"/>
          <p:cNvSpPr/>
          <p:nvPr/>
        </p:nvSpPr>
        <p:spPr>
          <a:xfrm>
            <a:off x="3389" y="908309"/>
            <a:ext cx="42482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সুতরাং 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AE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=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BE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CF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=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DF </a:t>
            </a:r>
          </a:p>
        </p:txBody>
      </p:sp>
      <p:sp>
        <p:nvSpPr>
          <p:cNvPr id="22" name="Rectangle 21"/>
          <p:cNvSpPr/>
          <p:nvPr/>
        </p:nvSpPr>
        <p:spPr>
          <a:xfrm>
            <a:off x="0" y="129540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[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কেন্দ্র থেকে যে কোন জ্যা-এর উপর অঙ্কিত লম্ব জ্যাকে সমদ্বিখন্ডিত করে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]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Rectangle 22"/>
          <p:cNvSpPr>
            <a:spLocks noRot="1" noChangeAspect="1" noMove="1" noResize="1" noEditPoints="1" noAdjustHandles="1" noChangeArrowheads="1" noChangeShapeType="1" noTextEdit="1"/>
          </p:cNvSpPr>
          <p:nvPr/>
        </p:nvSpPr>
        <p:spPr>
          <a:xfrm>
            <a:off x="-27193" y="2013466"/>
            <a:ext cx="4065793" cy="526939"/>
          </a:xfrm>
          <a:prstGeom prst="rect">
            <a:avLst/>
          </a:prstGeom>
          <a:blipFill rotWithShape="1">
            <a:blip r:embed="rId3"/>
            <a:stretch>
              <a:fillRect l="-1649" r="-2399" b="-11494"/>
            </a:stretch>
          </a:blipFill>
        </p:spPr>
        <p:txBody>
          <a:bodyPr/>
          <a:lstStyle/>
          <a:p>
            <a:r>
              <a:rPr lang="en-US" sz="2000">
                <a:noFill/>
                <a:latin typeface="NikoshBAN" pitchFamily="2" charset="0"/>
                <a:cs typeface="NikoshBAN" pitchFamily="2" charset="0"/>
              </a:rPr>
              <a:t> </a:t>
            </a:r>
          </a:p>
        </p:txBody>
      </p:sp>
      <p:sp>
        <p:nvSpPr>
          <p:cNvPr id="24" name="Rectangle 23"/>
          <p:cNvSpPr/>
          <p:nvPr/>
        </p:nvSpPr>
        <p:spPr>
          <a:xfrm>
            <a:off x="11246" y="2500047"/>
            <a:ext cx="21435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কিন্তু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AB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=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CD </a:t>
            </a:r>
          </a:p>
        </p:txBody>
      </p:sp>
      <p:sp>
        <p:nvSpPr>
          <p:cNvPr id="25" name="Rectangle 24"/>
          <p:cNvSpPr/>
          <p:nvPr/>
        </p:nvSpPr>
        <p:spPr>
          <a:xfrm>
            <a:off x="-9802" y="2925295"/>
            <a:ext cx="19688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AE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BE</a:t>
            </a:r>
          </a:p>
        </p:txBody>
      </p:sp>
      <p:sp>
        <p:nvSpPr>
          <p:cNvPr id="26" name="Rectangle 25"/>
          <p:cNvSpPr/>
          <p:nvPr/>
        </p:nvSpPr>
        <p:spPr>
          <a:xfrm>
            <a:off x="-27193" y="3276600"/>
            <a:ext cx="578395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এখন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∆ OAE </a:t>
            </a:r>
            <a:r>
              <a:rPr lang="bn-IN" sz="24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∆ OCF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সমকোণী ত্রিভুজদ্বয়ের মধ্যে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-9802" y="3773187"/>
            <a:ext cx="34018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অতিভূজ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OA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=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অতিভূজ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OC</a:t>
            </a:r>
          </a:p>
        </p:txBody>
      </p:sp>
      <p:sp>
        <p:nvSpPr>
          <p:cNvPr id="28" name="Rectangle 27"/>
          <p:cNvSpPr/>
          <p:nvPr/>
        </p:nvSpPr>
        <p:spPr>
          <a:xfrm>
            <a:off x="15067" y="4167402"/>
            <a:ext cx="24368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    AE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=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CF</a:t>
            </a:r>
          </a:p>
        </p:txBody>
      </p:sp>
      <p:sp>
        <p:nvSpPr>
          <p:cNvPr id="29" name="Rectangle 28"/>
          <p:cNvSpPr/>
          <p:nvPr/>
        </p:nvSpPr>
        <p:spPr>
          <a:xfrm>
            <a:off x="15067" y="4552890"/>
            <a:ext cx="31277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∆ OAE   </a:t>
            </a:r>
            <a:r>
              <a:rPr lang="en-US" sz="2400" b="1" dirty="0">
                <a:latin typeface="NikoshBAN" pitchFamily="2" charset="0"/>
                <a:cs typeface="NikoshBAN" pitchFamily="2" charset="0"/>
                <a:sym typeface="Symbol"/>
              </a:rPr>
              <a:t></a:t>
            </a:r>
            <a:r>
              <a:rPr lang="en-US" sz="24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  ∆ OCF</a:t>
            </a:r>
          </a:p>
        </p:txBody>
      </p:sp>
      <p:sp>
        <p:nvSpPr>
          <p:cNvPr id="30" name="Rectangle 29"/>
          <p:cNvSpPr/>
          <p:nvPr/>
        </p:nvSpPr>
        <p:spPr>
          <a:xfrm>
            <a:off x="15067" y="5029200"/>
            <a:ext cx="194476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latin typeface="NikoshBAN" pitchFamily="2" charset="0"/>
                <a:cs typeface="NikoshBAN" pitchFamily="2" charset="0"/>
                <a:sym typeface="Symbol"/>
              </a:rPr>
              <a:t>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OE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=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OF</a:t>
            </a:r>
          </a:p>
        </p:txBody>
      </p:sp>
      <p:sp>
        <p:nvSpPr>
          <p:cNvPr id="31" name="Rectangle 30"/>
          <p:cNvSpPr/>
          <p:nvPr/>
        </p:nvSpPr>
        <p:spPr>
          <a:xfrm>
            <a:off x="0" y="548640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কিন্তু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OE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OF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কেন্দ্র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O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থেকে য়থাক্রমে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AB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জ্যা এবং </a:t>
            </a:r>
            <a:r>
              <a:rPr lang="en-US" sz="2400" dirty="0">
                <a:latin typeface="NikoshBAN" pitchFamily="2" charset="0"/>
                <a:cs typeface="NikoshBAN" pitchFamily="2" charset="0"/>
              </a:rPr>
              <a:t>CD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 জ্যা-এর দুরত্ব।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-9802" y="5886510"/>
            <a:ext cx="50305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2400" dirty="0">
                <a:latin typeface="NikoshBAN" pitchFamily="2" charset="0"/>
                <a:cs typeface="NikoshBAN" pitchFamily="2" charset="0"/>
              </a:rPr>
              <a:t>সুতরাং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বৃত্তের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সমান</a:t>
            </a:r>
            <a:r>
              <a:rPr lang="en-US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400" dirty="0" err="1" smtClean="0">
                <a:latin typeface="NikoshBAN" pitchFamily="2" charset="0"/>
                <a:cs typeface="NikoshBAN" pitchFamily="2" charset="0"/>
              </a:rPr>
              <a:t>জ্যা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>
                <a:latin typeface="NikoshBAN" pitchFamily="2" charset="0"/>
                <a:cs typeface="NikoshBAN" pitchFamily="2" charset="0"/>
              </a:rPr>
              <a:t>কেন্দ্র হতে সমদুরবর্তী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467600" y="6273225"/>
            <a:ext cx="169950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BD" sz="4800" dirty="0">
                <a:latin typeface="NikoshBAN" pitchFamily="2" charset="0"/>
                <a:cs typeface="NikoshBAN" pitchFamily="2" charset="0"/>
              </a:rPr>
              <a:t>প্রমাণিত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577324"/>
      </p:ext>
    </p:extLst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1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0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 animBg="1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304800"/>
            <a:ext cx="6480048" cy="2301240"/>
          </a:xfrm>
        </p:spPr>
        <p:txBody>
          <a:bodyPr/>
          <a:lstStyle/>
          <a:p>
            <a:pPr algn="ctr"/>
            <a:r>
              <a:rPr lang="as-IN" sz="9600" dirty="0"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as-IN" dirty="0">
                <a:latin typeface="NikoshBAN" pitchFamily="2" charset="0"/>
                <a:cs typeface="NikoshBAN" pitchFamily="2" charset="0"/>
              </a:rPr>
              <a:t/>
            </a:r>
            <a:br>
              <a:rPr lang="as-IN" dirty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2819400"/>
            <a:ext cx="7772400" cy="2362200"/>
          </a:xfrm>
        </p:spPr>
        <p:txBody>
          <a:bodyPr>
            <a:normAutofit/>
          </a:bodyPr>
          <a:lstStyle/>
          <a:p>
            <a:r>
              <a:rPr lang="bn-BD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প্রমাণ কর যে,</a:t>
            </a:r>
            <a:r>
              <a:rPr lang="as-IN" sz="48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রৈখিক </a:t>
            </a:r>
            <a:r>
              <a:rPr lang="as-IN" sz="4800" dirty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যুগল কোণ এবং তাদের পরিমাণ সমান ।</a:t>
            </a:r>
            <a:endParaRPr lang="en-US" sz="4800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744717"/>
      </p:ext>
    </p:extLst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7772400" cy="2514600"/>
          </a:xfrm>
        </p:spPr>
        <p:txBody>
          <a:bodyPr>
            <a:normAutofit/>
          </a:bodyPr>
          <a:lstStyle/>
          <a:p>
            <a:pPr algn="ctr"/>
            <a:r>
              <a:rPr lang="as-IN" sz="9600" dirty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9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22376" y="2590800"/>
            <a:ext cx="7772400" cy="2819400"/>
          </a:xfrm>
        </p:spPr>
        <p:txBody>
          <a:bodyPr>
            <a:normAutofit fontScale="92500"/>
          </a:bodyPr>
          <a:lstStyle/>
          <a:p>
            <a:endParaRPr lang="en-US" dirty="0" smtClean="0"/>
          </a:p>
          <a:p>
            <a:pPr algn="l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১।</a:t>
            </a:r>
            <a:r>
              <a:rPr lang="bn-IN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latin typeface="NikoshBAN" pitchFamily="2" charset="0"/>
                <a:cs typeface="NikoshBAN" pitchFamily="2" charset="0"/>
              </a:rPr>
              <a:t>সমকোণী ত্রিভুজ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?</a:t>
            </a:r>
          </a:p>
          <a:p>
            <a:pPr algn="l"/>
            <a:r>
              <a:rPr lang="en-US" sz="4400" dirty="0" smtClean="0">
                <a:latin typeface="NikoshBAN" pitchFamily="2" charset="0"/>
                <a:cs typeface="NikoshBAN" pitchFamily="2" charset="0"/>
              </a:rPr>
              <a:t>২।</a:t>
            </a:r>
            <a:r>
              <a:rPr lang="bn-BD" sz="4400" dirty="0">
                <a:latin typeface="NikoshBAN" pitchFamily="2" charset="0"/>
                <a:cs typeface="NikoshBAN" pitchFamily="2" charset="0"/>
              </a:rPr>
              <a:t> জ্যা-এর উপর অঙ্কিত লম্ব </a:t>
            </a:r>
            <a:r>
              <a:rPr lang="bn-BD" sz="4400" dirty="0" smtClean="0">
                <a:latin typeface="NikoshBAN" pitchFamily="2" charset="0"/>
                <a:cs typeface="NikoshBAN" pitchFamily="2" charset="0"/>
              </a:rPr>
              <a:t>জ্যাকে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কি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? </a:t>
            </a:r>
          </a:p>
          <a:p>
            <a:r>
              <a:rPr lang="en-US" dirty="0" smtClean="0">
                <a:latin typeface="SolaimanLipi" pitchFamily="2" charset="0"/>
                <a:cs typeface="SolaimanLipi" pitchFamily="2" charset="0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6758307"/>
      </p:ext>
    </p:extLst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9064" y="304800"/>
            <a:ext cx="6480048" cy="1752600"/>
          </a:xfrm>
        </p:spPr>
        <p:txBody>
          <a:bodyPr>
            <a:noAutofit/>
          </a:bodyPr>
          <a:lstStyle/>
          <a:p>
            <a:pPr algn="ctr"/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বাড়ির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8000" dirty="0" smtClean="0">
                <a:latin typeface="NikoshBAN" pitchFamily="2" charset="0"/>
                <a:cs typeface="NikoshBAN" pitchFamily="2" charset="0"/>
              </a:rPr>
              <a:t> </a:t>
            </a:r>
            <a:br>
              <a:rPr lang="en-US" sz="8000" dirty="0" smtClean="0">
                <a:latin typeface="NikoshBAN" pitchFamily="2" charset="0"/>
                <a:cs typeface="NikoshBAN" pitchFamily="2" charset="0"/>
              </a:rPr>
            </a:b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3050" y="2895600"/>
            <a:ext cx="7720350" cy="2209800"/>
          </a:xfrm>
        </p:spPr>
        <p:txBody>
          <a:bodyPr>
            <a:normAutofit/>
          </a:bodyPr>
          <a:lstStyle/>
          <a:p>
            <a:pPr algn="l"/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প্রমা</a:t>
            </a:r>
            <a:r>
              <a:rPr lang="bn-IN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ণ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কর যে, 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কেন্দ্র থেকে যে কোন  জ্যায়ের উপর অংকিত লম্ব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en-US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ঐ জ্যা</a:t>
            </a:r>
            <a:r>
              <a:rPr lang="bn-BD" sz="4400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কে সমদ্বিখন্ডিত করে।</a:t>
            </a:r>
            <a:r>
              <a:rPr lang="bn-IN" sz="440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1706280"/>
      </p:ext>
    </p:extLst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3" descr="Picture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29980"/>
            <a:ext cx="9144000" cy="688798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2362200"/>
            <a:ext cx="91440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en-US" sz="1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18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18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2802582"/>
      </p:ext>
    </p:extLst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0236" y="381000"/>
            <a:ext cx="9144000" cy="31547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isometricOffAxis1Righ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sz="199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en-US" sz="19900" b="1" spc="50" dirty="0" err="1" smtClean="0">
                <a:ln w="11430"/>
                <a:solidFill>
                  <a:srgbClr val="00B0F0"/>
                </a:solidFill>
                <a:effectLst>
                  <a:glow rad="228600">
                    <a:schemeClr val="accent5">
                      <a:satMod val="175000"/>
                      <a:alpha val="40000"/>
                    </a:scheme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9900" b="1" spc="50" dirty="0">
              <a:ln w="11430"/>
              <a:solidFill>
                <a:srgbClr val="00B0F0"/>
              </a:solidFill>
              <a:effectLst>
                <a:glow rad="228600">
                  <a:schemeClr val="accent5">
                    <a:satMod val="175000"/>
                    <a:alpha val="40000"/>
                  </a:scheme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977594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  <p:sndAc>
          <p:stSnd>
            <p:snd r:embed="rId2" name="hammer.wav"/>
          </p:stSnd>
        </p:sndAc>
      </p:transition>
    </mc:Choice>
    <mc:Fallback>
      <p:transition spd="slow">
        <p:fade/>
        <p:sndAc>
          <p:stSnd>
            <p:snd r:embed="rId2" name="hammer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228600"/>
            <a:ext cx="2514600" cy="914400"/>
          </a:xfrm>
        </p:spPr>
        <p:txBody>
          <a:bodyPr>
            <a:normAutofit fontScale="90000"/>
          </a:bodyPr>
          <a:lstStyle/>
          <a:p>
            <a:r>
              <a:rPr lang="as-IN" sz="6000" dirty="0" smtClean="0">
                <a:latin typeface="NikoshBAN" pitchFamily="2" charset="0"/>
                <a:cs typeface="NikoshBAN" pitchFamily="2" charset="0"/>
              </a:rPr>
              <a:t>পরিচিতি</a:t>
            </a:r>
            <a:r>
              <a:rPr sz="6000" dirty="0" smtClean="0">
                <a:latin typeface="NikoshBAN" pitchFamily="2" charset="0"/>
                <a:cs typeface="NikoshBAN" pitchFamily="2" charset="0"/>
              </a:rPr>
              <a:t/>
            </a:r>
            <a:br>
              <a:rPr sz="6000" dirty="0" smtClean="0">
                <a:latin typeface="NikoshBAN" pitchFamily="2" charset="0"/>
                <a:cs typeface="NikoshBAN" pitchFamily="2" charset="0"/>
              </a:rPr>
            </a:br>
            <a:r>
              <a:rPr lang="as-IN" dirty="0">
                <a:latin typeface="NikoshBAN" pitchFamily="2" charset="0"/>
                <a:cs typeface="NikoshBAN" pitchFamily="2" charset="0"/>
              </a:rPr>
              <a:t/>
            </a:r>
            <a:br>
              <a:rPr lang="as-IN" dirty="0">
                <a:latin typeface="NikoshBAN" pitchFamily="2" charset="0"/>
                <a:cs typeface="NikoshBAN" pitchFamily="2" charset="0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67200" y="990600"/>
            <a:ext cx="4648200" cy="4724400"/>
          </a:xfrm>
        </p:spPr>
        <p:txBody>
          <a:bodyPr>
            <a:normAutofit fontScale="77500" lnSpcReduction="20000"/>
          </a:bodyPr>
          <a:lstStyle/>
          <a:p>
            <a:r>
              <a:rPr lang="bn-BD" sz="60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বিষয়ঃ 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</a:t>
            </a:r>
            <a:r>
              <a:rPr lang="bn-I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</a:t>
            </a:r>
            <a:r>
              <a:rPr lang="en-US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</a:t>
            </a:r>
          </a:p>
          <a:p>
            <a:r>
              <a:rPr lang="en-US" sz="60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শ্রে</a:t>
            </a:r>
            <a:r>
              <a:rPr lang="bn-I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ণিঃ</a:t>
            </a:r>
            <a: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৮ম,৯ম</a:t>
            </a:r>
            <a:r>
              <a:rPr lang="bn-I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ও </a:t>
            </a:r>
            <a: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১০ম </a:t>
            </a:r>
          </a:p>
          <a:p>
            <a:r>
              <a:rPr lang="bn-IN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(</a:t>
            </a:r>
            <a:r>
              <a:rPr lang="bn-BD" sz="6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উপপাদ্য) </a:t>
            </a:r>
            <a:endParaRPr lang="bn-BD" sz="6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bn-IN" sz="57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as-IN" sz="5700" dirty="0" smtClean="0">
                <a:latin typeface="NikoshBAN" pitchFamily="2" charset="0"/>
                <a:cs typeface="NikoshBAN" pitchFamily="2" charset="0"/>
              </a:rPr>
              <a:t>পাঠের বিষয়ঃ</a:t>
            </a:r>
            <a:endParaRPr lang="bn-BD" sz="5700" dirty="0" smtClean="0">
              <a:latin typeface="NikoshBAN" pitchFamily="2" charset="0"/>
              <a:cs typeface="NikoshBAN" pitchFamily="2" charset="0"/>
            </a:endParaRPr>
          </a:p>
          <a:p>
            <a:r>
              <a:rPr lang="as-IN" sz="5700" dirty="0" smtClean="0">
                <a:latin typeface="NikoshBAN" pitchFamily="2" charset="0"/>
                <a:cs typeface="NikoshBAN" pitchFamily="2" charset="0"/>
              </a:rPr>
              <a:t>জ্যামিতি</a:t>
            </a:r>
            <a:r>
              <a:rPr lang="bn-BD" sz="5700" dirty="0" smtClean="0">
                <a:latin typeface="NikoshBAN" pitchFamily="2" charset="0"/>
                <a:cs typeface="NikoshBAN" pitchFamily="2" charset="0"/>
              </a:rPr>
              <a:t>(বৃত্ত)</a:t>
            </a:r>
          </a:p>
          <a:p>
            <a:r>
              <a:rPr lang="bn-BD" sz="5700" dirty="0" smtClean="0">
                <a:latin typeface="NikoshBAN" pitchFamily="2" charset="0"/>
                <a:cs typeface="NikoshBAN" pitchFamily="2" charset="0"/>
              </a:rPr>
              <a:t>সময়</a:t>
            </a:r>
            <a:r>
              <a:rPr lang="bn-IN" sz="5700" dirty="0" smtClean="0">
                <a:latin typeface="NikoshBAN" pitchFamily="2" charset="0"/>
                <a:cs typeface="NikoshBAN" pitchFamily="2" charset="0"/>
              </a:rPr>
              <a:t>-৪৫ </a:t>
            </a:r>
            <a:r>
              <a:rPr lang="bn-BD" sz="5700" dirty="0" smtClean="0">
                <a:latin typeface="NikoshBAN" pitchFamily="2" charset="0"/>
                <a:cs typeface="NikoshBAN" pitchFamily="2" charset="0"/>
              </a:rPr>
              <a:t>মিনিট  </a:t>
            </a:r>
          </a:p>
          <a:p>
            <a:r>
              <a:rPr lang="bn-BD" sz="5700" dirty="0" smtClean="0">
                <a:latin typeface="NikoshBAN" pitchFamily="2" charset="0"/>
                <a:cs typeface="NikoshBAN" pitchFamily="2" charset="0"/>
              </a:rPr>
              <a:t>তাং-</a:t>
            </a:r>
            <a:r>
              <a:rPr lang="bn-IN" sz="5700" dirty="0" smtClean="0">
                <a:latin typeface="NikoshBAN" pitchFamily="2" charset="0"/>
                <a:cs typeface="NikoshBAN" pitchFamily="2" charset="0"/>
              </a:rPr>
              <a:t>10</a:t>
            </a:r>
            <a:r>
              <a:rPr lang="bn-BD" sz="5700" dirty="0" smtClean="0">
                <a:latin typeface="NikoshBAN" pitchFamily="2" charset="0"/>
                <a:cs typeface="NikoshBAN" pitchFamily="2" charset="0"/>
              </a:rPr>
              <a:t>/০</a:t>
            </a:r>
            <a:r>
              <a:rPr lang="bn-IN" sz="5700" dirty="0">
                <a:latin typeface="NikoshBAN" pitchFamily="2" charset="0"/>
                <a:cs typeface="NikoshBAN" pitchFamily="2" charset="0"/>
              </a:rPr>
              <a:t>3</a:t>
            </a:r>
            <a:r>
              <a:rPr lang="bn-BD" sz="5700" dirty="0" smtClean="0">
                <a:latin typeface="NikoshBAN" pitchFamily="2" charset="0"/>
                <a:cs typeface="NikoshBAN" pitchFamily="2" charset="0"/>
              </a:rPr>
              <a:t>/</a:t>
            </a:r>
            <a:r>
              <a:rPr lang="bn-IN" sz="5700" dirty="0" smtClean="0">
                <a:latin typeface="NikoshBAN" pitchFamily="2" charset="0"/>
                <a:cs typeface="NikoshBAN" pitchFamily="2" charset="0"/>
              </a:rPr>
              <a:t>21    </a:t>
            </a:r>
            <a:r>
              <a:rPr lang="bn-BD" sz="57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as-IN" sz="5700" dirty="0" smtClean="0">
                <a:latin typeface="NikoshBAN" pitchFamily="2" charset="0"/>
                <a:cs typeface="NikoshBAN" pitchFamily="2" charset="0"/>
              </a:rPr>
              <a:t> </a:t>
            </a:r>
            <a:endParaRPr lang="as-IN" sz="5700" dirty="0">
              <a:latin typeface="NikoshBAN" pitchFamily="2" charset="0"/>
              <a:cs typeface="NikoshBAN" pitchFamily="2" charset="0"/>
            </a:endParaRPr>
          </a:p>
          <a:p>
            <a:endParaRPr lang="en-US" sz="1700" dirty="0"/>
          </a:p>
        </p:txBody>
      </p:sp>
      <p:sp>
        <p:nvSpPr>
          <p:cNvPr id="4" name="Rounded Rectangle 3"/>
          <p:cNvSpPr/>
          <p:nvPr/>
        </p:nvSpPr>
        <p:spPr>
          <a:xfrm>
            <a:off x="0" y="914400"/>
            <a:ext cx="5029200" cy="495300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IN" sz="4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মোঃ জাকিরুল ইসলাম </a:t>
            </a:r>
            <a:endParaRPr lang="en-US" sz="44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প্রধান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আলিয়ারপুর আজিজ মাধ্যমিক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4000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চুয়াডাঙ্গা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সদর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।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7280649"/>
      </p:ext>
    </p:extLst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2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4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4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6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6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7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0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86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7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NikoshBAN" pitchFamily="2" charset="0"/>
                <a:cs typeface="NikoshBAN" pitchFamily="2" charset="0"/>
              </a:rPr>
              <a:t>ছবিতে কি দেখতে পারছ---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circle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447800"/>
            <a:ext cx="4114800" cy="4800600"/>
          </a:xfrm>
          <a:prstGeom prst="rect">
            <a:avLst/>
          </a:prstGeom>
        </p:spPr>
      </p:pic>
      <p:pic>
        <p:nvPicPr>
          <p:cNvPr id="5" name="Picture 4" descr="Circle-rr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00600" y="1524000"/>
            <a:ext cx="4343400" cy="4648200"/>
          </a:xfrm>
          <a:prstGeom prst="rect">
            <a:avLst/>
          </a:prstGeom>
        </p:spPr>
      </p:pic>
    </p:spTree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9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ricle--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" y="457200"/>
            <a:ext cx="5105400" cy="5943600"/>
          </a:xfrm>
          <a:prstGeom prst="rect">
            <a:avLst/>
          </a:prstGeom>
        </p:spPr>
      </p:pic>
      <p:sp>
        <p:nvSpPr>
          <p:cNvPr id="5" name="Vertical Scroll 4"/>
          <p:cNvSpPr/>
          <p:nvPr/>
        </p:nvSpPr>
        <p:spPr>
          <a:xfrm>
            <a:off x="5791200" y="0"/>
            <a:ext cx="3352800" cy="6705600"/>
          </a:xfrm>
          <a:prstGeom prst="verticalScroll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জ্যা—</a:t>
            </a:r>
            <a:r>
              <a:rPr lang="en-US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Chord</a:t>
            </a: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ব্যাস—</a:t>
            </a:r>
            <a:r>
              <a:rPr lang="en-US" sz="3200" dirty="0" smtClean="0">
                <a:solidFill>
                  <a:srgbClr val="FFC000"/>
                </a:solidFill>
                <a:latin typeface="NikoshBAN" pitchFamily="2" charset="0"/>
                <a:cs typeface="NikoshBAN" pitchFamily="2" charset="0"/>
              </a:rPr>
              <a:t>Diameter</a:t>
            </a: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কেন্দ্র—</a:t>
            </a:r>
            <a:r>
              <a:rPr lang="en-US" sz="32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Center </a:t>
            </a: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স্পর্শক—</a:t>
            </a:r>
            <a:r>
              <a:rPr lang="en-US" sz="28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Tangent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7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3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9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" presetID="56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 Diagonal Corner Rectangle 5"/>
          <p:cNvSpPr/>
          <p:nvPr/>
        </p:nvSpPr>
        <p:spPr>
          <a:xfrm>
            <a:off x="1066800" y="457200"/>
            <a:ext cx="7543800" cy="59436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আজকের পাঠ </a:t>
            </a: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endParaRPr lang="bn-BD" sz="36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বৃত্তের সকল সমান জ্যা কেন্দ্র থেকে সমদূরবর্তী।</a:t>
            </a:r>
          </a:p>
          <a:p>
            <a:pPr algn="ctr"/>
            <a:r>
              <a:rPr lang="bn-BD" sz="3600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উপপাদ্য—২  </a:t>
            </a:r>
            <a:endParaRPr lang="en-US" sz="3600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1847304"/>
      </p:ext>
    </p:extLst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33400"/>
            <a:ext cx="7772400" cy="1752600"/>
          </a:xfrm>
        </p:spPr>
        <p:txBody>
          <a:bodyPr/>
          <a:lstStyle/>
          <a:p>
            <a:pPr algn="l"/>
            <a:r>
              <a:rPr lang="as-IN" smtClean="0">
                <a:latin typeface="NikoshBAN" pitchFamily="2" charset="0"/>
                <a:cs typeface="NikoshBAN" pitchFamily="2" charset="0"/>
              </a:rPr>
              <a:t>শিখন ফল</a:t>
            </a:r>
            <a:br>
              <a:rPr lang="as-IN" smtClean="0">
                <a:latin typeface="NikoshBAN" pitchFamily="2" charset="0"/>
                <a:cs typeface="NikoshBAN" pitchFamily="2" charset="0"/>
              </a:rPr>
            </a:b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772400" cy="2895600"/>
          </a:xfrm>
        </p:spPr>
        <p:txBody>
          <a:bodyPr>
            <a:normAutofit/>
          </a:bodyPr>
          <a:lstStyle/>
          <a:p>
            <a:pPr algn="l"/>
            <a:r>
              <a:rPr lang="as-IN" sz="48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endParaRPr lang="en-US" sz="4800" dirty="0" smtClean="0">
              <a:latin typeface="NikoshBAN" pitchFamily="2" charset="0"/>
              <a:cs typeface="NikoshBAN" pitchFamily="2" charset="0"/>
            </a:endParaRPr>
          </a:p>
          <a:p>
            <a:endParaRPr lang="as-IN" sz="4800" dirty="0" smtClean="0">
              <a:latin typeface="SolaimanLipi" pitchFamily="2" charset="0"/>
              <a:cs typeface="SolaimanLipi" pitchFamily="2" charset="0"/>
            </a:endParaRPr>
          </a:p>
          <a:p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0"/>
            <a:ext cx="7315200" cy="3581400"/>
          </a:xfrm>
          <a:prstGeom prst="round2Diag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১। বৃত্তের জ্যা সর্ম্পকে স্পষ্ট ধারনা লাভ করবে। 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২। একটি বৃত্তের সমান সমান জ্যা অঙ্কন করতে পারবে। </a:t>
            </a:r>
          </a:p>
          <a:p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৩। সমান সমান জ্যা ও কেন্দ্রের সর্ম্পক নির্ণয় করতে পারবে।  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6432661"/>
      </p:ext>
    </p:extLst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3505200" y="533400"/>
            <a:ext cx="2743200" cy="2743200"/>
          </a:xfrm>
          <a:prstGeom prst="ellipse">
            <a:avLst/>
          </a:prstGeom>
          <a:ln w="38100"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>
                <a:latin typeface="Times New Roman"/>
                <a:cs typeface="Times New Roman"/>
              </a:rPr>
              <a:t>●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5029200" y="1600200"/>
            <a:ext cx="38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V="1">
            <a:off x="5423848" y="1191904"/>
            <a:ext cx="609600" cy="19812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3823648" y="1025856"/>
            <a:ext cx="457200" cy="213360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4114800" y="3276600"/>
            <a:ext cx="228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505200" y="762000"/>
            <a:ext cx="3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10200" y="3200400"/>
            <a:ext cx="318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33448" y="914400"/>
            <a:ext cx="4435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-19433" y="4343400"/>
            <a:ext cx="8829661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latin typeface="NikoshBAN" pitchFamily="2" charset="0"/>
                <a:cs typeface="NikoshBAN" pitchFamily="2" charset="0"/>
              </a:rPr>
              <a:t>O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কেন্দ্র বিশিষ্ট বৃত্তে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AB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CD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দুইটি সমান জ্যা</a:t>
            </a:r>
            <a:r>
              <a:rPr lang="bn-BD" sz="4000" dirty="0"/>
              <a:t>।</a:t>
            </a:r>
            <a:endParaRPr lang="en-US" sz="4000" dirty="0"/>
          </a:p>
        </p:txBody>
      </p:sp>
      <p:sp>
        <p:nvSpPr>
          <p:cNvPr id="15" name="Rectangle 14"/>
          <p:cNvSpPr/>
          <p:nvPr/>
        </p:nvSpPr>
        <p:spPr>
          <a:xfrm>
            <a:off x="0" y="4881265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000" dirty="0">
                <a:latin typeface="NikoshBAN" pitchFamily="2" charset="0"/>
                <a:cs typeface="NikoshBAN" pitchFamily="2" charset="0"/>
              </a:rPr>
              <a:t>প্রমাণ করতে হবে যে,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O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থেকে 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AB 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CD</a:t>
            </a:r>
            <a:r>
              <a:rPr lang="bn-BD" sz="4000" dirty="0">
                <a:latin typeface="NikoshBAN" pitchFamily="2" charset="0"/>
                <a:cs typeface="NikoshBAN" pitchFamily="2" charset="0"/>
              </a:rPr>
              <a:t> জ্যা দুইটি সমদুরবর্তী।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390196"/>
      </p:ext>
    </p:extLst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3733800" y="533400"/>
            <a:ext cx="2971800" cy="3124200"/>
            <a:chOff x="3048000" y="2057400"/>
            <a:chExt cx="2971800" cy="3124200"/>
          </a:xfrm>
        </p:grpSpPr>
        <p:sp>
          <p:nvSpPr>
            <p:cNvPr id="21" name="Oval 20"/>
            <p:cNvSpPr/>
            <p:nvPr/>
          </p:nvSpPr>
          <p:spPr>
            <a:xfrm>
              <a:off x="3048000" y="2057400"/>
              <a:ext cx="2743200" cy="2743200"/>
            </a:xfrm>
            <a:prstGeom prst="ellipse">
              <a:avLst/>
            </a:prstGeom>
            <a:ln w="38100"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latin typeface="Times New Roman"/>
                  <a:cs typeface="Times New Roman"/>
                </a:rPr>
                <a:t>●</a:t>
              </a:r>
              <a:endParaRPr lang="en-US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4267200" y="2895600"/>
              <a:ext cx="381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cxnSp>
          <p:nvCxnSpPr>
            <p:cNvPr id="23" name="Straight Connector 22"/>
            <p:cNvCxnSpPr/>
            <p:nvPr/>
          </p:nvCxnSpPr>
          <p:spPr>
            <a:xfrm flipV="1">
              <a:off x="4966648" y="2715904"/>
              <a:ext cx="609600" cy="19812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H="1" flipV="1">
              <a:off x="3366448" y="2549856"/>
              <a:ext cx="457200" cy="213360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3657600" y="4800600"/>
              <a:ext cx="2286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3048000" y="2286000"/>
              <a:ext cx="318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A</a:t>
              </a:r>
              <a:endParaRPr lang="en-US" dirty="0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4953000" y="4724400"/>
              <a:ext cx="31844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D</a:t>
              </a:r>
              <a:endParaRPr lang="en-US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5576248" y="2438400"/>
              <a:ext cx="4435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C</a:t>
              </a:r>
              <a:endParaRPr lang="en-US" dirty="0"/>
            </a:p>
          </p:txBody>
        </p:sp>
      </p:grpSp>
      <p:cxnSp>
        <p:nvCxnSpPr>
          <p:cNvPr id="31" name="Straight Connector 30"/>
          <p:cNvCxnSpPr/>
          <p:nvPr/>
        </p:nvCxnSpPr>
        <p:spPr>
          <a:xfrm flipH="1">
            <a:off x="4280848" y="1905000"/>
            <a:ext cx="824552" cy="187656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3962400" y="1981200"/>
            <a:ext cx="228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</a:t>
            </a:r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5105400" y="1905000"/>
            <a:ext cx="851848" cy="277504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5957248" y="2043752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</a:t>
            </a:r>
            <a:endParaRPr lang="en-US" dirty="0"/>
          </a:p>
        </p:txBody>
      </p:sp>
      <p:cxnSp>
        <p:nvCxnSpPr>
          <p:cNvPr id="37" name="Straight Connector 36"/>
          <p:cNvCxnSpPr/>
          <p:nvPr/>
        </p:nvCxnSpPr>
        <p:spPr>
          <a:xfrm flipH="1" flipV="1">
            <a:off x="4052248" y="1025856"/>
            <a:ext cx="1053152" cy="87914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105400" y="1191904"/>
            <a:ext cx="1156648" cy="713096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0" y="4401234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অঙ্কনঃ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r>
              <a:rPr lang="en-US" sz="2800" dirty="0" smtClean="0">
                <a:latin typeface="NikoshBAN" pitchFamily="2" charset="0"/>
                <a:cs typeface="NikoshBAN" pitchFamily="2" charset="0"/>
              </a:rPr>
              <a:t>O</a:t>
            </a:r>
            <a:r>
              <a:rPr lang="en-US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>
                <a:latin typeface="NikoshBAN" pitchFamily="2" charset="0"/>
                <a:cs typeface="NikoshBAN" pitchFamily="2" charset="0"/>
              </a:rPr>
              <a:t>থেকে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AB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CD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জ্যা এর উপর যথাক্রমে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OE 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এবং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OF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লম্ব আকি।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0" y="5486400"/>
            <a:ext cx="36247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A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এবং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O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dirty="0">
                <a:latin typeface="NikoshBAN" pitchFamily="2" charset="0"/>
                <a:cs typeface="NikoshBAN" pitchFamily="2" charset="0"/>
              </a:rPr>
              <a:t>C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> যোগ করি ।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1186267"/>
      </p:ext>
    </p:extLst>
  </p:cSld>
  <p:clrMapOvr>
    <a:masterClrMapping/>
  </p:clrMapOvr>
  <p:transition spd="slow">
    <p:pull dir="u"/>
    <p:sndAc>
      <p:stSnd>
        <p:snd r:embed="rId2" name="hammer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  <p:bldP spid="40" grpId="0"/>
      <p:bldP spid="41" grpId="0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209</TotalTime>
  <Words>325</Words>
  <Application>Microsoft Office PowerPoint</Application>
  <PresentationFormat>On-screen Show (4:3)</PresentationFormat>
  <Paragraphs>83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3" baseType="lpstr">
      <vt:lpstr>Arial</vt:lpstr>
      <vt:lpstr>NikoshBAN</vt:lpstr>
      <vt:lpstr>SolaimanLipi</vt:lpstr>
      <vt:lpstr>Symbol</vt:lpstr>
      <vt:lpstr>Times New Roman</vt:lpstr>
      <vt:lpstr>Trebuchet MS</vt:lpstr>
      <vt:lpstr>Vrinda</vt:lpstr>
      <vt:lpstr>Wingdings 3</vt:lpstr>
      <vt:lpstr>Facet</vt:lpstr>
      <vt:lpstr>PowerPoint Presentation</vt:lpstr>
      <vt:lpstr>PowerPoint Presentation</vt:lpstr>
      <vt:lpstr>পরিচিতি  </vt:lpstr>
      <vt:lpstr>ছবিতে কি দেখতে পারছ---</vt:lpstr>
      <vt:lpstr>PowerPoint Presentation</vt:lpstr>
      <vt:lpstr>PowerPoint Presentation</vt:lpstr>
      <vt:lpstr>শিখন ফল </vt:lpstr>
      <vt:lpstr>PowerPoint Presentation</vt:lpstr>
      <vt:lpstr>PowerPoint Presentation</vt:lpstr>
      <vt:lpstr>PowerPoint Presentation</vt:lpstr>
      <vt:lpstr>দলীয় কাজ </vt:lpstr>
      <vt:lpstr>মূল্যায়ন</vt:lpstr>
      <vt:lpstr>বাড়ির কাজ  </vt:lpstr>
      <vt:lpstr>PowerPoint Presentation</vt:lpstr>
    </vt:vector>
  </TitlesOfParts>
  <Company>D.Net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C.L</cp:lastModifiedBy>
  <cp:revision>53</cp:revision>
  <dcterms:created xsi:type="dcterms:W3CDTF">2011-06-16T09:48:41Z</dcterms:created>
  <dcterms:modified xsi:type="dcterms:W3CDTF">2022-03-10T14:01:46Z</dcterms:modified>
</cp:coreProperties>
</file>