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74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2C90C-13FA-4E25-BB50-0798E50381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94433-35B4-481F-8DAC-1E6CD59337A9}" type="pres">
      <dgm:prSet presAssocID="{A7B2C90C-13FA-4E25-BB50-0798E50381B8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8412DE1-A5D7-4541-A32C-C02EC36D867E}" type="presOf" srcId="{A7B2C90C-13FA-4E25-BB50-0798E50381B8}" destId="{14994433-35B4-481F-8DAC-1E6CD59337A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521EE-DEBE-46B0-9DA2-668B4E09053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A5260F-1418-4C88-9596-D7A8ECA24B82}">
      <dgm:prSet phldrT="[Text]"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</a:rPr>
            <a:t>১।প্রাচীন যুগ( পশু শিকার, মতস শিকার, ফলমূল আহরন, দ্রব্য বিনিময়  ইত্যাদি)  </a:t>
          </a:r>
          <a:endParaRPr lang="en-US" sz="3200" b="1" dirty="0">
            <a:solidFill>
              <a:schemeClr val="tx1"/>
            </a:solidFill>
          </a:endParaRPr>
        </a:p>
      </dgm:t>
    </dgm:pt>
    <dgm:pt modelId="{8279F792-35EA-47DC-96DB-B3B62CEF7678}" type="parTrans" cxnId="{B182E1EC-6A0F-4444-83CA-F6494BDAAAE6}">
      <dgm:prSet/>
      <dgm:spPr/>
      <dgm:t>
        <a:bodyPr/>
        <a:lstStyle/>
        <a:p>
          <a:endParaRPr lang="en-US"/>
        </a:p>
      </dgm:t>
    </dgm:pt>
    <dgm:pt modelId="{41A8C5EB-3BC1-47CB-8360-7735A80B4015}" type="sibTrans" cxnId="{B182E1EC-6A0F-4444-83CA-F6494BDAAAE6}">
      <dgm:prSet/>
      <dgm:spPr/>
      <dgm:t>
        <a:bodyPr/>
        <a:lstStyle/>
        <a:p>
          <a:endParaRPr lang="en-US"/>
        </a:p>
      </dgm:t>
    </dgm:pt>
    <dgm:pt modelId="{65D8F0C3-1503-4789-8518-24B73029A126}">
      <dgm:prSet phldrT="[Text]"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</a:rPr>
            <a:t>২। মধ্য যুগ( স্বর্ন, রুপা ও ধাতব  মুদ্রার ব্যবহার, কাগজী মুদ্রার  প্রচলন, বাজার ও শহর সৃষ্টি  ইত্যাদি)    </a:t>
          </a:r>
          <a:endParaRPr lang="en-US" sz="3200" b="1" dirty="0">
            <a:solidFill>
              <a:schemeClr val="tx1"/>
            </a:solidFill>
          </a:endParaRPr>
        </a:p>
      </dgm:t>
    </dgm:pt>
    <dgm:pt modelId="{ED8BA2FA-475E-44AD-A5AA-2248D625A387}" type="parTrans" cxnId="{BF1BF763-5D5C-49EA-835A-ED7A51CB1B90}">
      <dgm:prSet/>
      <dgm:spPr/>
      <dgm:t>
        <a:bodyPr/>
        <a:lstStyle/>
        <a:p>
          <a:endParaRPr lang="en-US"/>
        </a:p>
      </dgm:t>
    </dgm:pt>
    <dgm:pt modelId="{7949B708-F0B3-4CAC-9A8A-187448EB305E}" type="sibTrans" cxnId="{BF1BF763-5D5C-49EA-835A-ED7A51CB1B90}">
      <dgm:prSet/>
      <dgm:spPr/>
      <dgm:t>
        <a:bodyPr/>
        <a:lstStyle/>
        <a:p>
          <a:endParaRPr lang="en-US"/>
        </a:p>
      </dgm:t>
    </dgm:pt>
    <dgm:pt modelId="{E5D3D196-2942-4219-9007-CA2B05075D97}">
      <dgm:prSet phldrT="[Text]"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</a:rPr>
            <a:t>৩। আধুনিক যুগ( শিল্প বিপ্লব, </a:t>
          </a:r>
          <a:r>
            <a:rPr lang="en-US" sz="3200" b="1" dirty="0">
              <a:solidFill>
                <a:schemeClr val="tx1"/>
              </a:solidFill>
            </a:rPr>
            <a:t>ICT </a:t>
          </a:r>
          <a:r>
            <a:rPr lang="bn-IN" sz="3200" b="1" dirty="0">
              <a:solidFill>
                <a:schemeClr val="tx1"/>
              </a:solidFill>
            </a:rPr>
            <a:t>উন্নয়ন, এ টি এম কার্ড ও মোবাইল  ব্যাংকিং প্রচলন  ইত্যাদি ) </a:t>
          </a:r>
          <a:endParaRPr lang="en-US" sz="3200" b="1" dirty="0">
            <a:solidFill>
              <a:schemeClr val="tx1"/>
            </a:solidFill>
          </a:endParaRPr>
        </a:p>
      </dgm:t>
    </dgm:pt>
    <dgm:pt modelId="{3D0FC215-0A99-4BA8-A5D0-51089978E239}" type="parTrans" cxnId="{C8BAEA16-A8D2-4D98-BA6F-A871C28B75F5}">
      <dgm:prSet/>
      <dgm:spPr/>
      <dgm:t>
        <a:bodyPr/>
        <a:lstStyle/>
        <a:p>
          <a:endParaRPr lang="en-US"/>
        </a:p>
      </dgm:t>
    </dgm:pt>
    <dgm:pt modelId="{50398CE7-FB42-4BB4-ABA2-21FE63CBD462}" type="sibTrans" cxnId="{C8BAEA16-A8D2-4D98-BA6F-A871C28B75F5}">
      <dgm:prSet/>
      <dgm:spPr/>
      <dgm:t>
        <a:bodyPr/>
        <a:lstStyle/>
        <a:p>
          <a:endParaRPr lang="en-US"/>
        </a:p>
      </dgm:t>
    </dgm:pt>
    <dgm:pt modelId="{B69E8E87-E72C-4A66-986E-4EBC4493B437}" type="pres">
      <dgm:prSet presAssocID="{ACB521EE-DEBE-46B0-9DA2-668B4E09053F}" presName="linearFlow" presStyleCnt="0">
        <dgm:presLayoutVars>
          <dgm:resizeHandles val="exact"/>
        </dgm:presLayoutVars>
      </dgm:prSet>
      <dgm:spPr/>
    </dgm:pt>
    <dgm:pt modelId="{FD3AA58F-D66F-47CD-A789-E3C88216846A}" type="pres">
      <dgm:prSet presAssocID="{DFA5260F-1418-4C88-9596-D7A8ECA24B82}" presName="node" presStyleLbl="node1" presStyleIdx="0" presStyleCnt="3" custScaleX="172840">
        <dgm:presLayoutVars>
          <dgm:bulletEnabled val="1"/>
        </dgm:presLayoutVars>
      </dgm:prSet>
      <dgm:spPr/>
    </dgm:pt>
    <dgm:pt modelId="{264FD260-63AF-4BDC-A969-32B0196C8AC5}" type="pres">
      <dgm:prSet presAssocID="{41A8C5EB-3BC1-47CB-8360-7735A80B4015}" presName="sibTrans" presStyleLbl="sibTrans2D1" presStyleIdx="0" presStyleCnt="2"/>
      <dgm:spPr/>
    </dgm:pt>
    <dgm:pt modelId="{A43A32E2-D9B0-411D-B5D4-F45D98F1796F}" type="pres">
      <dgm:prSet presAssocID="{41A8C5EB-3BC1-47CB-8360-7735A80B4015}" presName="connectorText" presStyleLbl="sibTrans2D1" presStyleIdx="0" presStyleCnt="2"/>
      <dgm:spPr/>
    </dgm:pt>
    <dgm:pt modelId="{3D5282B1-3181-4A15-86A1-6A1B61568415}" type="pres">
      <dgm:prSet presAssocID="{65D8F0C3-1503-4789-8518-24B73029A126}" presName="node" presStyleLbl="node1" presStyleIdx="1" presStyleCnt="3" custScaleX="173880">
        <dgm:presLayoutVars>
          <dgm:bulletEnabled val="1"/>
        </dgm:presLayoutVars>
      </dgm:prSet>
      <dgm:spPr/>
    </dgm:pt>
    <dgm:pt modelId="{313B73B2-E363-40A8-94C0-2E2F2E7BE958}" type="pres">
      <dgm:prSet presAssocID="{7949B708-F0B3-4CAC-9A8A-187448EB305E}" presName="sibTrans" presStyleLbl="sibTrans2D1" presStyleIdx="1" presStyleCnt="2"/>
      <dgm:spPr/>
    </dgm:pt>
    <dgm:pt modelId="{F822694A-963B-4F70-B3F2-6CDDB7D40AD1}" type="pres">
      <dgm:prSet presAssocID="{7949B708-F0B3-4CAC-9A8A-187448EB305E}" presName="connectorText" presStyleLbl="sibTrans2D1" presStyleIdx="1" presStyleCnt="2"/>
      <dgm:spPr/>
    </dgm:pt>
    <dgm:pt modelId="{F237A2D5-BD2F-416C-A45A-8DC3F526C6F7}" type="pres">
      <dgm:prSet presAssocID="{E5D3D196-2942-4219-9007-CA2B05075D97}" presName="node" presStyleLbl="node1" presStyleIdx="2" presStyleCnt="3" custScaleX="169533">
        <dgm:presLayoutVars>
          <dgm:bulletEnabled val="1"/>
        </dgm:presLayoutVars>
      </dgm:prSet>
      <dgm:spPr/>
    </dgm:pt>
  </dgm:ptLst>
  <dgm:cxnLst>
    <dgm:cxn modelId="{C8BAEA16-A8D2-4D98-BA6F-A871C28B75F5}" srcId="{ACB521EE-DEBE-46B0-9DA2-668B4E09053F}" destId="{E5D3D196-2942-4219-9007-CA2B05075D97}" srcOrd="2" destOrd="0" parTransId="{3D0FC215-0A99-4BA8-A5D0-51089978E239}" sibTransId="{50398CE7-FB42-4BB4-ABA2-21FE63CBD462}"/>
    <dgm:cxn modelId="{3A5B6F36-27CB-4B37-8ED2-10DD6A389CB1}" type="presOf" srcId="{ACB521EE-DEBE-46B0-9DA2-668B4E09053F}" destId="{B69E8E87-E72C-4A66-986E-4EBC4493B437}" srcOrd="0" destOrd="0" presId="urn:microsoft.com/office/officeart/2005/8/layout/process2"/>
    <dgm:cxn modelId="{BF1BF763-5D5C-49EA-835A-ED7A51CB1B90}" srcId="{ACB521EE-DEBE-46B0-9DA2-668B4E09053F}" destId="{65D8F0C3-1503-4789-8518-24B73029A126}" srcOrd="1" destOrd="0" parTransId="{ED8BA2FA-475E-44AD-A5AA-2248D625A387}" sibTransId="{7949B708-F0B3-4CAC-9A8A-187448EB305E}"/>
    <dgm:cxn modelId="{363A7868-A4D5-478D-AF17-0FC2ECA145A5}" type="presOf" srcId="{E5D3D196-2942-4219-9007-CA2B05075D97}" destId="{F237A2D5-BD2F-416C-A45A-8DC3F526C6F7}" srcOrd="0" destOrd="0" presId="urn:microsoft.com/office/officeart/2005/8/layout/process2"/>
    <dgm:cxn modelId="{02AF5D4C-4C3E-4275-8112-2BC4028520D8}" type="presOf" srcId="{41A8C5EB-3BC1-47CB-8360-7735A80B4015}" destId="{A43A32E2-D9B0-411D-B5D4-F45D98F1796F}" srcOrd="1" destOrd="0" presId="urn:microsoft.com/office/officeart/2005/8/layout/process2"/>
    <dgm:cxn modelId="{B7D23980-DD78-48A4-B390-9E0B09B5FD79}" type="presOf" srcId="{41A8C5EB-3BC1-47CB-8360-7735A80B4015}" destId="{264FD260-63AF-4BDC-A969-32B0196C8AC5}" srcOrd="0" destOrd="0" presId="urn:microsoft.com/office/officeart/2005/8/layout/process2"/>
    <dgm:cxn modelId="{8A70FC8C-BBF3-41E6-B827-073B1F421BC1}" type="presOf" srcId="{7949B708-F0B3-4CAC-9A8A-187448EB305E}" destId="{F822694A-963B-4F70-B3F2-6CDDB7D40AD1}" srcOrd="1" destOrd="0" presId="urn:microsoft.com/office/officeart/2005/8/layout/process2"/>
    <dgm:cxn modelId="{B364EDB9-47D6-41E0-A659-38247202F58E}" type="presOf" srcId="{65D8F0C3-1503-4789-8518-24B73029A126}" destId="{3D5282B1-3181-4A15-86A1-6A1B61568415}" srcOrd="0" destOrd="0" presId="urn:microsoft.com/office/officeart/2005/8/layout/process2"/>
    <dgm:cxn modelId="{9771F6E4-1299-403B-9EAB-65818D7B0B8E}" type="presOf" srcId="{DFA5260F-1418-4C88-9596-D7A8ECA24B82}" destId="{FD3AA58F-D66F-47CD-A789-E3C88216846A}" srcOrd="0" destOrd="0" presId="urn:microsoft.com/office/officeart/2005/8/layout/process2"/>
    <dgm:cxn modelId="{948937E9-DF00-4A81-856D-DF563F1061D9}" type="presOf" srcId="{7949B708-F0B3-4CAC-9A8A-187448EB305E}" destId="{313B73B2-E363-40A8-94C0-2E2F2E7BE958}" srcOrd="0" destOrd="0" presId="urn:microsoft.com/office/officeart/2005/8/layout/process2"/>
    <dgm:cxn modelId="{B182E1EC-6A0F-4444-83CA-F6494BDAAAE6}" srcId="{ACB521EE-DEBE-46B0-9DA2-668B4E09053F}" destId="{DFA5260F-1418-4C88-9596-D7A8ECA24B82}" srcOrd="0" destOrd="0" parTransId="{8279F792-35EA-47DC-96DB-B3B62CEF7678}" sibTransId="{41A8C5EB-3BC1-47CB-8360-7735A80B4015}"/>
    <dgm:cxn modelId="{C74B3F4E-C176-451D-9A80-E39278A635BF}" type="presParOf" srcId="{B69E8E87-E72C-4A66-986E-4EBC4493B437}" destId="{FD3AA58F-D66F-47CD-A789-E3C88216846A}" srcOrd="0" destOrd="0" presId="urn:microsoft.com/office/officeart/2005/8/layout/process2"/>
    <dgm:cxn modelId="{7325933F-159D-482E-BAE2-73DF9DE7BC09}" type="presParOf" srcId="{B69E8E87-E72C-4A66-986E-4EBC4493B437}" destId="{264FD260-63AF-4BDC-A969-32B0196C8AC5}" srcOrd="1" destOrd="0" presId="urn:microsoft.com/office/officeart/2005/8/layout/process2"/>
    <dgm:cxn modelId="{074F744A-88EF-4637-BC64-6446C8250DDA}" type="presParOf" srcId="{264FD260-63AF-4BDC-A969-32B0196C8AC5}" destId="{A43A32E2-D9B0-411D-B5D4-F45D98F1796F}" srcOrd="0" destOrd="0" presId="urn:microsoft.com/office/officeart/2005/8/layout/process2"/>
    <dgm:cxn modelId="{D4BACF94-C9ED-4DC4-AFF2-EB7FDAA1D92A}" type="presParOf" srcId="{B69E8E87-E72C-4A66-986E-4EBC4493B437}" destId="{3D5282B1-3181-4A15-86A1-6A1B61568415}" srcOrd="2" destOrd="0" presId="urn:microsoft.com/office/officeart/2005/8/layout/process2"/>
    <dgm:cxn modelId="{4F0FA91E-C729-436B-98E1-F2FBC12C3F3A}" type="presParOf" srcId="{B69E8E87-E72C-4A66-986E-4EBC4493B437}" destId="{313B73B2-E363-40A8-94C0-2E2F2E7BE958}" srcOrd="3" destOrd="0" presId="urn:microsoft.com/office/officeart/2005/8/layout/process2"/>
    <dgm:cxn modelId="{5DD59331-699D-40A2-912C-B7C5CC81CF36}" type="presParOf" srcId="{313B73B2-E363-40A8-94C0-2E2F2E7BE958}" destId="{F822694A-963B-4F70-B3F2-6CDDB7D40AD1}" srcOrd="0" destOrd="0" presId="urn:microsoft.com/office/officeart/2005/8/layout/process2"/>
    <dgm:cxn modelId="{1109434D-DC10-40D2-A788-24C154C7254C}" type="presParOf" srcId="{B69E8E87-E72C-4A66-986E-4EBC4493B437}" destId="{F237A2D5-BD2F-416C-A45A-8DC3F526C6F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CABB8-7719-40F3-9C5C-2CE0C897DD3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35C30-F4E7-41CC-8CB4-2615A3010F8C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</a:rPr>
            <a:t>২। বানিজ্য (পণ্য বিনিময়, পরিবহন, ব্যংকিং, বীমা, বিজ্ঞাপন )  </a:t>
          </a:r>
          <a:endParaRPr lang="en-US" sz="2800" b="1" dirty="0">
            <a:solidFill>
              <a:schemeClr val="tx1"/>
            </a:solidFill>
          </a:endParaRPr>
        </a:p>
      </dgm:t>
    </dgm:pt>
    <dgm:pt modelId="{3652BCCC-C3B7-4DE0-88E2-01E8A5ABEB33}" type="parTrans" cxnId="{8A44D342-C650-4267-B7D9-083DF1A14C71}">
      <dgm:prSet/>
      <dgm:spPr/>
      <dgm:t>
        <a:bodyPr/>
        <a:lstStyle/>
        <a:p>
          <a:endParaRPr lang="en-US"/>
        </a:p>
      </dgm:t>
    </dgm:pt>
    <dgm:pt modelId="{2F5009D3-505C-44B4-B8C2-B7B392DB1B8D}" type="sibTrans" cxnId="{8A44D342-C650-4267-B7D9-083DF1A14C71}">
      <dgm:prSet/>
      <dgm:spPr/>
      <dgm:t>
        <a:bodyPr/>
        <a:lstStyle/>
        <a:p>
          <a:endParaRPr lang="en-US"/>
        </a:p>
      </dgm:t>
    </dgm:pt>
    <dgm:pt modelId="{59FB29CA-A3D3-4487-94D5-AB0400F7C8B8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</a:rPr>
            <a:t>১। শিল্প (প্রজনন শিল্প, নিষ্কাশন শিল্প, নির্মান শিল্প, সেবা শিল্প, উৎপাদন শিল্প)  </a:t>
          </a:r>
          <a:endParaRPr lang="en-US" sz="2800" b="1" dirty="0">
            <a:solidFill>
              <a:schemeClr val="tx1"/>
            </a:solidFill>
          </a:endParaRPr>
        </a:p>
      </dgm:t>
    </dgm:pt>
    <dgm:pt modelId="{72291648-546B-4A49-9EED-931634D953FA}" type="parTrans" cxnId="{68146CE9-B547-42BF-9725-5F4203D25970}">
      <dgm:prSet/>
      <dgm:spPr/>
      <dgm:t>
        <a:bodyPr/>
        <a:lstStyle/>
        <a:p>
          <a:endParaRPr lang="en-US"/>
        </a:p>
      </dgm:t>
    </dgm:pt>
    <dgm:pt modelId="{562C2E9B-FB0C-4216-B755-76615AC56D4F}" type="sibTrans" cxnId="{68146CE9-B547-42BF-9725-5F4203D25970}">
      <dgm:prSet/>
      <dgm:spPr/>
      <dgm:t>
        <a:bodyPr/>
        <a:lstStyle/>
        <a:p>
          <a:endParaRPr lang="en-US"/>
        </a:p>
      </dgm:t>
    </dgm:pt>
    <dgm:pt modelId="{857E9D38-8A8C-4CC8-A0EA-EEF12665BA54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</a:rPr>
            <a:t>৩। প্রত্যক্ষ সেবা( আইন বৃত্তি , ডাক্তারি, প্রকৌশল বৃত্তি, অডিট ফার্ম ) </a:t>
          </a:r>
          <a:endParaRPr lang="en-US" sz="2800" b="1" dirty="0">
            <a:solidFill>
              <a:schemeClr val="tx1"/>
            </a:solidFill>
          </a:endParaRPr>
        </a:p>
      </dgm:t>
    </dgm:pt>
    <dgm:pt modelId="{9D043E71-4001-4C17-843A-E240698EA694}" type="parTrans" cxnId="{BF7C4DC7-0E48-411B-86C3-3511ED936D1E}">
      <dgm:prSet/>
      <dgm:spPr/>
      <dgm:t>
        <a:bodyPr/>
        <a:lstStyle/>
        <a:p>
          <a:endParaRPr lang="en-US"/>
        </a:p>
      </dgm:t>
    </dgm:pt>
    <dgm:pt modelId="{D83DC0D1-A113-4C01-8C1F-2AFA9704A6F8}" type="sibTrans" cxnId="{BF7C4DC7-0E48-411B-86C3-3511ED936D1E}">
      <dgm:prSet/>
      <dgm:spPr/>
      <dgm:t>
        <a:bodyPr/>
        <a:lstStyle/>
        <a:p>
          <a:endParaRPr lang="en-US"/>
        </a:p>
      </dgm:t>
    </dgm:pt>
    <dgm:pt modelId="{B46B8C87-C9A3-4C37-9D53-337B926BBF60}">
      <dgm:prSet phldrT="[Text]" custT="1"/>
      <dgm:spPr/>
      <dgm:t>
        <a:bodyPr/>
        <a:lstStyle/>
        <a:p>
          <a:r>
            <a:rPr lang="bn-IN" sz="4400" b="1" dirty="0"/>
            <a:t> </a:t>
          </a:r>
          <a:r>
            <a:rPr lang="bn-IN" sz="4400" b="1" dirty="0">
              <a:solidFill>
                <a:srgbClr val="C00000"/>
              </a:solidFill>
            </a:rPr>
            <a:t>আধুনিক ব্যবসায় </a:t>
          </a:r>
          <a:endParaRPr lang="en-US" sz="4400" b="1" dirty="0">
            <a:solidFill>
              <a:srgbClr val="C00000"/>
            </a:solidFill>
          </a:endParaRPr>
        </a:p>
      </dgm:t>
    </dgm:pt>
    <dgm:pt modelId="{42F0C74E-38DB-4FE7-A145-31AD2D4B22F6}" type="parTrans" cxnId="{3BEAA17F-6040-4545-9F43-BB00E6F2553F}">
      <dgm:prSet/>
      <dgm:spPr/>
      <dgm:t>
        <a:bodyPr/>
        <a:lstStyle/>
        <a:p>
          <a:endParaRPr lang="en-US"/>
        </a:p>
      </dgm:t>
    </dgm:pt>
    <dgm:pt modelId="{704B5EF6-DFCE-4105-AC86-069F15A906EA}" type="sibTrans" cxnId="{3BEAA17F-6040-4545-9F43-BB00E6F2553F}">
      <dgm:prSet/>
      <dgm:spPr/>
      <dgm:t>
        <a:bodyPr/>
        <a:lstStyle/>
        <a:p>
          <a:endParaRPr lang="en-US"/>
        </a:p>
      </dgm:t>
    </dgm:pt>
    <dgm:pt modelId="{B1DA3AB2-31C4-4E7D-80E8-35B3115FD547}" type="pres">
      <dgm:prSet presAssocID="{9A0CABB8-7719-40F3-9C5C-2CE0C897DD3A}" presName="Name0" presStyleCnt="0">
        <dgm:presLayoutVars>
          <dgm:chMax val="4"/>
          <dgm:resizeHandles val="exact"/>
        </dgm:presLayoutVars>
      </dgm:prSet>
      <dgm:spPr/>
    </dgm:pt>
    <dgm:pt modelId="{05D7BD01-4B17-424A-909A-05DDFC8F4544}" type="pres">
      <dgm:prSet presAssocID="{9A0CABB8-7719-40F3-9C5C-2CE0C897DD3A}" presName="ellipse" presStyleLbl="trBgShp" presStyleIdx="0" presStyleCnt="1"/>
      <dgm:spPr/>
    </dgm:pt>
    <dgm:pt modelId="{EC348FD0-2AF4-4597-B899-2B5A831D7528}" type="pres">
      <dgm:prSet presAssocID="{9A0CABB8-7719-40F3-9C5C-2CE0C897DD3A}" presName="arrow1" presStyleLbl="fgShp" presStyleIdx="0" presStyleCnt="1" custScaleY="212553" custLinFactNeighborX="4756" custLinFactNeighborY="-17010"/>
      <dgm:spPr/>
    </dgm:pt>
    <dgm:pt modelId="{87AA82F3-272C-4CB6-8C2C-CF638A127ABF}" type="pres">
      <dgm:prSet presAssocID="{9A0CABB8-7719-40F3-9C5C-2CE0C897DD3A}" presName="rectangle" presStyleLbl="revTx" presStyleIdx="0" presStyleCnt="1">
        <dgm:presLayoutVars>
          <dgm:bulletEnabled val="1"/>
        </dgm:presLayoutVars>
      </dgm:prSet>
      <dgm:spPr/>
    </dgm:pt>
    <dgm:pt modelId="{00FE2629-7953-4C6C-8CE7-1DAB157B2E7B}" type="pres">
      <dgm:prSet presAssocID="{59FB29CA-A3D3-4487-94D5-AB0400F7C8B8}" presName="item1" presStyleLbl="node1" presStyleIdx="0" presStyleCnt="3" custScaleX="396296" custLinFactNeighborX="1700" custLinFactNeighborY="15128">
        <dgm:presLayoutVars>
          <dgm:bulletEnabled val="1"/>
        </dgm:presLayoutVars>
      </dgm:prSet>
      <dgm:spPr/>
    </dgm:pt>
    <dgm:pt modelId="{161F25AC-286B-42A1-996E-A38CDCCDAD48}" type="pres">
      <dgm:prSet presAssocID="{857E9D38-8A8C-4CC8-A0EA-EEF12665BA54}" presName="item2" presStyleLbl="node1" presStyleIdx="1" presStyleCnt="3" custScaleX="333986" custLinFactX="-13725" custLinFactNeighborX="-100000" custLinFactNeighborY="-52418">
        <dgm:presLayoutVars>
          <dgm:bulletEnabled val="1"/>
        </dgm:presLayoutVars>
      </dgm:prSet>
      <dgm:spPr/>
    </dgm:pt>
    <dgm:pt modelId="{F644FF41-547F-482B-B3C2-ABD2FB9A904C}" type="pres">
      <dgm:prSet presAssocID="{B46B8C87-C9A3-4C37-9D53-337B926BBF60}" presName="item3" presStyleLbl="node1" presStyleIdx="2" presStyleCnt="3" custScaleX="276471" custLinFactX="17254" custLinFactNeighborX="100000" custLinFactNeighborY="-6324">
        <dgm:presLayoutVars>
          <dgm:bulletEnabled val="1"/>
        </dgm:presLayoutVars>
      </dgm:prSet>
      <dgm:spPr/>
    </dgm:pt>
    <dgm:pt modelId="{826080DD-55B1-4674-BD5E-83782B0C4AFC}" type="pres">
      <dgm:prSet presAssocID="{9A0CABB8-7719-40F3-9C5C-2CE0C897DD3A}" presName="funnel" presStyleLbl="trAlignAcc1" presStyleIdx="0" presStyleCnt="1" custScaleX="198319" custScaleY="4138" custLinFactNeighborX="4097" custLinFactNeighborY="87955"/>
      <dgm:spPr/>
    </dgm:pt>
  </dgm:ptLst>
  <dgm:cxnLst>
    <dgm:cxn modelId="{58AE9E1E-DAF2-49CF-BD3A-C4F3A2F47DF8}" type="presOf" srcId="{59FB29CA-A3D3-4487-94D5-AB0400F7C8B8}" destId="{161F25AC-286B-42A1-996E-A38CDCCDAD48}" srcOrd="0" destOrd="0" presId="urn:microsoft.com/office/officeart/2005/8/layout/funnel1"/>
    <dgm:cxn modelId="{77217940-78A0-4E88-B849-C2361FDF4B70}" type="presOf" srcId="{9A0CABB8-7719-40F3-9C5C-2CE0C897DD3A}" destId="{B1DA3AB2-31C4-4E7D-80E8-35B3115FD547}" srcOrd="0" destOrd="0" presId="urn:microsoft.com/office/officeart/2005/8/layout/funnel1"/>
    <dgm:cxn modelId="{8A44D342-C650-4267-B7D9-083DF1A14C71}" srcId="{9A0CABB8-7719-40F3-9C5C-2CE0C897DD3A}" destId="{6BF35C30-F4E7-41CC-8CB4-2615A3010F8C}" srcOrd="0" destOrd="0" parTransId="{3652BCCC-C3B7-4DE0-88E2-01E8A5ABEB33}" sibTransId="{2F5009D3-505C-44B4-B8C2-B7B392DB1B8D}"/>
    <dgm:cxn modelId="{30D41F43-30BE-4A13-8BD6-11307B8C129A}" type="presOf" srcId="{B46B8C87-C9A3-4C37-9D53-337B926BBF60}" destId="{87AA82F3-272C-4CB6-8C2C-CF638A127ABF}" srcOrd="0" destOrd="0" presId="urn:microsoft.com/office/officeart/2005/8/layout/funnel1"/>
    <dgm:cxn modelId="{3BEAA17F-6040-4545-9F43-BB00E6F2553F}" srcId="{9A0CABB8-7719-40F3-9C5C-2CE0C897DD3A}" destId="{B46B8C87-C9A3-4C37-9D53-337B926BBF60}" srcOrd="3" destOrd="0" parTransId="{42F0C74E-38DB-4FE7-A145-31AD2D4B22F6}" sibTransId="{704B5EF6-DFCE-4105-AC86-069F15A906EA}"/>
    <dgm:cxn modelId="{99781B8D-20E2-4700-B5BA-C4914D0785F6}" type="presOf" srcId="{6BF35C30-F4E7-41CC-8CB4-2615A3010F8C}" destId="{F644FF41-547F-482B-B3C2-ABD2FB9A904C}" srcOrd="0" destOrd="0" presId="urn:microsoft.com/office/officeart/2005/8/layout/funnel1"/>
    <dgm:cxn modelId="{BF7C4DC7-0E48-411B-86C3-3511ED936D1E}" srcId="{9A0CABB8-7719-40F3-9C5C-2CE0C897DD3A}" destId="{857E9D38-8A8C-4CC8-A0EA-EEF12665BA54}" srcOrd="2" destOrd="0" parTransId="{9D043E71-4001-4C17-843A-E240698EA694}" sibTransId="{D83DC0D1-A113-4C01-8C1F-2AFA9704A6F8}"/>
    <dgm:cxn modelId="{A2C8E5E7-23D8-4AAB-8544-01C5E147B5CB}" type="presOf" srcId="{857E9D38-8A8C-4CC8-A0EA-EEF12665BA54}" destId="{00FE2629-7953-4C6C-8CE7-1DAB157B2E7B}" srcOrd="0" destOrd="0" presId="urn:microsoft.com/office/officeart/2005/8/layout/funnel1"/>
    <dgm:cxn modelId="{68146CE9-B547-42BF-9725-5F4203D25970}" srcId="{9A0CABB8-7719-40F3-9C5C-2CE0C897DD3A}" destId="{59FB29CA-A3D3-4487-94D5-AB0400F7C8B8}" srcOrd="1" destOrd="0" parTransId="{72291648-546B-4A49-9EED-931634D953FA}" sibTransId="{562C2E9B-FB0C-4216-B755-76615AC56D4F}"/>
    <dgm:cxn modelId="{BCF4451D-7930-47F7-ACF2-8B2BA5487B50}" type="presParOf" srcId="{B1DA3AB2-31C4-4E7D-80E8-35B3115FD547}" destId="{05D7BD01-4B17-424A-909A-05DDFC8F4544}" srcOrd="0" destOrd="0" presId="urn:microsoft.com/office/officeart/2005/8/layout/funnel1"/>
    <dgm:cxn modelId="{4BE7FF93-0D1B-461F-B6D5-60478FDA359A}" type="presParOf" srcId="{B1DA3AB2-31C4-4E7D-80E8-35B3115FD547}" destId="{EC348FD0-2AF4-4597-B899-2B5A831D7528}" srcOrd="1" destOrd="0" presId="urn:microsoft.com/office/officeart/2005/8/layout/funnel1"/>
    <dgm:cxn modelId="{B77A6A2B-971D-4D9E-9761-5F6E02A8BC1E}" type="presParOf" srcId="{B1DA3AB2-31C4-4E7D-80E8-35B3115FD547}" destId="{87AA82F3-272C-4CB6-8C2C-CF638A127ABF}" srcOrd="2" destOrd="0" presId="urn:microsoft.com/office/officeart/2005/8/layout/funnel1"/>
    <dgm:cxn modelId="{AAF78F0A-EEB5-4C20-992A-74B0AA3142B5}" type="presParOf" srcId="{B1DA3AB2-31C4-4E7D-80E8-35B3115FD547}" destId="{00FE2629-7953-4C6C-8CE7-1DAB157B2E7B}" srcOrd="3" destOrd="0" presId="urn:microsoft.com/office/officeart/2005/8/layout/funnel1"/>
    <dgm:cxn modelId="{0D060DE5-83E6-4E5C-9BC4-589EBA1AC2AA}" type="presParOf" srcId="{B1DA3AB2-31C4-4E7D-80E8-35B3115FD547}" destId="{161F25AC-286B-42A1-996E-A38CDCCDAD48}" srcOrd="4" destOrd="0" presId="urn:microsoft.com/office/officeart/2005/8/layout/funnel1"/>
    <dgm:cxn modelId="{1FECE67F-B227-4293-BAE9-1EC71F52DFF8}" type="presParOf" srcId="{B1DA3AB2-31C4-4E7D-80E8-35B3115FD547}" destId="{F644FF41-547F-482B-B3C2-ABD2FB9A904C}" srcOrd="5" destOrd="0" presId="urn:microsoft.com/office/officeart/2005/8/layout/funnel1"/>
    <dgm:cxn modelId="{BB6BD476-18FF-4D13-8FE6-FBF323C5C3AD}" type="presParOf" srcId="{B1DA3AB2-31C4-4E7D-80E8-35B3115FD547}" destId="{826080DD-55B1-4674-BD5E-83782B0C4A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AA58F-D66F-47CD-A789-E3C88216846A}">
      <dsp:nvSpPr>
        <dsp:cNvPr id="0" name=""/>
        <dsp:cNvSpPr/>
      </dsp:nvSpPr>
      <dsp:spPr>
        <a:xfrm>
          <a:off x="26662" y="2629"/>
          <a:ext cx="8862075" cy="134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</a:rPr>
            <a:t>১।প্রাচীন যুগ( পশু শিকার, মতস শিকার, ফলমূল আহরন, দ্রব্য বিনিময়  ইত্যাদি) 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6052" y="42019"/>
        <a:ext cx="8783295" cy="1266105"/>
      </dsp:txXfrm>
    </dsp:sp>
    <dsp:sp modelId="{264FD260-63AF-4BDC-A969-32B0196C8AC5}">
      <dsp:nvSpPr>
        <dsp:cNvPr id="0" name=""/>
        <dsp:cNvSpPr/>
      </dsp:nvSpPr>
      <dsp:spPr>
        <a:xfrm rot="5400000">
          <a:off x="4205533" y="1381136"/>
          <a:ext cx="504332" cy="60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4276140" y="1431569"/>
        <a:ext cx="363118" cy="353032"/>
      </dsp:txXfrm>
    </dsp:sp>
    <dsp:sp modelId="{3D5282B1-3181-4A15-86A1-6A1B61568415}">
      <dsp:nvSpPr>
        <dsp:cNvPr id="0" name=""/>
        <dsp:cNvSpPr/>
      </dsp:nvSpPr>
      <dsp:spPr>
        <a:xfrm>
          <a:off x="0" y="2019957"/>
          <a:ext cx="8915400" cy="134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</a:rPr>
            <a:t>২। মধ্য যুগ( স্বর্ন, রুপা ও ধাতব  মুদ্রার ব্যবহার, কাগজী মুদ্রার  প্রচলন, বাজার ও শহর সৃষ্টি  ইত্যাদি)   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390" y="2059347"/>
        <a:ext cx="8836620" cy="1266105"/>
      </dsp:txXfrm>
    </dsp:sp>
    <dsp:sp modelId="{313B73B2-E363-40A8-94C0-2E2F2E7BE958}">
      <dsp:nvSpPr>
        <dsp:cNvPr id="0" name=""/>
        <dsp:cNvSpPr/>
      </dsp:nvSpPr>
      <dsp:spPr>
        <a:xfrm rot="5400000">
          <a:off x="4205533" y="3398464"/>
          <a:ext cx="504332" cy="60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4276140" y="3448897"/>
        <a:ext cx="363118" cy="353032"/>
      </dsp:txXfrm>
    </dsp:sp>
    <dsp:sp modelId="{F237A2D5-BD2F-416C-A45A-8DC3F526C6F7}">
      <dsp:nvSpPr>
        <dsp:cNvPr id="0" name=""/>
        <dsp:cNvSpPr/>
      </dsp:nvSpPr>
      <dsp:spPr>
        <a:xfrm>
          <a:off x="111442" y="4037285"/>
          <a:ext cx="8692515" cy="134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</a:rPr>
            <a:t>৩। আধুনিক যুগ( শিল্প বিপ্লব, </a:t>
          </a:r>
          <a:r>
            <a:rPr lang="en-US" sz="3200" b="1" kern="1200" dirty="0">
              <a:solidFill>
                <a:schemeClr val="tx1"/>
              </a:solidFill>
            </a:rPr>
            <a:t>ICT </a:t>
          </a:r>
          <a:r>
            <a:rPr lang="bn-IN" sz="3200" b="1" kern="1200" dirty="0">
              <a:solidFill>
                <a:schemeClr val="tx1"/>
              </a:solidFill>
            </a:rPr>
            <a:t>উন্নয়ন, এ টি এম কার্ড ও মোবাইল  ব্যাংকিং প্রচলন  ইত্যাদি )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50832" y="4076675"/>
        <a:ext cx="8613735" cy="1266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BD01-4B17-424A-909A-05DDFC8F4544}">
      <dsp:nvSpPr>
        <dsp:cNvPr id="0" name=""/>
        <dsp:cNvSpPr/>
      </dsp:nvSpPr>
      <dsp:spPr>
        <a:xfrm>
          <a:off x="2316454" y="126314"/>
          <a:ext cx="4345218" cy="15090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8FD0-2AF4-4597-B899-2B5A831D7528}">
      <dsp:nvSpPr>
        <dsp:cNvPr id="0" name=""/>
        <dsp:cNvSpPr/>
      </dsp:nvSpPr>
      <dsp:spPr>
        <a:xfrm>
          <a:off x="4114801" y="3426462"/>
          <a:ext cx="842096" cy="11455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A82F3-272C-4CB6-8C2C-CF638A127ABF}">
      <dsp:nvSpPr>
        <dsp:cNvPr id="0" name=""/>
        <dsp:cNvSpPr/>
      </dsp:nvSpPr>
      <dsp:spPr>
        <a:xfrm>
          <a:off x="2474768" y="4252587"/>
          <a:ext cx="4042063" cy="101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/>
            <a:t> </a:t>
          </a:r>
          <a:r>
            <a:rPr lang="bn-IN" sz="4400" b="1" kern="1200" dirty="0">
              <a:solidFill>
                <a:srgbClr val="C00000"/>
              </a:solidFill>
            </a:rPr>
            <a:t>আধুনিক ব্যবসায় </a:t>
          </a:r>
          <a:endParaRPr lang="en-US" sz="4400" b="1" kern="1200" dirty="0">
            <a:solidFill>
              <a:srgbClr val="C00000"/>
            </a:solidFill>
          </a:endParaRPr>
        </a:p>
      </dsp:txBody>
      <dsp:txXfrm>
        <a:off x="2474768" y="4252587"/>
        <a:ext cx="4042063" cy="1010515"/>
      </dsp:txXfrm>
    </dsp:sp>
    <dsp:sp modelId="{00FE2629-7953-4C6C-8CE7-1DAB157B2E7B}">
      <dsp:nvSpPr>
        <dsp:cNvPr id="0" name=""/>
        <dsp:cNvSpPr/>
      </dsp:nvSpPr>
      <dsp:spPr>
        <a:xfrm>
          <a:off x="1676406" y="1981203"/>
          <a:ext cx="6006950" cy="1515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</a:rPr>
            <a:t>৩। প্রত্যক্ষ সেবা( আইন বৃত্তি , ডাক্তারি, প্রকৌশল বৃত্তি, অডিট ফার্ম )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556103" y="2203183"/>
        <a:ext cx="4247556" cy="1071813"/>
      </dsp:txXfrm>
    </dsp:sp>
    <dsp:sp modelId="{161F25AC-286B-42A1-996E-A38CDCCDAD48}">
      <dsp:nvSpPr>
        <dsp:cNvPr id="0" name=""/>
        <dsp:cNvSpPr/>
      </dsp:nvSpPr>
      <dsp:spPr>
        <a:xfrm>
          <a:off x="0" y="0"/>
          <a:ext cx="5062472" cy="1515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</a:rPr>
            <a:t>১। শিল্প (প্রজনন শিল্প, নিষ্কাশন শিল্প, নির্মান শিল্প, সেবা শিল্প, উৎপাদন শিল্প)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41382" y="221980"/>
        <a:ext cx="3579708" cy="1071813"/>
      </dsp:txXfrm>
    </dsp:sp>
    <dsp:sp modelId="{F644FF41-547F-482B-B3C2-ABD2FB9A904C}">
      <dsp:nvSpPr>
        <dsp:cNvPr id="0" name=""/>
        <dsp:cNvSpPr/>
      </dsp:nvSpPr>
      <dsp:spPr>
        <a:xfrm>
          <a:off x="4800919" y="152392"/>
          <a:ext cx="4190675" cy="1515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</a:rPr>
            <a:t>২। বানিজ্য (পণ্য বিনিময়, পরিবহন, ব্যংকিং, বীমা, বিজ্ঞাপন )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414629" y="374372"/>
        <a:ext cx="2963255" cy="1071813"/>
      </dsp:txXfrm>
    </dsp:sp>
    <dsp:sp modelId="{826080DD-55B1-4674-BD5E-83782B0C4AFC}">
      <dsp:nvSpPr>
        <dsp:cNvPr id="0" name=""/>
        <dsp:cNvSpPr/>
      </dsp:nvSpPr>
      <dsp:spPr>
        <a:xfrm>
          <a:off x="-180304" y="5067478"/>
          <a:ext cx="9352209" cy="1561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আজকের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ক্লাসে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সবাইকে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শুভেচ্ছা</a:t>
            </a:r>
            <a:r>
              <a:rPr lang="en-US" sz="4800" b="1" dirty="0">
                <a:solidFill>
                  <a:srgbClr val="C00000"/>
                </a:solidFill>
              </a:rPr>
              <a:t> ও </a:t>
            </a:r>
            <a:r>
              <a:rPr lang="en-US" sz="4800" b="1" dirty="0" err="1">
                <a:solidFill>
                  <a:srgbClr val="C00000"/>
                </a:solidFill>
              </a:rPr>
              <a:t>স্বাগত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91600" cy="5638800"/>
          </a:xfrm>
        </p:spPr>
      </p:pic>
    </p:spTree>
    <p:extLst>
      <p:ext uri="{BB962C8B-B14F-4D97-AF65-F5344CB8AC3E}">
        <p14:creationId xmlns:p14="http://schemas.microsoft.com/office/powerpoint/2010/main" val="17892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067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</a:rPr>
              <a:t>ব্যবসায়ের ক্রমবিকাশের ধারাকে কয় পর্যায়ে বিভক্ত করা যায়? 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</a:rPr>
              <a:t>উত্তরঃ ৩ পর্যায়ে । যথাঃ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370193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6078742"/>
              </p:ext>
            </p:extLst>
          </p:nvPr>
        </p:nvGraphicFramePr>
        <p:xfrm>
          <a:off x="152400" y="1397000"/>
          <a:ext cx="89154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74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1564"/>
            <a:ext cx="8763000" cy="14062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</a:rPr>
              <a:t>আধুনিক ব্যবসায়কে প্রধানত কয় ভাগে ভাগ করাহয়েছে? 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</a:rPr>
              <a:t>উত্তরঃ ৩ ভাগে। যথাঃ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6019863"/>
              </p:ext>
            </p:extLst>
          </p:nvPr>
        </p:nvGraphicFramePr>
        <p:xfrm>
          <a:off x="152400" y="1447800"/>
          <a:ext cx="8991600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8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83555-A908-4AC4-B091-46E166461691}"/>
              </a:ext>
            </a:extLst>
          </p:cNvPr>
          <p:cNvSpPr txBox="1"/>
          <p:nvPr/>
        </p:nvSpPr>
        <p:spPr>
          <a:xfrm>
            <a:off x="76200" y="0"/>
            <a:ext cx="9067800" cy="600164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as-IN" sz="2400" dirty="0"/>
              <a:t>আমরা জানি, ব্যবসায় একটি অর্থনৈতিক ক্রিয়াকলাপ, যা মানুষের সীমাহীন চাহিদাগুলি পূরণের জন্য প্রতিনিয়ত নতুন নতুন পণ্য ও সেবা উৎপাদন করে বাজারজাত করছে। আসুন জেনে নেই, ব্যবসায় কাকে বলে? মুনাফা অর্জনের উদ্দেশ্যে উৎপাদন ও বণ্টনসহ সকল বৈধ অর্থনৈতিক কর্মকাণ্ডকে ব্যবসায় বলে। ব্যবসায় অবশ্যই বৈধ উপায়ে হতে হবে অর্থাৎ আপনি তখনই কোনো কাজকে ব্যবসায় বলতে পারবেন যদি এটি বৈধ ও মুনাফা অর্জনের জন্য পরিচালিত হয়।</a:t>
            </a:r>
          </a:p>
          <a:p>
            <a:endParaRPr lang="as-IN" sz="2400" dirty="0"/>
          </a:p>
          <a:p>
            <a:r>
              <a:rPr lang="as-IN" sz="2400" dirty="0"/>
              <a:t>ব্যবসায়ের গুরুত্ব ও প্রয়োজনীয়তা:</a:t>
            </a:r>
          </a:p>
          <a:p>
            <a:r>
              <a:rPr lang="as-IN" sz="2400" dirty="0"/>
              <a:t>১. পণ্যদ্রব্য ও সেবাকর্ম উৎপাদন: </a:t>
            </a:r>
          </a:p>
          <a:p>
            <a:endParaRPr lang="as-IN" sz="2400" dirty="0"/>
          </a:p>
          <a:p>
            <a:r>
              <a:rPr lang="as-IN" sz="2400" dirty="0"/>
              <a:t>ব্যবসায় মানুষের চাহিদা পূরণের জন্য নতুন নতুন পণ্য ও সেবা উৎপাদন করে বাজারজাত করে। বর্তমানে আমরা আমাদের প্রয়োজনীয় জিনিসপত্র খুব সহজেই বাজার থেকে ক্রয় করে ভোগ করতে পারছে তা কেবল ব্যবসায়ের জন্য। আমাদের জীবনকে আরো সহজ ও সুন্দর করতে ব্যবসায় নানান ধরনের পণ্য ও সেবা উৎপাদন করে যাচ্ছে।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91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1FC28-B5CC-459F-8BBF-F8087FA76094}"/>
              </a:ext>
            </a:extLst>
          </p:cNvPr>
          <p:cNvSpPr txBox="1"/>
          <p:nvPr/>
        </p:nvSpPr>
        <p:spPr>
          <a:xfrm>
            <a:off x="762000" y="1524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২</a:t>
            </a:r>
            <a:r>
              <a:rPr lang="as-IN" sz="2000" dirty="0">
                <a:solidFill>
                  <a:srgbClr val="FF0000"/>
                </a:solidFill>
              </a:rPr>
              <a:t>. প্রাকৃতিক সম্পদের সঠিক ব্যবহার: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B9E7E-8802-407A-A5A5-271B48A0568A}"/>
              </a:ext>
            </a:extLst>
          </p:cNvPr>
          <p:cNvSpPr txBox="1"/>
          <p:nvPr/>
        </p:nvSpPr>
        <p:spPr>
          <a:xfrm>
            <a:off x="1143001" y="89849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৩. দেশের অর্থনৈতিক উন্নয়ন: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75DE7-18E9-463B-BBDA-47DEDAF2B00B}"/>
              </a:ext>
            </a:extLst>
          </p:cNvPr>
          <p:cNvSpPr txBox="1"/>
          <p:nvPr/>
        </p:nvSpPr>
        <p:spPr>
          <a:xfrm>
            <a:off x="762000" y="15240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৪</a:t>
            </a:r>
            <a:r>
              <a:rPr lang="as-IN" sz="2000" dirty="0">
                <a:solidFill>
                  <a:srgbClr val="FF0000"/>
                </a:solidFill>
              </a:rPr>
              <a:t>. জীবনযাত্রার মান উন্নয়ন: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F0020-B191-47B5-B4F2-DBD2F4611C7C}"/>
              </a:ext>
            </a:extLst>
          </p:cNvPr>
          <p:cNvSpPr txBox="1"/>
          <p:nvPr/>
        </p:nvSpPr>
        <p:spPr>
          <a:xfrm>
            <a:off x="914400" y="2209800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৫. কর্মসংস্থান: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54781-2119-48E7-9F08-08CAF2244094}"/>
              </a:ext>
            </a:extLst>
          </p:cNvPr>
          <p:cNvSpPr txBox="1"/>
          <p:nvPr/>
        </p:nvSpPr>
        <p:spPr>
          <a:xfrm>
            <a:off x="914400" y="257913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৬. সরকারের রাজস্ব বৃদ্ধি: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512F8-9824-4E2E-AE6D-3C702B6B3778}"/>
              </a:ext>
            </a:extLst>
          </p:cNvPr>
          <p:cNvSpPr txBox="1"/>
          <p:nvPr/>
        </p:nvSpPr>
        <p:spPr>
          <a:xfrm>
            <a:off x="762000" y="32405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/>
              <a:t>৭</a:t>
            </a:r>
            <a:r>
              <a:rPr lang="as-IN" dirty="0">
                <a:solidFill>
                  <a:srgbClr val="FF0000"/>
                </a:solidFill>
              </a:rPr>
              <a:t>. বৈদেশিক মুদ্রা উপার্জন: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52806-9229-46F2-964B-98ECD4A943FB}"/>
              </a:ext>
            </a:extLst>
          </p:cNvPr>
          <p:cNvSpPr txBox="1"/>
          <p:nvPr/>
        </p:nvSpPr>
        <p:spPr>
          <a:xfrm>
            <a:off x="4953000" y="838200"/>
            <a:ext cx="327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৮. যোগাযোগ ও পরিবহন ব্যবস্থার উন্নয়ন: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DBC8A-65EF-4E62-8468-C25FAB72BF4E}"/>
              </a:ext>
            </a:extLst>
          </p:cNvPr>
          <p:cNvSpPr txBox="1"/>
          <p:nvPr/>
        </p:nvSpPr>
        <p:spPr>
          <a:xfrm>
            <a:off x="4724400" y="20574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৯. আন্তর্জাতিক সম্পর্ক: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182847-44F5-4DAF-98DA-0BB239E060D7}"/>
              </a:ext>
            </a:extLst>
          </p:cNvPr>
          <p:cNvSpPr txBox="1"/>
          <p:nvPr/>
        </p:nvSpPr>
        <p:spPr>
          <a:xfrm>
            <a:off x="5029200" y="3240586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১০. স্বনির্ভরতা: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5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514600" y="0"/>
            <a:ext cx="3505200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জোড়ায় কাজ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0" y="1295400"/>
            <a:ext cx="9144000" cy="55626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</a:rPr>
              <a:t>তোমার বাড়ির আশে পাশে যে সকল ব্যবসায় চালু আছে তার ১০ টি নাম লিখ। 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</a:rPr>
              <a:t>সময়ঃ ০৫ মিনিট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0" y="0"/>
            <a:ext cx="9144000" cy="6858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rgbClr val="C00000"/>
                </a:solidFill>
              </a:rPr>
              <a:t>ব্যবসায়ের গুরুত্ব </a:t>
            </a:r>
          </a:p>
          <a:p>
            <a:pPr algn="ctr"/>
            <a:r>
              <a:rPr lang="bn-IN" sz="2400" u="sng" dirty="0">
                <a:solidFill>
                  <a:srgbClr val="C00000"/>
                </a:solidFill>
              </a:rPr>
              <a:t>বর্তমান বিশ্বে ব্যবসায়ের গুরুত্ব  অপরিসীম।  আজকের পৃথিবীতে সে সকল দেশ উন্নতির চরম শিখরে অবস্থান করছে যে দেশ  গুলো ব্যবসা- বানিজ্যে উন্নত । ব্যবসায়ের মাধ্যমে সম্পদের যথাযথ ব্যবহার সহজ হয় এবং  দেশের অর্থনৈতিক উন্নয়ন  ত্বরান্বিত হয়। ব্যবসায়ের  ফলে  সঞ্চয় বৃদ্ধি  পায়,</a:t>
            </a:r>
          </a:p>
          <a:p>
            <a:pPr algn="ctr"/>
            <a:r>
              <a:rPr lang="bn-IN" sz="2400" u="sng" dirty="0">
                <a:solidFill>
                  <a:srgbClr val="C00000"/>
                </a:solidFill>
              </a:rPr>
              <a:t>মূলধন গঠিত  হয় ও জাতীয় আয় বৃদ্ধি পায়। ব্যবসায়ের মাধ্যমে বেকার মানুষের কর্ম সংস্থান হয়। ব্যবসায় গবেষনা ও সৃজনশীল কাজের উন্নয়ন ঘটায়। ব্যবসা- বানিজ্যের ফলে দেশে দেশে পণ্য দ্রব্য আদান প্রদানের সাথে সাথে সংস্কৃতির বিনিময় ও ঘটে।  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782"/>
            <a:ext cx="8991600" cy="15794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</a:rPr>
              <a:t>ব্যবসায়িক পরিবেশের উপাদান গুলোকে প্রধানত কয় ভাগে ভাগ করা যায়? 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</a:rPr>
              <a:t>উত্তরঃ ৬ ভাগে। যথাঃ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ব্যবসায় উদ্যোগ ইমেজ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3999" cy="514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9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514600" y="0"/>
            <a:ext cx="4038600" cy="14478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i="1" dirty="0">
                <a:solidFill>
                  <a:schemeClr val="tx1"/>
                </a:solidFill>
              </a:rPr>
              <a:t>দলগত কাজ 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6200" y="1143000"/>
            <a:ext cx="9144000" cy="5562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</a:rPr>
              <a:t>১। </a:t>
            </a:r>
            <a:r>
              <a:rPr lang="bn-IN" sz="3200" b="1" dirty="0">
                <a:solidFill>
                  <a:schemeClr val="tx1"/>
                </a:solidFill>
              </a:rPr>
              <a:t>কাগজী মুদ্রার প্রচলন হয় কোন যুগে?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২। ডাক্তারী কোন ধরনের সেবা?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৩। </a:t>
            </a:r>
            <a:r>
              <a:rPr lang="en-US" sz="3200" b="1" dirty="0">
                <a:solidFill>
                  <a:schemeClr val="tx1"/>
                </a:solidFill>
              </a:rPr>
              <a:t>ICT </a:t>
            </a:r>
            <a:r>
              <a:rPr lang="bn-IN" sz="3200" b="1" dirty="0">
                <a:solidFill>
                  <a:schemeClr val="tx1"/>
                </a:solidFill>
              </a:rPr>
              <a:t>উন্নয়ন হয় কোন যুগে?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সময়ঃ ০৮ মিনিট </a:t>
            </a:r>
            <a:r>
              <a:rPr lang="bn-IN" sz="4000" b="1" dirty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898073" y="0"/>
            <a:ext cx="5105400" cy="12192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</a:rPr>
              <a:t>মূল্যায়ন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>
          <a:xfrm>
            <a:off x="152400" y="1219200"/>
            <a:ext cx="8915400" cy="5638800"/>
          </a:xfrm>
          <a:prstGeom prst="hear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১</a:t>
            </a:r>
            <a:r>
              <a:rPr lang="bn-IN" sz="2800" b="1" dirty="0">
                <a:solidFill>
                  <a:schemeClr val="tx1"/>
                </a:solidFill>
              </a:rPr>
              <a:t>। ব্যবসায়ের ক্রম বিকাশের ধারা কয় ভাগে বিভক্ত?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</a:rPr>
              <a:t>২। কাগজী মুদ্রা কাকে বলে?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</a:rPr>
              <a:t>৩। স্বাধীন পেশার একটি উদাহরন দাও ।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</a:rPr>
              <a:t>৪। আধুনিক ব্যবসায় প্রধানত কত প্রকার?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</a:rPr>
              <a:t>৫। ব্যবসায়িক পরিবেশের উপাদান কয়টি?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057400" y="0"/>
            <a:ext cx="4572000" cy="1143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/>
              <a:t>বাড়ির কাজ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067800" cy="382006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Pentagon 3"/>
          <p:cNvSpPr/>
          <p:nvPr/>
        </p:nvSpPr>
        <p:spPr>
          <a:xfrm>
            <a:off x="-76200" y="5105400"/>
            <a:ext cx="9144000" cy="17526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</a:rPr>
              <a:t>বাংলাদেশের  প্রেক্ষাপটে ব্যবসায়িক পরিবেশের উপাদান গুলো পড়ে আসবে।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DBB6-1AF0-4575-B75D-3F5EA5CB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534F96-495F-4935-8665-FCA916614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97325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0"/>
            <a:ext cx="4114800" cy="14478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</a:rPr>
              <a:t>ধন্যবাদ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/>
              <a:t>পরিচিতি</a:t>
            </a:r>
            <a:r>
              <a:rPr lang="bn-IN" sz="6000" b="1" dirty="0">
                <a:solidFill>
                  <a:srgbClr val="C00000"/>
                </a:solidFill>
              </a:rPr>
              <a:t>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1033" y="3170237"/>
            <a:ext cx="4114800" cy="3687763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r>
              <a:rPr lang="en-US" dirty="0" err="1"/>
              <a:t>উত্তম</a:t>
            </a:r>
            <a:r>
              <a:rPr lang="en-US" dirty="0"/>
              <a:t> </a:t>
            </a:r>
            <a:r>
              <a:rPr lang="en-US" dirty="0" err="1"/>
              <a:t>কুমার</a:t>
            </a:r>
            <a:r>
              <a:rPr lang="en-US" dirty="0"/>
              <a:t> </a:t>
            </a:r>
            <a:r>
              <a:rPr lang="en-US" dirty="0" err="1"/>
              <a:t>দাস</a:t>
            </a:r>
            <a:endParaRPr lang="en-US" dirty="0"/>
          </a:p>
          <a:p>
            <a:r>
              <a:rPr lang="en-US" dirty="0" err="1"/>
              <a:t>ডি</a:t>
            </a:r>
            <a:r>
              <a:rPr lang="en-US" dirty="0"/>
              <a:t> </a:t>
            </a:r>
            <a:r>
              <a:rPr lang="en-US" dirty="0" err="1"/>
              <a:t>এন</a:t>
            </a:r>
            <a:r>
              <a:rPr lang="en-US" dirty="0"/>
              <a:t> </a:t>
            </a:r>
            <a:r>
              <a:rPr lang="en-US" dirty="0" err="1"/>
              <a:t>হাই</a:t>
            </a:r>
            <a:r>
              <a:rPr lang="en-US" dirty="0"/>
              <a:t> </a:t>
            </a:r>
            <a:r>
              <a:rPr lang="en-US" dirty="0" err="1"/>
              <a:t>স্কুল</a:t>
            </a:r>
            <a:r>
              <a:rPr lang="en-US" dirty="0"/>
              <a:t>, </a:t>
            </a:r>
            <a:r>
              <a:rPr lang="en-US" dirty="0" err="1"/>
              <a:t>চাঁদপুর</a:t>
            </a:r>
            <a:r>
              <a:rPr lang="en-US" dirty="0"/>
              <a:t> </a:t>
            </a:r>
            <a:endParaRPr lang="bn-IN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sz="half" idx="2"/>
          </p:nvPr>
        </p:nvSpPr>
        <p:spPr>
          <a:xfrm>
            <a:off x="4648200" y="1143000"/>
            <a:ext cx="4267200" cy="52137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পরিচিতি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 ম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ব্যবসায় উদ্যোগ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AAEF7-E89F-4F73-90E1-A01961C1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6" y="1376242"/>
            <a:ext cx="2511383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05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886200" cy="2899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9067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>
                <a:solidFill>
                  <a:schemeClr val="tx1"/>
                </a:solidFill>
              </a:rPr>
              <a:t>এসো ব্যবসায়ের সাথে পরিচিত হই 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741034"/>
            <a:ext cx="2362200" cy="449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</a:rPr>
              <a:t>পরিবহন  ব্যবসা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853525"/>
            <a:ext cx="2438400" cy="377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</a:rPr>
              <a:t>গার্মেন্টস  ব্যবসা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ব্যবসায় উদ্যোগ ইমেজ\ফুলের ব্যবস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2438"/>
            <a:ext cx="3581399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6248400"/>
            <a:ext cx="2438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</a:rPr>
              <a:t>ফুলের ব্যবসা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E:\ব্যবসায় উদ্যোগ ইমেজ\অস্ত্র ব্যবসা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2438"/>
            <a:ext cx="3886200" cy="19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5000" y="62484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অস্ত্র ব্যবসা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85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00200" y="0"/>
            <a:ext cx="5486400" cy="1066800"/>
          </a:xfrm>
          <a:prstGeom prst="wave">
            <a:avLst>
              <a:gd name="adj1" fmla="val 12500"/>
              <a:gd name="adj2" fmla="val 13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i="1" dirty="0">
                <a:solidFill>
                  <a:srgbClr val="C00000"/>
                </a:solidFill>
              </a:rPr>
              <a:t>তাহলে আজকের পাঠ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1676400"/>
            <a:ext cx="7162800" cy="3733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C00000"/>
                </a:solidFill>
              </a:rPr>
              <a:t>ব্যবসায় পরিচিতি 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38100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</a:rPr>
              <a:t>শিখন ফল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52400" y="1219200"/>
            <a:ext cx="89916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</a:rPr>
              <a:t>এই পাঠ শেষে শিক্ষার্থীরা</a:t>
            </a:r>
            <a:r>
              <a:rPr lang="en-US" sz="4400" b="1" dirty="0">
                <a:solidFill>
                  <a:schemeClr val="tx1"/>
                </a:solidFill>
              </a:rPr>
              <a:t> . . .</a:t>
            </a:r>
            <a:r>
              <a:rPr lang="bn-IN" sz="4400" b="1" dirty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763000" cy="426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bn-IN" sz="4400" b="1" dirty="0">
                <a:solidFill>
                  <a:srgbClr val="C00000"/>
                </a:solidFill>
              </a:rPr>
              <a:t>ব্যবসায় কি তা বলতে পারবে, 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400" b="1" dirty="0">
                <a:solidFill>
                  <a:srgbClr val="C00000"/>
                </a:solidFill>
              </a:rPr>
              <a:t> ব্যবসায়ের ক্রম বিকাশের ধারা বর্ননা  করতে পারবে,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400" b="1" dirty="0">
                <a:solidFill>
                  <a:srgbClr val="C00000"/>
                </a:solidFill>
              </a:rPr>
              <a:t> ব্যবসায়ের গুরুত্ব ব্যাখ্যা করতে পারবে,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126"/>
            <a:ext cx="7696200" cy="678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</a:rPr>
              <a:t>এসো আমরা কিছু ছবি দেখি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ব্যবসায় উদ্যোগ ইমেজ\ব্যবসা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3733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847109"/>
            <a:ext cx="2209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</a:rPr>
              <a:t>ব্যবসায় সফলতা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E:\ব্যবসায় উদ্যোগ ইমেজ\ব্যবসায় পরিচিতি 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1999"/>
            <a:ext cx="4724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500" y="2847109"/>
            <a:ext cx="2514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</a:rPr>
              <a:t>সিদ্ধান্ত গ্রহন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E:\ব্যবসায় উদ্যোগ ইমেজ\টুরিজ্যম ব্যবসা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0509"/>
            <a:ext cx="40386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312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</a:rPr>
              <a:t>টুরিজ্যম ব্যবসা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E:\ব্যবসায় উদ্যোগ ইমেজ\FACE BOOK BUSI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505200"/>
            <a:ext cx="4953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6096000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</a:rPr>
              <a:t>ফেইক বুক ব্যবসা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7630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</a:rPr>
              <a:t>ব্যবসায় কাকে বলে?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</a:rPr>
              <a:t>উত্তরঃ জীবিকা নির্বাহ এবং মুনাফা অর্জনের লক্ষ্যে পরিচালিত অর্থনৈতিক কর্ম কান্ডকে ব্যবসায় বলে।  </a:t>
            </a:r>
            <a:r>
              <a:rPr lang="bn-IN" sz="6000" b="1" dirty="0">
                <a:solidFill>
                  <a:srgbClr val="C00000"/>
                </a:solidFill>
              </a:rPr>
              <a:t> 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971800"/>
            <a:ext cx="8915400" cy="381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</a:rPr>
              <a:t>সকল অর্থনৈতিক কর্মকান্ড  কখন ব্যবসা বলে গণ্য হবে? 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</a:rPr>
              <a:t>উত্তরঃ দেশের আইনে বৈধ এবং সঠিক উপায়ে পরিচালিত হলে তাকে ব্যবসা বলে গণ্য হবে।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76200"/>
            <a:ext cx="3505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</a:rPr>
              <a:t>একক কাজ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ব্যবসায়িক কর্মকান্ডের মাধ্যমে মুনাফা অর্জনের পাশাপাশি আরর্ও কিসের মনোভাব থাকতে হবে?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</a:rPr>
              <a:t>							সময়ঃ ০১ মিনিট 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</a:rPr>
              <a:t>উত্তরঃ সেবার মনোভাব।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693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আজকের ক্লাসে সবাইকে শুভেচ্ছা ও স্বাগত 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 ও স্বাগত</dc:title>
  <dc:creator>Walton</dc:creator>
  <cp:lastModifiedBy>User</cp:lastModifiedBy>
  <cp:revision>44</cp:revision>
  <dcterms:created xsi:type="dcterms:W3CDTF">2006-08-16T00:00:00Z</dcterms:created>
  <dcterms:modified xsi:type="dcterms:W3CDTF">2022-03-11T18:30:17Z</dcterms:modified>
</cp:coreProperties>
</file>