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6"/>
  </p:notesMasterIdLst>
  <p:sldIdLst>
    <p:sldId id="270" r:id="rId2"/>
    <p:sldId id="271" r:id="rId3"/>
    <p:sldId id="257" r:id="rId4"/>
    <p:sldId id="258" r:id="rId5"/>
    <p:sldId id="269" r:id="rId6"/>
    <p:sldId id="259" r:id="rId7"/>
    <p:sldId id="260" r:id="rId8"/>
    <p:sldId id="261" r:id="rId9"/>
    <p:sldId id="268" r:id="rId10"/>
    <p:sldId id="262" r:id="rId11"/>
    <p:sldId id="263" r:id="rId12"/>
    <p:sldId id="266" r:id="rId13"/>
    <p:sldId id="267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339933"/>
    <a:srgbClr val="800000"/>
    <a:srgbClr val="FF505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3" autoAdjust="0"/>
    <p:restoredTop sz="94660"/>
  </p:normalViewPr>
  <p:slideViewPr>
    <p:cSldViewPr>
      <p:cViewPr varScale="1">
        <p:scale>
          <a:sx n="69" d="100"/>
          <a:sy n="69" d="100"/>
        </p:scale>
        <p:origin x="142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91F47-7C16-4484-B5D5-31FB69DC029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1CD85-EB79-41C3-884C-A0399D9D6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41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smtClean="0"/>
              <a:t>া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1CD85-EB79-41C3-884C-A0399D9D66D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13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8549640" cy="1371600"/>
          </a:xfrm>
        </p:spPr>
        <p:txBody>
          <a:bodyPr/>
          <a:lstStyle/>
          <a:p>
            <a:pPr algn="ctr"/>
            <a:r>
              <a:rPr lang="en-US" dirty="0" err="1" smtClean="0"/>
              <a:t>সবাইকে</a:t>
            </a:r>
            <a:r>
              <a:rPr lang="en-US" dirty="0" smtClean="0"/>
              <a:t> </a:t>
            </a:r>
            <a:r>
              <a:rPr lang="en-US" dirty="0" err="1" smtClean="0"/>
              <a:t>স্বাগতম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838200"/>
            <a:ext cx="9067800" cy="6019800"/>
          </a:xfrm>
        </p:spPr>
      </p:pic>
    </p:spTree>
    <p:extLst>
      <p:ext uri="{BB962C8B-B14F-4D97-AF65-F5344CB8AC3E}">
        <p14:creationId xmlns:p14="http://schemas.microsoft.com/office/powerpoint/2010/main" val="176852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2400" y="201392"/>
            <a:ext cx="8763000" cy="259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উৎপাদন ব্যয়ের উপাদান 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5</a:t>
            </a:r>
            <a:r>
              <a:rPr lang="bn-BD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টি।</a:t>
            </a:r>
            <a:endParaRPr lang="en-US" sz="5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U-Turn Arrow 8"/>
          <p:cNvSpPr/>
          <p:nvPr/>
        </p:nvSpPr>
        <p:spPr>
          <a:xfrm rot="1499917">
            <a:off x="6204329" y="1763865"/>
            <a:ext cx="2142284" cy="1099325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75471" y="2851293"/>
            <a:ext cx="692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মূখ্য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75228" y="4747208"/>
            <a:ext cx="2368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কারখানা ব্যয়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91000" y="5685803"/>
            <a:ext cx="18813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উৎপাদন ব্যয়</a:t>
            </a:r>
            <a:endParaRPr lang="en-US" sz="3600" dirty="0"/>
          </a:p>
        </p:txBody>
      </p:sp>
      <p:sp>
        <p:nvSpPr>
          <p:cNvPr id="18" name="Left Arrow 17"/>
          <p:cNvSpPr/>
          <p:nvPr/>
        </p:nvSpPr>
        <p:spPr>
          <a:xfrm>
            <a:off x="2419945" y="5824111"/>
            <a:ext cx="1444910" cy="49069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9760" y="5746293"/>
            <a:ext cx="2107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মোট ব্যয়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Down Arrow 21"/>
          <p:cNvSpPr/>
          <p:nvPr/>
        </p:nvSpPr>
        <p:spPr>
          <a:xfrm>
            <a:off x="7454500" y="3580322"/>
            <a:ext cx="838015" cy="11668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57200" y="3580322"/>
            <a:ext cx="2120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বিক্রয় মূল্য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Block Arc 26"/>
          <p:cNvSpPr/>
          <p:nvPr/>
        </p:nvSpPr>
        <p:spPr>
          <a:xfrm rot="8905286">
            <a:off x="5926636" y="5254110"/>
            <a:ext cx="1697181" cy="752039"/>
          </a:xfrm>
          <a:prstGeom prst="blockArc">
            <a:avLst>
              <a:gd name="adj1" fmla="val 11392241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914401" y="4248190"/>
            <a:ext cx="761999" cy="143761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Bent Arrow 4"/>
          <p:cNvSpPr/>
          <p:nvPr/>
        </p:nvSpPr>
        <p:spPr>
          <a:xfrm>
            <a:off x="1103369" y="1532505"/>
            <a:ext cx="1639831" cy="204781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9" grpId="0" animBg="1"/>
      <p:bldP spid="10" grpId="0"/>
      <p:bldP spid="12" grpId="0"/>
      <p:bldP spid="16" grpId="0"/>
      <p:bldP spid="18" grpId="0" animBg="1"/>
      <p:bldP spid="20" grpId="0"/>
      <p:bldP spid="22" grpId="0" animBg="1"/>
      <p:bldP spid="24" grpId="0"/>
      <p:bldP spid="27" grpId="0" animBg="1"/>
      <p:bldP spid="3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xagon 1"/>
          <p:cNvSpPr/>
          <p:nvPr/>
        </p:nvSpPr>
        <p:spPr>
          <a:xfrm>
            <a:off x="-762000" y="228600"/>
            <a:ext cx="10058400" cy="1981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5000" b="1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15000" b="1" dirty="0">
              <a:solidFill>
                <a:srgbClr val="00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-228600" y="3429000"/>
            <a:ext cx="9525000" cy="213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Blip>
                <a:blip r:embed="rId2"/>
              </a:buBlip>
            </a:pP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ব্যয় উৎপাদন কি?</a:t>
            </a:r>
          </a:p>
          <a:p>
            <a:pPr>
              <a:buBlip>
                <a:blip r:embed="rId2"/>
              </a:buBlip>
            </a:pP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প্রত্যক্ষ ব্যয় কি?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6096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9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9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3124200"/>
            <a:ext cx="838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ব্যয় উৎপাদন কি বনর্না করতে হবে।</a:t>
            </a:r>
          </a:p>
          <a:p>
            <a:pPr>
              <a:buFont typeface="Wingdings" pitchFamily="2" charset="2"/>
              <a:buChar char="v"/>
            </a:pP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উৎপাদন ব্যয়ের উদ্দেশ্য  ব্যাখ্যা কর।</a:t>
            </a:r>
          </a:p>
          <a:p>
            <a:pPr>
              <a:buFont typeface="Wingdings" pitchFamily="2" charset="2"/>
              <a:buChar char="v"/>
            </a:pP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=২০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0" y="0"/>
            <a:ext cx="8458200" cy="17526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981200"/>
            <a:ext cx="7848600" cy="434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b="1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১। প্রত্যক্ষ ব্যয় ও পরোক্ষ ব্যয়  বলতে কি বুঝ। </a:t>
            </a:r>
          </a:p>
          <a:p>
            <a:r>
              <a:rPr lang="bn-BD" sz="5400" b="1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২।প্রত্যক্ষ ও পরোক্ষ ব্যয়ের মধ্যে পার্থক্য বর্ণনা কর । </a:t>
            </a:r>
            <a:endParaRPr lang="en-US" sz="5400" b="1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xagon 1"/>
          <p:cNvSpPr/>
          <p:nvPr/>
        </p:nvSpPr>
        <p:spPr>
          <a:xfrm rot="10800000" flipV="1">
            <a:off x="-25730" y="0"/>
            <a:ext cx="9144000" cy="1525575"/>
          </a:xfrm>
          <a:prstGeom prst="hexagon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_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754176"/>
            <a:ext cx="6248400" cy="4038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636" y="1754176"/>
            <a:ext cx="6213764" cy="40488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0"/>
            <a:ext cx="5715000" cy="1524000"/>
          </a:xfrm>
        </p:spPr>
        <p:txBody>
          <a:bodyPr>
            <a:normAutofit/>
          </a:bodyPr>
          <a:lstStyle/>
          <a:p>
            <a:pPr algn="ctr"/>
            <a:r>
              <a:rPr lang="en-US" sz="6000" dirty="0" err="1" smtClean="0"/>
              <a:t>পরিচিতি</a:t>
            </a:r>
            <a:endParaRPr lang="en-US" sz="60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381000"/>
            <a:ext cx="2032949" cy="2618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2286000"/>
            <a:ext cx="3809999" cy="4069080"/>
          </a:xfrm>
        </p:spPr>
        <p:txBody>
          <a:bodyPr/>
          <a:lstStyle/>
          <a:p>
            <a:r>
              <a:rPr lang="en-US" dirty="0" err="1" smtClean="0"/>
              <a:t>শ্রেনিঃদশম</a:t>
            </a:r>
            <a:endParaRPr lang="en-US" dirty="0" smtClean="0"/>
          </a:p>
          <a:p>
            <a:r>
              <a:rPr lang="en-US" dirty="0" err="1" smtClean="0"/>
              <a:t>বিষয়ঃহিসাব</a:t>
            </a:r>
            <a:r>
              <a:rPr lang="en-US" dirty="0" smtClean="0"/>
              <a:t> </a:t>
            </a:r>
            <a:r>
              <a:rPr lang="en-US" dirty="0" err="1" smtClean="0"/>
              <a:t>বিজ্ঞান</a:t>
            </a:r>
            <a:endParaRPr lang="en-US" dirty="0" smtClean="0"/>
          </a:p>
          <a:p>
            <a:r>
              <a:rPr lang="en-US" dirty="0" err="1" smtClean="0"/>
              <a:t>অধ্যায়ঃএকাদশ</a:t>
            </a:r>
            <a:endParaRPr lang="en-US" dirty="0" smtClean="0"/>
          </a:p>
          <a:p>
            <a:r>
              <a:rPr lang="en-US" dirty="0" err="1" smtClean="0"/>
              <a:t>পাঠঃউৎপাদন</a:t>
            </a:r>
            <a:r>
              <a:rPr lang="en-US" dirty="0" smtClean="0"/>
              <a:t> </a:t>
            </a:r>
            <a:r>
              <a:rPr lang="en-US" dirty="0" err="1" smtClean="0"/>
              <a:t>ব্যয়</a:t>
            </a:r>
            <a:endParaRPr lang="en-US" dirty="0" smtClean="0"/>
          </a:p>
          <a:p>
            <a:r>
              <a:rPr lang="en-US" dirty="0" smtClean="0"/>
              <a:t>সময়ঃ৫০ </a:t>
            </a:r>
            <a:r>
              <a:rPr lang="en-US" dirty="0" err="1" smtClean="0"/>
              <a:t>মিনিট</a:t>
            </a:r>
            <a:endParaRPr lang="en-US" dirty="0" smtClean="0"/>
          </a:p>
          <a:p>
            <a:r>
              <a:rPr lang="en-US" dirty="0" smtClean="0"/>
              <a:t>তারিখঃ০৯/০২/২০২২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3761439"/>
            <a:ext cx="487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তাছলিমা</a:t>
            </a:r>
            <a:r>
              <a:rPr lang="en-US" sz="2800" dirty="0" smtClean="0"/>
              <a:t> </a:t>
            </a:r>
            <a:r>
              <a:rPr lang="en-US" sz="2800" dirty="0" err="1" smtClean="0"/>
              <a:t>বেগম</a:t>
            </a:r>
            <a:endParaRPr lang="as-IN" sz="2800" dirty="0"/>
          </a:p>
          <a:p>
            <a:r>
              <a:rPr lang="as-IN" sz="2000" dirty="0"/>
              <a:t>সহকারী শিক্ষক </a:t>
            </a:r>
            <a:r>
              <a:rPr lang="as-IN" sz="2000" dirty="0" smtClean="0"/>
              <a:t>(</a:t>
            </a:r>
            <a:r>
              <a:rPr lang="en-US" sz="2000" dirty="0" err="1" smtClean="0"/>
              <a:t>হিসাব</a:t>
            </a:r>
            <a:r>
              <a:rPr lang="en-US" sz="2000" dirty="0" smtClean="0"/>
              <a:t> </a:t>
            </a:r>
            <a:r>
              <a:rPr lang="as-IN" sz="2000" dirty="0" smtClean="0"/>
              <a:t>বিজ্ঞান </a:t>
            </a:r>
            <a:r>
              <a:rPr lang="as-IN" sz="2000" dirty="0"/>
              <a:t>)</a:t>
            </a:r>
          </a:p>
          <a:p>
            <a:r>
              <a:rPr lang="en-US" sz="2400" dirty="0" err="1" smtClean="0"/>
              <a:t>লতিফা</a:t>
            </a:r>
            <a:r>
              <a:rPr lang="en-US" sz="2400" dirty="0" smtClean="0"/>
              <a:t> </a:t>
            </a:r>
            <a:r>
              <a:rPr lang="en-US" sz="2400" dirty="0" err="1" smtClean="0"/>
              <a:t>সিদ্দিকী</a:t>
            </a:r>
            <a:r>
              <a:rPr lang="en-US" sz="2400" dirty="0" smtClean="0"/>
              <a:t> </a:t>
            </a:r>
            <a:r>
              <a:rPr lang="as-IN" sz="2400" dirty="0" smtClean="0"/>
              <a:t>বালি</a:t>
            </a:r>
            <a:r>
              <a:rPr lang="en-US" sz="2400" dirty="0" err="1" smtClean="0"/>
              <a:t>কা</a:t>
            </a:r>
            <a:r>
              <a:rPr lang="as-IN" sz="2400" dirty="0" smtClean="0"/>
              <a:t>  </a:t>
            </a:r>
            <a:r>
              <a:rPr lang="as-IN" sz="2400" dirty="0"/>
              <a:t>উচ্চ  </a:t>
            </a:r>
            <a:r>
              <a:rPr lang="as-IN" sz="2400" dirty="0" smtClean="0"/>
              <a:t>বিদ্যালয়</a:t>
            </a:r>
            <a:endParaRPr lang="as-IN" sz="2400" dirty="0"/>
          </a:p>
        </p:txBody>
      </p:sp>
    </p:spTree>
    <p:extLst>
      <p:ext uri="{BB962C8B-B14F-4D97-AF65-F5344CB8AC3E}">
        <p14:creationId xmlns:p14="http://schemas.microsoft.com/office/powerpoint/2010/main" val="592428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0"/>
            <a:ext cx="9518984" cy="65532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841866" y="592120"/>
            <a:ext cx="2968133" cy="1389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676870" y="304800"/>
            <a:ext cx="316233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48001" y="3942687"/>
            <a:ext cx="3352800" cy="16199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90600" y="1197185"/>
            <a:ext cx="2504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কাচাঁমাল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24600" y="749814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শ্রমিক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3495012" y="4224261"/>
            <a:ext cx="2677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একটি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কারখানার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9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1" grpId="0"/>
      <p:bldP spid="1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4740"/>
            <a:ext cx="7543800" cy="1015663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উৎপাদন ব্যয় এর উপাদান</a:t>
            </a:r>
            <a:endParaRPr lang="en-US" sz="6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2225722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118252"/>
            <a:ext cx="3076575" cy="29536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487" y="1143257"/>
            <a:ext cx="2790825" cy="29035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98" y="1143257"/>
            <a:ext cx="2981325" cy="29342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4071855"/>
            <a:ext cx="4343400" cy="26337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2438400"/>
            <a:ext cx="6934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endParaRPr lang="en-US" sz="80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8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ব্যয়</a:t>
            </a:r>
            <a:endParaRPr lang="en-US" sz="8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9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533400"/>
            <a:ext cx="8991600" cy="120032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7200" b="1" dirty="0">
              <a:solidFill>
                <a:srgbClr val="00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819400"/>
            <a:ext cx="8077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</a:p>
          <a:p>
            <a:pPr algn="just">
              <a:buFont typeface="Wingdings" pitchFamily="2" charset="2"/>
              <a:buChar char="Ø"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খরচ কত প্রকার বলতে পারবে?</a:t>
            </a:r>
          </a:p>
          <a:p>
            <a:pPr algn="just">
              <a:buFont typeface="Wingdings" pitchFamily="2" charset="2"/>
              <a:buChar char="Ø"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  উৎপাদন ব্যয় কি বলতে পারবে ?</a:t>
            </a:r>
          </a:p>
          <a:p>
            <a:pPr algn="just">
              <a:buFont typeface="Wingdings" pitchFamily="2" charset="2"/>
              <a:buChar char="Ø"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উৎপাদন ব্যয়ের উপাদন কয়টি ব্যাখ্যা করতে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পারবে?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1524000" y="636922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প্রত্যক্ষ কাচাঁমাল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0800000" flipV="1">
            <a:off x="6400800" y="707825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পরোক্ষ কাচাঁমাল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0" y="3023057"/>
            <a:ext cx="16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প্রত্যক্ষ মজুরি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39000" y="3200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পরোক্ষ মজুরি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5791200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প্রত্যক্ষ অন্যান্য খরচ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53200" y="5486398"/>
            <a:ext cx="220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পরোক্ষ অন্যান্য খরচ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200400" y="2819400"/>
            <a:ext cx="19812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উৎপাদান ব্যয়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Up Arrow 9"/>
          <p:cNvSpPr/>
          <p:nvPr/>
        </p:nvSpPr>
        <p:spPr>
          <a:xfrm rot="19671326">
            <a:off x="2841328" y="1150797"/>
            <a:ext cx="820198" cy="1750913"/>
          </a:xfrm>
          <a:prstGeom prst="upArrow">
            <a:avLst>
              <a:gd name="adj1" fmla="val 15971"/>
              <a:gd name="adj2" fmla="val 606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Up Arrow 12"/>
          <p:cNvSpPr/>
          <p:nvPr/>
        </p:nvSpPr>
        <p:spPr>
          <a:xfrm rot="2556980">
            <a:off x="5252855" y="1289388"/>
            <a:ext cx="820198" cy="1750913"/>
          </a:xfrm>
          <a:prstGeom prst="upArrow">
            <a:avLst>
              <a:gd name="adj1" fmla="val 15971"/>
              <a:gd name="adj2" fmla="val 606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Up Arrow 14"/>
          <p:cNvSpPr/>
          <p:nvPr/>
        </p:nvSpPr>
        <p:spPr>
          <a:xfrm rot="12978978">
            <a:off x="2801025" y="4340029"/>
            <a:ext cx="820198" cy="1750913"/>
          </a:xfrm>
          <a:prstGeom prst="upArrow">
            <a:avLst>
              <a:gd name="adj1" fmla="val 15971"/>
              <a:gd name="adj2" fmla="val 606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Up Arrow 15"/>
          <p:cNvSpPr/>
          <p:nvPr/>
        </p:nvSpPr>
        <p:spPr>
          <a:xfrm rot="7703961">
            <a:off x="5331324" y="4028318"/>
            <a:ext cx="820198" cy="1750913"/>
          </a:xfrm>
          <a:prstGeom prst="upArrow">
            <a:avLst>
              <a:gd name="adj1" fmla="val 15971"/>
              <a:gd name="adj2" fmla="val 606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Up Arrow 16"/>
          <p:cNvSpPr/>
          <p:nvPr/>
        </p:nvSpPr>
        <p:spPr>
          <a:xfrm rot="5400000">
            <a:off x="5875557" y="2582643"/>
            <a:ext cx="820198" cy="1750913"/>
          </a:xfrm>
          <a:prstGeom prst="upArrow">
            <a:avLst>
              <a:gd name="adj1" fmla="val 15971"/>
              <a:gd name="adj2" fmla="val 606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Up Arrow 17"/>
          <p:cNvSpPr/>
          <p:nvPr/>
        </p:nvSpPr>
        <p:spPr>
          <a:xfrm rot="16200000">
            <a:off x="1608358" y="2658842"/>
            <a:ext cx="820198" cy="1750913"/>
          </a:xfrm>
          <a:prstGeom prst="upArrow">
            <a:avLst>
              <a:gd name="adj1" fmla="val 15971"/>
              <a:gd name="adj2" fmla="val 606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10" grpId="0" animBg="1"/>
      <p:bldP spid="13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457200" y="228600"/>
            <a:ext cx="8001000" cy="2362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প্রত্যক্ষ ব্যয়  যে ব্যয় সরাসরি  ক্রয়ের উপর আরোপ করা যায় তাকে প্রত্যক্ষ ব্যয়  বলে।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457200" y="2362200"/>
            <a:ext cx="8001000" cy="3200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/>
              <a:t>পরোক্ষ ব্যয় যে ব্যয় সরাসরি ক্র</a:t>
            </a:r>
            <a:r>
              <a:rPr lang="en-US" sz="3200" dirty="0" err="1" smtClean="0"/>
              <a:t>য়ে</a:t>
            </a:r>
            <a:r>
              <a:rPr lang="bn-BD" sz="3200" dirty="0" smtClean="0"/>
              <a:t>র উপর আরোপ করা যাইনা তাকে পরো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ক্ষ ব্যয়  বলে।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52600"/>
            <a:ext cx="906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3124200"/>
            <a:ext cx="510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১।প্রত্যক্ষ ব্যয় কাকে বলে?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53000" y="685800"/>
            <a:ext cx="3886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bn-BD" sz="320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সময়=৩মিনিট </a:t>
            </a:r>
            <a:endParaRPr lang="en-US" sz="3200" dirty="0">
              <a:solidFill>
                <a:prstClr val="whit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0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780</TotalTime>
  <Words>195</Words>
  <Application>Microsoft Office PowerPoint</Application>
  <PresentationFormat>On-screen Show (4:3)</PresentationFormat>
  <Paragraphs>54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Book Antiqua</vt:lpstr>
      <vt:lpstr>Calibri</vt:lpstr>
      <vt:lpstr>Century Gothic</vt:lpstr>
      <vt:lpstr>NikoshBAN</vt:lpstr>
      <vt:lpstr>Vrinda</vt:lpstr>
      <vt:lpstr>Wingdings</vt:lpstr>
      <vt:lpstr>Apothecary</vt:lpstr>
      <vt:lpstr>সবাইকে স্বাগতম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 কে স্বাগতম</dc:title>
  <dc:creator>user</dc:creator>
  <cp:lastModifiedBy>Saila Sultana</cp:lastModifiedBy>
  <cp:revision>163</cp:revision>
  <dcterms:created xsi:type="dcterms:W3CDTF">2006-08-16T00:00:00Z</dcterms:created>
  <dcterms:modified xsi:type="dcterms:W3CDTF">2022-03-14T06:01:36Z</dcterms:modified>
</cp:coreProperties>
</file>