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80" r:id="rId10"/>
    <p:sldId id="268" r:id="rId11"/>
    <p:sldId id="269" r:id="rId12"/>
    <p:sldId id="282" r:id="rId13"/>
    <p:sldId id="275" r:id="rId14"/>
    <p:sldId id="276" r:id="rId15"/>
    <p:sldId id="277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B873"/>
    <a:srgbClr val="8A098D"/>
    <a:srgbClr val="EF3D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71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62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838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1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81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7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09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2359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4866067" y="6729211"/>
            <a:ext cx="1766553" cy="1287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err="1" smtClean="0">
                <a:solidFill>
                  <a:schemeClr val="bg1"/>
                </a:solidFill>
                <a:latin typeface="NikoshBAN" panose="02000000000000000000"/>
              </a:rPr>
              <a:t>Porjana</a:t>
            </a:r>
            <a:r>
              <a:rPr lang="en-US" sz="1050" dirty="0" smtClean="0">
                <a:solidFill>
                  <a:schemeClr val="bg1"/>
                </a:solidFill>
                <a:latin typeface="NikoshBAN" panose="02000000000000000000"/>
              </a:rPr>
              <a:t> M.</a:t>
            </a:r>
            <a:r>
              <a:rPr lang="en-US" sz="1050" baseline="0" dirty="0" smtClean="0">
                <a:solidFill>
                  <a:schemeClr val="bg1"/>
                </a:solidFill>
                <a:latin typeface="NikoshBAN" panose="02000000000000000000"/>
              </a:rPr>
              <a:t> N. High School</a:t>
            </a:r>
            <a:endParaRPr lang="en-US" sz="1050" dirty="0">
              <a:solidFill>
                <a:schemeClr val="bg1"/>
              </a:solidFill>
              <a:latin typeface="NikoshBAN" panose="02000000000000000000"/>
            </a:endParaRPr>
          </a:p>
        </p:txBody>
      </p:sp>
      <p:sp>
        <p:nvSpPr>
          <p:cNvPr id="7" name="Half Frame 6"/>
          <p:cNvSpPr/>
          <p:nvPr userDrawn="1"/>
        </p:nvSpPr>
        <p:spPr>
          <a:xfrm>
            <a:off x="0" y="0"/>
            <a:ext cx="708338" cy="631065"/>
          </a:xfrm>
          <a:prstGeom prst="halfFrame">
            <a:avLst>
              <a:gd name="adj1" fmla="val 23129"/>
              <a:gd name="adj2" fmla="val 2517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 rot="5400000">
            <a:off x="11522299" y="38636"/>
            <a:ext cx="708338" cy="631065"/>
          </a:xfrm>
          <a:prstGeom prst="halfFrame">
            <a:avLst>
              <a:gd name="adj1" fmla="val 23129"/>
              <a:gd name="adj2" fmla="val 2517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10800000">
            <a:off x="11483662" y="6233375"/>
            <a:ext cx="708338" cy="631065"/>
          </a:xfrm>
          <a:prstGeom prst="halfFrame">
            <a:avLst>
              <a:gd name="adj1" fmla="val 23129"/>
              <a:gd name="adj2" fmla="val 2517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200000">
            <a:off x="-38636" y="6188299"/>
            <a:ext cx="708338" cy="631065"/>
          </a:xfrm>
          <a:prstGeom prst="halfFrame">
            <a:avLst>
              <a:gd name="adj1" fmla="val 23129"/>
              <a:gd name="adj2" fmla="val 25170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39" y="149012"/>
            <a:ext cx="679606" cy="4103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7339" y="167423"/>
            <a:ext cx="679606" cy="41031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2261140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13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DFA59C-1E42-414B-B356-AF2135F833F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1873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DFA59C-1E42-414B-B356-AF2135F833F2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4CCF87-D484-470D-B079-689C3FC4D0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6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99507" y="857451"/>
            <a:ext cx="7393577" cy="128016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আসসালামুয়ালাইকুম</a:t>
            </a:r>
            <a:endParaRPr lang="en-US" sz="6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37805" y="5203029"/>
            <a:ext cx="8804366" cy="7837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hshBAN"/>
              </a:rPr>
              <a:t>আজকের</a:t>
            </a:r>
            <a:r>
              <a:rPr lang="en-US" sz="40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hshBAN"/>
              </a:rPr>
              <a:t>ক্লাশে</a:t>
            </a:r>
            <a:r>
              <a:rPr lang="en-US" sz="40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hshBAN"/>
              </a:rPr>
              <a:t>সবাইকে</a:t>
            </a:r>
            <a:r>
              <a:rPr lang="en-US" sz="40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hshBAN"/>
              </a:rPr>
              <a:t>স্বাগতম</a:t>
            </a:r>
            <a:endParaRPr lang="en-US" sz="4000" dirty="0">
              <a:solidFill>
                <a:schemeClr val="tx1"/>
              </a:solidFill>
              <a:latin typeface="Nikh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637" y="2137611"/>
            <a:ext cx="4819726" cy="29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2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6447" y="562520"/>
            <a:ext cx="6531427" cy="25725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6571" y="3135085"/>
            <a:ext cx="11599817" cy="34485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যৌথ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রক্তের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সম্পর্কের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ভিত্তিতে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কয়েকটি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একক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মিলে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যৌথ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গঠিত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কোনো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কর্তার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যদি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বাবা-মা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একাধিক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ভাই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বোন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তাদের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সন্তান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সন্ততি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দাদা-দাদি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চাচা-ফুফু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একত্রে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বসবাস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তাকে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যৌথ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বাংলাদেশ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ভারতের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গ্রামাঞ্চলে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যৌথ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27736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82387" y="927464"/>
            <a:ext cx="5773783" cy="112340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/>
              </a:rPr>
              <a:t>জোড়ায়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/>
              </a:rPr>
              <a:t>কাজ</a:t>
            </a:r>
            <a:endParaRPr lang="en-US" sz="6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32411" y="3326674"/>
            <a:ext cx="9797143" cy="185928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 panose="02000000000000000000"/>
              </a:rPr>
              <a:t>বিভিন্ন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/>
              </a:rPr>
              <a:t>ধরনের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/>
              </a:rPr>
              <a:t>পরিবারের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/>
              </a:rPr>
              <a:t>ব্যাখ্যা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 panose="02000000000000000000"/>
              </a:rPr>
              <a:t>কর</a:t>
            </a:r>
            <a:r>
              <a:rPr lang="en-US" sz="5400" dirty="0" smtClean="0">
                <a:solidFill>
                  <a:schemeClr val="tx1"/>
                </a:solidFill>
                <a:latin typeface="NikoshBAN" panose="02000000000000000000"/>
              </a:rPr>
              <a:t>।</a:t>
            </a:r>
            <a:endParaRPr lang="en-US" sz="54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53227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6832" y="444138"/>
            <a:ext cx="10575111" cy="907048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বাংলাদেশে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গ্রাম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শহরের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endParaRPr lang="en-US" sz="48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1" y="1834512"/>
            <a:ext cx="5214981" cy="293342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63" y="1834511"/>
            <a:ext cx="5214981" cy="293342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6832" y="4911634"/>
            <a:ext cx="5214981" cy="105809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গ্রামীণ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endParaRPr lang="en-US" sz="48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56963" y="4911634"/>
            <a:ext cx="5214981" cy="1058092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শহরের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endParaRPr lang="en-US" sz="48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32428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4948" y="391887"/>
            <a:ext cx="11403875" cy="6165668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গ্রামীণ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শহুরে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সমাজে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বিভিন্ন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ধরনের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পরিবার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গ্রাম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শহর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ভেদে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এই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পরিবারগুলোর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মধ্যে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পার্থক্য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রয়েছে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আজও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অধিকাংশ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লোক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গ্রামে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বসবাস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কৃষিকাজের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ওপরই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তারা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প্রধানত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নির্ভরশীল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গ্রামীন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সমাজে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যৌথ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পরিবারই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দেখা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যায়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সাধারণভাবে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গ্রামের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পরিবারগুলো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এক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সময়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যৌথ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ধরনের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ছিল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কিন্তু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সম্প্রতি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আর্থিক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পরিবর্তন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পেশাগত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পরিবর্তন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সম্পত্তির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সর্বোচ্চ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সীমা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নির্ধারণ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নী</a:t>
            </a:r>
            <a:r>
              <a:rPr lang="bn-IN" sz="3600" dirty="0" smtClean="0">
                <a:solidFill>
                  <a:schemeClr val="tx1"/>
                </a:solidFill>
                <a:latin typeface="NikoshBAN"/>
              </a:rPr>
              <a:t>তি ইত্যাদি কারণে যৌথ পরিবারে ভাঙন দেখা দিয়েছে। বাংলাদেশে গ্রামীণ সমাজে পরিবারের ক্ষমতা পিতার হাতেই বেশি লক্ষ করা যায়।</a:t>
            </a:r>
            <a:endParaRPr lang="en-US" sz="36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255832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3954" y="1031966"/>
            <a:ext cx="11025052" cy="4741817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সীমিত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আয়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এবং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বাসস্থান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সমস্যার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কারণেও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একক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পরিবারই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হচ্ছে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শহুরে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পরিবারের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প্রধান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রূপ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।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শহরে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শিক্ষিত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মধ্যবিত্ত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উচ্চবিত্ত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পরিবারে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নেতৃত্ব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কেবল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স্বামীর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হাতেই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ন্যস্ত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থাকে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না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,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সিদ্ধান্ত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গ্রহণের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ক্ষেত্রে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স্বামীরা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স্ত্রীর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মতামতকেও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যথেষ্ট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গুরুত্ব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দিয়ে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/>
              </a:rPr>
              <a:t>থাকেন</a:t>
            </a:r>
            <a:r>
              <a:rPr lang="en-US" sz="44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44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92001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5451" y="1175657"/>
            <a:ext cx="6178732" cy="1240972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solidFill>
                  <a:schemeClr val="tx1"/>
                </a:solidFill>
                <a:latin typeface="NikoshBAN"/>
              </a:rPr>
              <a:t>দলীয়</a:t>
            </a:r>
            <a:r>
              <a:rPr lang="en-US" sz="6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600" dirty="0" err="1" smtClean="0">
                <a:solidFill>
                  <a:schemeClr val="tx1"/>
                </a:solidFill>
                <a:latin typeface="NikoshBAN"/>
              </a:rPr>
              <a:t>কাজ</a:t>
            </a:r>
            <a:endParaRPr lang="en-US" sz="66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94116" y="2834640"/>
            <a:ext cx="86868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বাংলাদেশের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গ্রাম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ও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শহরের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পরিবারের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মধ্যে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পার্থক্য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লিখ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54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0361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376058" y="457198"/>
            <a:ext cx="3187336" cy="796836"/>
          </a:xfrm>
          <a:prstGeom prst="rect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hshBAN"/>
              </a:rPr>
              <a:t>মূল্যায়ণ</a:t>
            </a:r>
            <a:r>
              <a:rPr lang="en-US" sz="4800" dirty="0" smtClean="0">
                <a:solidFill>
                  <a:schemeClr val="tx1"/>
                </a:solidFill>
                <a:latin typeface="NikhshBAN"/>
              </a:rPr>
              <a:t>-</a:t>
            </a:r>
            <a:endParaRPr lang="en-US" sz="4800" dirty="0">
              <a:solidFill>
                <a:schemeClr val="tx1"/>
              </a:solidFill>
              <a:latin typeface="Nikh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19795" y="1436914"/>
            <a:ext cx="8516982" cy="8621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১।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পরিবার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কাকে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বলে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? 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19795" y="2566851"/>
            <a:ext cx="8516982" cy="979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২।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পরিবার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বুঝ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?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619795" y="3814353"/>
            <a:ext cx="8516982" cy="9797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৩।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যৌথ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পরিবার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বলতে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বুঝ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?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19795" y="5042263"/>
            <a:ext cx="8516982" cy="13977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৪।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গ্রামীন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সমাজে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কি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ধরনের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পরিবার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বেশি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দেখা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/>
              </a:rPr>
              <a:t>যায়</a:t>
            </a:r>
            <a:r>
              <a:rPr lang="en-US" sz="4000" dirty="0" smtClean="0">
                <a:solidFill>
                  <a:schemeClr val="tx1"/>
                </a:solidFill>
                <a:latin typeface="NikoshBAN"/>
              </a:rPr>
              <a:t>?</a:t>
            </a:r>
            <a:endParaRPr lang="en-US" sz="40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93422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8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78330" y="875212"/>
            <a:ext cx="6100355" cy="1214845"/>
          </a:xfrm>
          <a:prstGeom prst="rect">
            <a:avLst/>
          </a:prstGeom>
          <a:solidFill>
            <a:schemeClr val="bg1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hshBAN"/>
              </a:rPr>
              <a:t>বাড়ির</a:t>
            </a:r>
            <a:r>
              <a:rPr lang="en-US" sz="72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hshBAN"/>
              </a:rPr>
              <a:t>কাজ</a:t>
            </a:r>
            <a:r>
              <a:rPr lang="en-US" sz="7200" dirty="0" smtClean="0">
                <a:solidFill>
                  <a:schemeClr val="tx1"/>
                </a:solidFill>
                <a:latin typeface="NikhshBAN"/>
              </a:rPr>
              <a:t>-</a:t>
            </a:r>
            <a:endParaRPr lang="en-US" sz="7200" dirty="0">
              <a:solidFill>
                <a:schemeClr val="tx1"/>
              </a:solidFill>
              <a:latin typeface="Nikh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514" y="2599509"/>
            <a:ext cx="11090366" cy="32657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তুমি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কোন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পরিবারের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সন্তান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?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কোন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পরিবারে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বসবাসে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সুবিধা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বেশি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লিখে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/>
              </a:rPr>
              <a:t>আনবে</a:t>
            </a:r>
            <a:r>
              <a:rPr lang="en-US" sz="6000" dirty="0" smtClean="0">
                <a:solidFill>
                  <a:schemeClr val="tx1"/>
                </a:solidFill>
                <a:latin typeface="NikoshBAN"/>
              </a:rPr>
              <a:t>।</a:t>
            </a:r>
            <a:endParaRPr lang="en-US" sz="60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502873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87783" y="4820195"/>
            <a:ext cx="5290457" cy="12409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 smtClean="0">
                <a:solidFill>
                  <a:schemeClr val="tx1"/>
                </a:solidFill>
                <a:latin typeface="NikhshBAN"/>
              </a:rPr>
              <a:t>ধন্যবাদ</a:t>
            </a:r>
            <a:endParaRPr lang="en-US" sz="8800" dirty="0">
              <a:solidFill>
                <a:schemeClr val="tx1"/>
              </a:solidFill>
              <a:latin typeface="NikhshB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755108"/>
            <a:ext cx="6507116" cy="385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9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044141" y="3196632"/>
            <a:ext cx="4461268" cy="29678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ণিঃ৭ম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বিশ্বপরিচয়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endParaRPr lang="bn-IN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১, ২</a:t>
            </a: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588" y="719049"/>
            <a:ext cx="1770357" cy="224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205127" y="3196632"/>
            <a:ext cx="6095456" cy="307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নার্গিস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খাতুন</a:t>
            </a:r>
            <a:endParaRPr lang="en-US" sz="3200" dirty="0" smtClean="0">
              <a:solidFill>
                <a:schemeClr val="tx1"/>
              </a:solidFill>
              <a:latin typeface="NikhshBAN"/>
            </a:endParaRP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সিনিয়র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শিক্ষক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 (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আইসিটি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)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পোরজনা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এম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এন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উচ্চ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বিদ্যালয়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শাহজাদপুর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hshBAN"/>
              </a:rPr>
              <a:t>সিরাজগঞ্জ</a:t>
            </a:r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।</a:t>
            </a:r>
          </a:p>
          <a:p>
            <a:pPr algn="ctr"/>
            <a:r>
              <a:rPr lang="en-US" sz="3200" dirty="0" smtClean="0">
                <a:solidFill>
                  <a:schemeClr val="tx1"/>
                </a:solidFill>
                <a:latin typeface="NikhshBAN"/>
              </a:rPr>
              <a:t>nargiskhatunm1979@gmail.com</a:t>
            </a:r>
            <a:endParaRPr lang="en-US" sz="3200" dirty="0">
              <a:solidFill>
                <a:schemeClr val="tx1"/>
              </a:solidFill>
              <a:latin typeface="Nikh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17068" y="457199"/>
            <a:ext cx="2367030" cy="83602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hshBAN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hshBAN"/>
            </a:endParaRPr>
          </a:p>
        </p:txBody>
      </p:sp>
      <p:pic>
        <p:nvPicPr>
          <p:cNvPr id="10" name="Picture 9" descr="বাবা.jpeg">
            <a:extLst>
              <a:ext uri="{FF2B5EF4-FFF2-40B4-BE49-F238E27FC236}">
                <a16:creationId xmlns:a16="http://schemas.microsoft.com/office/drawing/2014/main" id="{4FA2E505-D5F1-4993-91B2-29834DCEE9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2064" y="719049"/>
            <a:ext cx="1808313" cy="224245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 descr="m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450" y="1444743"/>
            <a:ext cx="688796" cy="5077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8292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67597" y="270865"/>
            <a:ext cx="4963886" cy="6827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চিত্রগুলো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লক্ষ্য</a:t>
            </a:r>
            <a:r>
              <a:rPr lang="en-US" sz="36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/>
              </a:rPr>
              <a:t>কর</a:t>
            </a:r>
            <a:endParaRPr lang="en-US" sz="36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83" y="1020633"/>
            <a:ext cx="3993519" cy="17018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8205" y="1020633"/>
            <a:ext cx="3980457" cy="16826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383" y="3610373"/>
            <a:ext cx="3993519" cy="16826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2875" y="3610373"/>
            <a:ext cx="3993519" cy="16826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49635" y="2762799"/>
            <a:ext cx="3941267" cy="64287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শিশু</a:t>
            </a:r>
            <a:endParaRPr lang="en-US" sz="36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30472" y="2749479"/>
            <a:ext cx="4015922" cy="60944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বড়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হচ্ছে</a:t>
            </a:r>
            <a:endParaRPr lang="en-US" sz="36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93669" y="5346557"/>
            <a:ext cx="3997233" cy="589222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মা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শিক্ষা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দিচ্ছে</a:t>
            </a:r>
            <a:endParaRPr lang="en-US" sz="36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548205" y="5341307"/>
            <a:ext cx="5473337" cy="594472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সহপাঠির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স্কুলে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যাচ্ছে</a:t>
            </a:r>
            <a:endParaRPr lang="en-US" sz="36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18357" y="5976217"/>
            <a:ext cx="6991849" cy="72627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শিশু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বেড়ে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উঠছে</a:t>
            </a:r>
            <a:endParaRPr lang="en-US" sz="36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497948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57100" y="673962"/>
            <a:ext cx="6861220" cy="945832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anose="02000000000000000000"/>
              </a:rPr>
              <a:t>আজকের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anose="02000000000000000000"/>
              </a:rPr>
              <a:t>পাঠ</a:t>
            </a:r>
            <a:r>
              <a:rPr lang="en-US" sz="6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6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7100" y="5240425"/>
            <a:ext cx="6861220" cy="940525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পরিবারে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শিশুর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বেড়ে</a:t>
            </a:r>
            <a:r>
              <a:rPr lang="en-US" sz="48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/>
              </a:rPr>
              <a:t>ও</a:t>
            </a:r>
            <a:r>
              <a:rPr lang="en-US" sz="4800" dirty="0" err="1" smtClean="0">
                <a:solidFill>
                  <a:schemeClr val="tx1"/>
                </a:solidFill>
                <a:latin typeface="NikoshBAN" panose="02000000000000000000"/>
              </a:rPr>
              <a:t>ঠা</a:t>
            </a:r>
            <a:endParaRPr lang="en-US" sz="48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9649" y="1700390"/>
            <a:ext cx="5885023" cy="34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4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7177" y="901338"/>
            <a:ext cx="8334102" cy="966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এই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পাঠ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শেষে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শিক্ষার্থীরা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…</a:t>
            </a:r>
            <a:endParaRPr lang="en-US" sz="5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332" y="2058626"/>
            <a:ext cx="10868298" cy="379353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১।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কাকে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বলে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বলতে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;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২।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বিভিন্ন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ধরনের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পরিবারের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ব্যাখ্যা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পারবে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;</a:t>
            </a:r>
          </a:p>
          <a:p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৩।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বাংলাদেশের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গ্রাম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শহরের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পরিবারের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মধ্যে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পার্থক্য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করতে</a:t>
            </a:r>
            <a:r>
              <a:rPr lang="en-US" sz="44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NikoshBAN" panose="02000000000000000000"/>
              </a:rPr>
              <a:t>পারবে</a:t>
            </a:r>
            <a:r>
              <a:rPr lang="en-US" sz="4400" smtClean="0">
                <a:solidFill>
                  <a:schemeClr val="tx1"/>
                </a:solidFill>
                <a:latin typeface="NikoshBAN" panose="02000000000000000000"/>
              </a:rPr>
              <a:t>।</a:t>
            </a:r>
            <a:endParaRPr lang="en-US" sz="4400" dirty="0">
              <a:solidFill>
                <a:schemeClr val="tx1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729565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7016" y="3461659"/>
            <a:ext cx="11038115" cy="305670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সংগঠন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থেকে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মানব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জাতির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বিকাশ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ঘটেছে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এবং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সাথে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সমাজেরও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অগ্রগতি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হয়েছে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একই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সঙ্গে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বসবাসকারী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কয়েকজন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ব্যক্তির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সমষ্টিকে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-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,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আত্নীয়তা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অথবা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পিতা-মাতার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সূত্রের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বন্ধনে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আবদ্ধ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সামাজিক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প্রতিষ্ঠান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53" y="483326"/>
            <a:ext cx="4815840" cy="2834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34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12571" y="953587"/>
            <a:ext cx="5081452" cy="125403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একক</a:t>
            </a:r>
            <a:r>
              <a:rPr lang="en-US" sz="54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5400" dirty="0" err="1" smtClean="0">
                <a:solidFill>
                  <a:schemeClr val="tx1"/>
                </a:solidFill>
                <a:latin typeface="NikoshBAN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71" y="3683725"/>
            <a:ext cx="7471954" cy="13585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পরিবার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কাকে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NikoshBAN"/>
              </a:rPr>
              <a:t>বলে</a:t>
            </a:r>
            <a:r>
              <a:rPr lang="en-US" sz="4800" dirty="0" smtClean="0">
                <a:solidFill>
                  <a:schemeClr val="tx1"/>
                </a:solidFill>
                <a:latin typeface="NikoshBAN"/>
              </a:rPr>
              <a:t>?</a:t>
            </a:r>
            <a:endParaRPr lang="en-US" sz="4800" dirty="0">
              <a:solidFill>
                <a:schemeClr val="tx1"/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408390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325" y="731520"/>
            <a:ext cx="11247120" cy="21031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সকল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সমাজেই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রয়েছে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তবে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সব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সমাজে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পরিবারের</a:t>
            </a:r>
            <a:r>
              <a:rPr lang="bn-IN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ধরন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এক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রকম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নয়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বৈশিষ্ট্যের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দিক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থেকে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পরিবারের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ধরনও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ভিন্ন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হয়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58938" y="3108960"/>
            <a:ext cx="2899954" cy="8098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36617" y="4811488"/>
            <a:ext cx="3505199" cy="735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একক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720149" y="4781007"/>
            <a:ext cx="3466011" cy="7358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যৌথ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endParaRPr lang="en-US" sz="4000" dirty="0">
              <a:solidFill>
                <a:schemeClr val="tx1"/>
              </a:solidFill>
              <a:latin typeface="NikoshBAN" panose="0200000000000000000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573383" y="4271554"/>
            <a:ext cx="687977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878286" y="3918857"/>
            <a:ext cx="13063" cy="32657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2573383" y="4271554"/>
            <a:ext cx="0" cy="5094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endCxn id="5" idx="0"/>
          </p:cNvCxnSpPr>
          <p:nvPr/>
        </p:nvCxnSpPr>
        <p:spPr>
          <a:xfrm>
            <a:off x="9453154" y="4271554"/>
            <a:ext cx="1" cy="50945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018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8011" y="3866606"/>
            <a:ext cx="11482252" cy="274320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একক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পরিবারঃ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স্বামী-স্ত্রী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ও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অবিবাহিত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সন্তান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নিয়ে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একক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গঠিত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সন্তান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উপযুক্ত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হলে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বিয়ে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আলাদা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গঠন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করে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তখন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আরেকটি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নতুন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একক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হয়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বাংলাদেশের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শহরাঞ্চলে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একক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পরিবারের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সংখ্যা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/>
              </a:rPr>
              <a:t>বেশি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/>
              </a:rPr>
              <a:t>। </a:t>
            </a:r>
            <a:endParaRPr lang="en-US" sz="3600" dirty="0">
              <a:solidFill>
                <a:schemeClr val="tx1"/>
              </a:solidFill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599" y="557040"/>
            <a:ext cx="5563145" cy="31789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24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742</TotalTime>
  <Words>459</Words>
  <Application>Microsoft Office PowerPoint</Application>
  <PresentationFormat>Widescreen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NikhshBAN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219</cp:revision>
  <dcterms:created xsi:type="dcterms:W3CDTF">2021-10-07T08:32:14Z</dcterms:created>
  <dcterms:modified xsi:type="dcterms:W3CDTF">2022-03-16T05:04:35Z</dcterms:modified>
</cp:coreProperties>
</file>