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sldIdLst>
    <p:sldId id="307" r:id="rId2"/>
    <p:sldId id="310" r:id="rId3"/>
    <p:sldId id="315" r:id="rId4"/>
    <p:sldId id="320" r:id="rId5"/>
    <p:sldId id="319" r:id="rId6"/>
    <p:sldId id="318" r:id="rId7"/>
    <p:sldId id="323" r:id="rId8"/>
    <p:sldId id="325" r:id="rId9"/>
    <p:sldId id="322" r:id="rId10"/>
    <p:sldId id="326" r:id="rId11"/>
    <p:sldId id="324" r:id="rId12"/>
    <p:sldId id="329" r:id="rId13"/>
    <p:sldId id="328" r:id="rId14"/>
    <p:sldId id="327" r:id="rId15"/>
    <p:sldId id="331" r:id="rId16"/>
    <p:sldId id="330" r:id="rId17"/>
    <p:sldId id="334" r:id="rId18"/>
    <p:sldId id="333" r:id="rId19"/>
    <p:sldId id="321" r:id="rId20"/>
    <p:sldId id="317" r:id="rId21"/>
    <p:sldId id="316" r:id="rId22"/>
    <p:sldId id="31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B010A8"/>
    <a:srgbClr val="EC28E3"/>
    <a:srgbClr val="FF0066"/>
    <a:srgbClr val="00FF00"/>
    <a:srgbClr val="BB71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4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03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53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968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2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80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84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83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432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98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7D9B6-3FFB-48E0-A8EA-DF327243997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822A5-6B95-4F8A-80DC-42F57CDF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72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-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9698" name="Picture 2" descr="C:\Users\user\Desktop\MOHIDUL\Slide-2\b3ee98d22fec588a0541184d893cdc3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708" y="351692"/>
            <a:ext cx="11141612" cy="6119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-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46252" y="647114"/>
            <a:ext cx="422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978" y="407964"/>
            <a:ext cx="11043139" cy="745587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B010A8"/>
                </a:solidFill>
                <a:latin typeface="SutonnyOMJ" pitchFamily="2" charset="0"/>
                <a:cs typeface="SutonnyOMJ" pitchFamily="2" charset="0"/>
              </a:rPr>
              <a:t>র</a:t>
            </a:r>
            <a:r>
              <a:rPr lang="en-US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ক্ত</a:t>
            </a:r>
            <a:r>
              <a:rPr lang="en-US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</a:t>
            </a:r>
            <a:r>
              <a:rPr lang="en-US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স</a:t>
            </a:r>
            <a:endParaRPr lang="en-US" dirty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505" y="1233828"/>
            <a:ext cx="75543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রক্তের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তরল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অংশকে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প্লাজমা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রক্তরস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bn-IN" altLang="en-US" sz="2800" dirty="0" smtClean="0">
                <a:latin typeface="SutonnyOMJ" pitchFamily="2" charset="0"/>
                <a:cs typeface="SutonnyOMJ" pitchFamily="2" charset="0"/>
              </a:rPr>
              <a:t>রক্তরসের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বর্ণ</a:t>
            </a:r>
            <a:r>
              <a:rPr lang="bn-IN" altLang="en-US" sz="2800" dirty="0" smtClean="0">
                <a:latin typeface="SutonnyOMJ" pitchFamily="2" charset="0"/>
                <a:cs typeface="SutonnyOMJ" pitchFamily="2" charset="0"/>
              </a:rPr>
              <a:t> প্রায় হলুদের মত।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altLang="en-US" sz="2800" dirty="0" smtClean="0">
                <a:latin typeface="SutonnyOMJ" pitchFamily="2" charset="0"/>
                <a:cs typeface="SutonnyOMJ" pitchFamily="2" charset="0"/>
              </a:rPr>
              <a:t>ইহাতে প্রায় ৯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০</a:t>
            </a:r>
            <a:r>
              <a:rPr lang="bn-IN" altLang="en-US" sz="2800" dirty="0" smtClean="0">
                <a:latin typeface="SutonnyOMJ" pitchFamily="2" charset="0"/>
                <a:cs typeface="SutonnyOMJ" pitchFamily="2" charset="0"/>
              </a:rPr>
              <a:t>% পানি এবং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বাকী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১০</a:t>
            </a:r>
            <a:r>
              <a:rPr lang="bn-IN" altLang="en-US" sz="2800" dirty="0" smtClean="0">
                <a:latin typeface="SutonnyOMJ" pitchFamily="2" charset="0"/>
                <a:cs typeface="SutonnyOMJ" pitchFamily="2" charset="0"/>
              </a:rPr>
              <a:t>%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altLang="en-US" sz="2800" dirty="0" smtClean="0">
                <a:latin typeface="SutonnyOMJ" pitchFamily="2" charset="0"/>
                <a:cs typeface="SutonnyOMJ" pitchFamily="2" charset="0"/>
              </a:rPr>
              <a:t>জৈব ও অজৈব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পদার্থ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দ্রবীভূত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অবস্থায়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জৈব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পদার্থের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সোডিয়াম,পটাশিয়াম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ক্যালসিয়াম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ক্লোরিন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ম্যাগনেসিয়াম,ফসফরাস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আয়োডিন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ইত্যাদি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গ্যাসীয়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পদার্থের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অক্সিজেন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নাইট্রোজেন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কার্বনডাই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অক্সাইড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bn-IN" altLang="en-US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altLang="en-US" sz="2800" dirty="0" smtClean="0">
                <a:latin typeface="SutonnyOMJ" pitchFamily="2" charset="0"/>
                <a:cs typeface="SutonnyOMJ" pitchFamily="2" charset="0"/>
              </a:rPr>
              <a:t>জৈব পদার্থের মধ্যে</a:t>
            </a:r>
            <a:r>
              <a:rPr lang="bn-BD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খাদ্যসার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প্রোটিন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রেচন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পদার্থ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রক্ত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জমাট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বাঁধার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পর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হালকা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হলুদ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বর্ণের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স্বচ্ছ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রস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পাওয়া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সিরাম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রক্তরসে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রক্ত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জমাট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বাঁধার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প্রয়োজনীয়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প্রোটিন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কিন্তু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সিরামে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800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alt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bn-IN" alt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532" y="1266092"/>
            <a:ext cx="3488788" cy="52191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-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6775" y="407963"/>
            <a:ext cx="11113477" cy="1195753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B010A8"/>
                </a:solidFill>
                <a:latin typeface="SutonnyOMJ" pitchFamily="2" charset="0"/>
                <a:cs typeface="SutonnyOMJ" pitchFamily="2" charset="0"/>
              </a:rPr>
              <a:t>র</a:t>
            </a:r>
            <a:r>
              <a:rPr lang="en-US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ক্ত</a:t>
            </a:r>
            <a:r>
              <a:rPr lang="en-US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</a:t>
            </a:r>
            <a:r>
              <a:rPr lang="en-US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স</a:t>
            </a:r>
            <a:r>
              <a:rPr lang="en-US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কা</a:t>
            </a:r>
            <a:r>
              <a:rPr lang="en-US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জ</a:t>
            </a:r>
            <a:endParaRPr lang="en-US" dirty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59" y="2053884"/>
            <a:ext cx="3065585" cy="402336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90844" y="1927273"/>
            <a:ext cx="77512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রক্ত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জমাট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বাঁধার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প্রয়োজনীয়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উপাদানগুলো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পরিবহন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টিস্যু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বর্জ্য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পদার্থ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নির্গত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রেচনের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সেগুলো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বৃক্কে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পরিবহন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রক্তকণিকাসহ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রক্তরসে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দ্রবীভূত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খাদ্যসার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দেহের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অংশে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বাহিত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হরমোন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এনজাইম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লিপিড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প্রভৃতি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দেহের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অংশে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বহন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রক্তের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অম্ল-ক্ষারের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ভারসাম্য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রক্ষা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-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2" descr="বিভিন্ন-প্রকার-রক্ত-কনিক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36" y="365760"/>
            <a:ext cx="5772896" cy="6109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90" b="9360"/>
          <a:stretch/>
        </p:blipFill>
        <p:spPr>
          <a:xfrm>
            <a:off x="7118252" y="413208"/>
            <a:ext cx="4563741" cy="598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266803" y="5199742"/>
            <a:ext cx="907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লোহিত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রক্তকনিকা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8581" y="3975854"/>
            <a:ext cx="910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শ্বেত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রক্তকনিকা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2966" y="6029736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অনুচক্রিকা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-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8978" y="379828"/>
            <a:ext cx="11000936" cy="85813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লোহিত</a:t>
            </a:r>
            <a:r>
              <a:rPr lang="en-US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রক্তকণিকা</a:t>
            </a:r>
            <a:endParaRPr lang="en-US" dirty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898" y="1595234"/>
            <a:ext cx="68415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পরি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ণ</a:t>
            </a: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ত লোহিত রক্ত কনি</a:t>
            </a:r>
            <a:r>
              <a:rPr lang="bn-IN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</a:t>
            </a: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দ্বি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-</a:t>
            </a: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অবতল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হিমোগ্লোবিন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ভর্তি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চ্যাপ্টা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চাকতি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আকৃতির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ভাসমান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ব্যাগ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হিমোগ্লোবিন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থাকার</a:t>
            </a: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কারণে লাল দেখায়।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এজন্য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এদেরকে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Red Blood Cell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RBC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লোহিত কনিকার </a:t>
            </a:r>
            <a:r>
              <a:rPr lang="bn-IN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গড় </a:t>
            </a: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আয়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ু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প্রায়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চার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মাস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১২০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দিন।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প্রতি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ঘনমিলিমিটার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রক্তে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গড়ে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লোহিত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কণিকার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-</a:t>
            </a: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ভ্রুণ দেহে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ঃ</a:t>
            </a: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৮০-৯০ লাখ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,</a:t>
            </a: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শিশু দেহে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ঃ</a:t>
            </a: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৬০-৭০ লাখ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,</a:t>
            </a: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পূর্ণ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বয়স্ক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পুরুষের</a:t>
            </a: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দেহে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ঃ</a:t>
            </a: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৪.৫-৫.৫লাখ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পূর্ণবয়স্ক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নারীর দেহে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ঃ</a:t>
            </a:r>
            <a:r>
              <a:rPr lang="bn-BD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৪-৫ লাখ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  <a:r>
              <a:rPr lang="bn-IN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লোহিত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কণিকাগুলোর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বিভাজন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এরা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অধিক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পরিমাণ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অক্সিজেন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পরিবহন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/>
          </a:p>
        </p:txBody>
      </p:sp>
      <p:pic>
        <p:nvPicPr>
          <p:cNvPr id="5" name="Picture 4" descr="215650KK_ST_3.jpg"/>
          <p:cNvPicPr>
            <a:picLocks noChangeAspect="1"/>
          </p:cNvPicPr>
          <p:nvPr/>
        </p:nvPicPr>
        <p:blipFill>
          <a:blip r:embed="rId3"/>
          <a:srcRect l="1458" r="878" b="7544"/>
          <a:stretch>
            <a:fillRect/>
          </a:stretch>
        </p:blipFill>
        <p:spPr>
          <a:xfrm>
            <a:off x="7821637" y="1659986"/>
            <a:ext cx="3840480" cy="474081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-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8978" y="379827"/>
            <a:ext cx="11000936" cy="1308295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লোহিত</a:t>
            </a:r>
            <a:r>
              <a:rPr lang="en-US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রক্তকণিকা</a:t>
            </a:r>
            <a:r>
              <a:rPr lang="en-US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693" y="2139519"/>
            <a:ext cx="77419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B0F0"/>
                </a:solidFill>
                <a:latin typeface="Rupali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দেহের প্রতিটি কো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ষে</a:t>
            </a:r>
            <a:r>
              <a:rPr lang="bn-BD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অক্সিজেন সরবরাহ করা ।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কিছু পরিমান কার্বন ডাই অক্সাইড কে টিস্যু থেকে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ফুসফুসে বহন করা । </a:t>
            </a:r>
            <a:endParaRPr lang="en-US" sz="36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রক্তের অম্ল-ক্ষারের সমতা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বজায়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রাখার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বাফার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হিসেবে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pic>
        <p:nvPicPr>
          <p:cNvPr id="6" name="Picture 5" descr="images (11).jpg"/>
          <p:cNvPicPr>
            <a:picLocks noChangeAspect="1"/>
          </p:cNvPicPr>
          <p:nvPr/>
        </p:nvPicPr>
        <p:blipFill>
          <a:blip r:embed="rId3"/>
          <a:srcRect l="10638" t="19149" r="10638" b="19149"/>
          <a:stretch>
            <a:fillRect/>
          </a:stretch>
        </p:blipFill>
        <p:spPr>
          <a:xfrm>
            <a:off x="8482818" y="1921413"/>
            <a:ext cx="2938976" cy="37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-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4911" y="393895"/>
            <a:ext cx="11015003" cy="1350499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শ্বেত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রক্তকণিকা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লিউকোসাইট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843" y="1959673"/>
            <a:ext cx="69635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দেহের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নির্দিষ্ট কোন আকার নাই। </a:t>
            </a:r>
            <a:endParaRPr lang="en-US" sz="3200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এরা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বড়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নিউক্লিয়াস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যুক্ত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 algn="just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হিমোগ্লোবিন না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থাকার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কারণে</a:t>
            </a:r>
            <a:r>
              <a:rPr lang="bn-BD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শ্বেত রক্ত কনিকা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WBC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অর্থা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ৎ White Blood Cell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 algn="just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এর গড় আয়ু ১-১৫ দিন। </a:t>
            </a:r>
            <a:endParaRPr lang="en-US" sz="3200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এরা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ফ্যাগোসাই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টোসিস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প্রক্রিয়ায়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জীবাণু</a:t>
            </a:r>
            <a:r>
              <a:rPr lang="bn-BD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ধ্বংস করে।</a:t>
            </a:r>
          </a:p>
          <a:p>
            <a:pPr algn="just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মানব দেহে প্রতি ঘন মিলিলিটারে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রক্তে</a:t>
            </a:r>
            <a:r>
              <a:rPr lang="bn-BD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৪-১০ 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হাজার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শ্বেত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রক্ত</a:t>
            </a:r>
            <a:r>
              <a:rPr lang="bn-BD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কনিকা থাকে।</a:t>
            </a:r>
          </a:p>
          <a:p>
            <a:pPr algn="just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শ্বেত রক্ত কনিকায় 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DNA</a:t>
            </a:r>
            <a:r>
              <a:rPr lang="bn-BD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থাকে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300px-Blausen_0909_WhiteBloodCel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028" y="1885070"/>
            <a:ext cx="3878580" cy="44453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-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944880" y="2437228"/>
            <a:ext cx="2744450" cy="2286000"/>
            <a:chOff x="4189750" y="2362200"/>
            <a:chExt cx="2744450" cy="2286000"/>
          </a:xfrm>
        </p:grpSpPr>
        <p:sp>
          <p:nvSpPr>
            <p:cNvPr id="4" name="TextBox 3"/>
            <p:cNvSpPr txBox="1"/>
            <p:nvPr/>
          </p:nvSpPr>
          <p:spPr>
            <a:xfrm>
              <a:off x="4189750" y="2895600"/>
              <a:ext cx="213360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C00000"/>
                  </a:solidFill>
                  <a:latin typeface="SutonnyOMJ" pitchFamily="2" charset="0"/>
                  <a:cs typeface="SutonnyOMJ" pitchFamily="2" charset="0"/>
                </a:rPr>
                <a:t>শ্বেত রক্তকণিকা </a:t>
              </a:r>
              <a:endParaRPr lang="en-US" sz="3600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6324600" y="2362200"/>
              <a:ext cx="6096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6324600" y="4114800"/>
              <a:ext cx="6096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740834" y="1935480"/>
            <a:ext cx="277250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অ্যাগ্রানুলোসাইট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0834" y="4549727"/>
            <a:ext cx="2590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গ্রানুলোসাইট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42650" y="1763151"/>
            <a:ext cx="609600" cy="914400"/>
            <a:chOff x="9525000" y="1524000"/>
            <a:chExt cx="609600" cy="91440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9525000" y="1524000"/>
              <a:ext cx="6096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9525000" y="2057400"/>
              <a:ext cx="60960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251040" y="1539240"/>
            <a:ext cx="2357194" cy="4939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লি</a:t>
            </a:r>
            <a:r>
              <a:rPr lang="en-US" sz="3600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ম্ফোসা</a:t>
            </a:r>
            <a:r>
              <a:rPr lang="bn-BD" sz="36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ইট</a:t>
            </a:r>
            <a:endParaRPr lang="en-US" sz="3600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6528" y="2461847"/>
            <a:ext cx="2144420" cy="4560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মনোসাইট</a:t>
            </a:r>
            <a:endParaRPr lang="en-US" sz="3600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45701" y="4168727"/>
            <a:ext cx="1096108" cy="1447800"/>
            <a:chOff x="9525000" y="4267200"/>
            <a:chExt cx="609600" cy="1447800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9525000" y="4267200"/>
              <a:ext cx="609600" cy="7041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9525000" y="4953000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6200000" flipH="1">
              <a:off x="9334500" y="5143500"/>
              <a:ext cx="76200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511186" y="3868616"/>
            <a:ext cx="21336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নিউট্রোফিল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9155" y="4625926"/>
            <a:ext cx="254721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ইওসিনোফিল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911" y="393896"/>
            <a:ext cx="11015003" cy="928467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শ্বেত</a:t>
            </a:r>
            <a:r>
              <a:rPr lang="en-US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রক্তকণিকা</a:t>
            </a:r>
            <a:r>
              <a:rPr lang="en-US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প্রকারভেদ</a:t>
            </a:r>
            <a:endParaRPr lang="en-US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142" y="2589323"/>
            <a:ext cx="2771335" cy="11104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621" y="5240951"/>
            <a:ext cx="3596177" cy="115984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24" name="Picture 23" descr="images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602" y="4248445"/>
            <a:ext cx="2053884" cy="9425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7160456" y="5444198"/>
            <a:ext cx="184286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বেসোফিল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9" grpId="0" animBg="1"/>
      <p:bldP spid="20" grpId="0" animBg="1"/>
      <p:bldP spid="21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-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4911" y="393896"/>
            <a:ext cx="11015003" cy="928467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শ্বেত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রক্তকণিকা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5229" y="1547448"/>
          <a:ext cx="10952481" cy="50249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94000"/>
                <a:gridCol w="8158481"/>
              </a:tblGrid>
              <a:tr h="1123512">
                <a:tc>
                  <a:txBody>
                    <a:bodyPr/>
                    <a:lstStyle/>
                    <a:p>
                      <a:pPr algn="l"/>
                      <a:r>
                        <a:rPr lang="bn-BD" sz="3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OMJ" pitchFamily="2" charset="0"/>
                          <a:cs typeface="SutonnyOMJ" pitchFamily="2" charset="0"/>
                        </a:rPr>
                        <a:t>লিম্ফোসাইট</a:t>
                      </a:r>
                      <a:r>
                        <a:rPr lang="bn-BD" sz="36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bn-BD" sz="3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endParaRPr lang="en-US" sz="36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অ্যান্টিবডি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bn-BD" sz="3200" b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গঠন</a:t>
                      </a:r>
                      <a:r>
                        <a:rPr lang="bn-BD" sz="3200" b="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করে রোগ জীবা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ণু</a:t>
                      </a:r>
                      <a:r>
                        <a:rPr lang="bn-BD" sz="3200" b="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ধ্বংস করা । 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 anchor="ctr"/>
                </a:tc>
              </a:tr>
              <a:tr h="842739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OMJ" pitchFamily="2" charset="0"/>
                          <a:cs typeface="SutonnyOMJ" pitchFamily="2" charset="0"/>
                        </a:rPr>
                        <a:t>মনো</a:t>
                      </a:r>
                      <a:r>
                        <a:rPr lang="bn-BD" sz="3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OMJ" pitchFamily="2" charset="0"/>
                          <a:cs typeface="SutonnyOMJ" pitchFamily="2" charset="0"/>
                        </a:rPr>
                        <a:t>সাইট</a:t>
                      </a:r>
                      <a:endParaRPr lang="en-US" sz="3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n-BD" sz="3200" b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ফ্যা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গো</a:t>
                      </a:r>
                      <a:r>
                        <a:rPr lang="bn-BD" sz="3200" b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সাইটোসিস প্রক্রিয়ায়</a:t>
                      </a:r>
                      <a:r>
                        <a:rPr lang="bn-BD" sz="3200" b="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bn-BD" sz="3200" b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জীবা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ণু</a:t>
                      </a:r>
                      <a:r>
                        <a:rPr lang="bn-BD" sz="3200" b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ধ্বংস করা ।   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endParaRPr lang="en-US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 anchor="ctr"/>
                </a:tc>
              </a:tr>
              <a:tr h="842739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OMJ" pitchFamily="2" charset="0"/>
                          <a:cs typeface="SutonnyOMJ" pitchFamily="2" charset="0"/>
                        </a:rPr>
                        <a:t>নিউট্রোফিল  </a:t>
                      </a:r>
                      <a:endParaRPr lang="en-US" sz="3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ফ্যাগোসাইটোসিস</a:t>
                      </a:r>
                      <a:r>
                        <a:rPr lang="bn-BD" sz="3200" b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প্রক্রিয়ায়</a:t>
                      </a:r>
                      <a:r>
                        <a:rPr lang="bn-BD" sz="3200" b="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bn-BD" sz="3200" b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জীবা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ণু</a:t>
                      </a:r>
                      <a:r>
                        <a:rPr lang="bn-BD" sz="3200" b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ভক্ষণ করা ।    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 anchor="ctr"/>
                </a:tc>
              </a:tr>
              <a:tr h="488253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OMJ" pitchFamily="2" charset="0"/>
                          <a:cs typeface="SutonnyOMJ" pitchFamily="2" charset="0"/>
                        </a:rPr>
                        <a:t>ইওসিনোফিল</a:t>
                      </a:r>
                      <a:endParaRPr lang="en-US" sz="3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হিস্টামিন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bn-BD" sz="3200" b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ক্ষরণ</a:t>
                      </a:r>
                      <a:r>
                        <a:rPr lang="bn-BD" sz="3200" b="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করে এল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ার্জি</a:t>
                      </a:r>
                      <a:r>
                        <a:rPr lang="bn-BD" sz="3200" b="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প্রতিরোধ করা ।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 anchor="ctr"/>
                </a:tc>
              </a:tr>
              <a:tr h="842739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OMJ" pitchFamily="2" charset="0"/>
                          <a:cs typeface="SutonnyOMJ" pitchFamily="2" charset="0"/>
                        </a:rPr>
                        <a:t>বেসোফিল </a:t>
                      </a:r>
                      <a:endParaRPr lang="en-US" sz="3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হিস্টামিন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bn-BD" sz="3200" b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ক্ষরণ</a:t>
                      </a:r>
                      <a:r>
                        <a:rPr lang="bn-BD" sz="3200" b="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করে এলা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র্জি</a:t>
                      </a:r>
                      <a:r>
                        <a:rPr lang="bn-BD" sz="3200" b="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প্রতিরোধ করা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।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হেরাপিন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নিঃসৃত</a:t>
                      </a:r>
                      <a:r>
                        <a:rPr lang="bn-BD" sz="3200" b="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করে রক্ত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কে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রক্ত</a:t>
                      </a:r>
                      <a:r>
                        <a:rPr lang="bn-BD" sz="3200" b="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বাহি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কার</a:t>
                      </a:r>
                      <a:r>
                        <a:rPr lang="bn-BD" sz="3200" b="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ভেতরে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জমাট</a:t>
                      </a:r>
                      <a:r>
                        <a:rPr lang="bn-BD" sz="3200" b="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বাঁধতে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বাধা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দেয়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।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-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4911" y="393896"/>
            <a:ext cx="11015003" cy="99947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অণুচক্রিকা</a:t>
            </a:r>
            <a:r>
              <a:rPr lang="en-US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থ্রম্বোসাইট</a:t>
            </a:r>
            <a:endParaRPr lang="en-US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2486" y="4304714"/>
            <a:ext cx="4103077" cy="2150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908" y="1927273"/>
            <a:ext cx="6794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ইংরেজিতে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এদেরকে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প্লেইটলেট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(Platelet)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গোলাকার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ডিম্বাকার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অথবা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বড়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আকারের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এদের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মাইটোকন্ড্রিয়া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গলগি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বস্তু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কিন্তু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নিউক্লিয়াস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এদের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গড়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আয়ু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৫-১০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দিন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মানবদেহে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প্রতি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ঘনমিলিমিটার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রক্তে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অণুচক্রিকার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প্রায়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আড়াই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লাখ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রক্ত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জমাট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বাঁধানোতে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সাহায্য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প্রধান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" name="Picture 8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350" y="1955408"/>
            <a:ext cx="4074188" cy="22086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-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2708" y="379827"/>
            <a:ext cx="11155680" cy="1772530"/>
          </a:xfrm>
          <a:prstGeom prst="rect">
            <a:avLst/>
          </a:prstGeom>
          <a:solidFill>
            <a:srgbClr val="C0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571" y="3052689"/>
            <a:ext cx="11057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লোহিত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রক্তকণিকা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শ্বেত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রক্তকণিকা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অণুচক্রিকার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পার্থক্য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\Slide gif\G-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Picture 2" descr="C:\Users\user\Desktop\MOHIDUL\Slide\Slide Png\P-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774" y="436097"/>
            <a:ext cx="11015003" cy="59365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0298232">
            <a:off x="1347792" y="1401851"/>
            <a:ext cx="2819400" cy="897143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20305540">
            <a:off x="1964790" y="2350533"/>
            <a:ext cx="2987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মহিদুল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ইসলাম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সহকারী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শিক্ষক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হাজী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মনির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হোসেন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মাধ্যমিক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বিদ্যালয়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জীবননগর,চুয়াডাঙ্গা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 rot="856753">
            <a:off x="7573109" y="1504069"/>
            <a:ext cx="3352800" cy="7620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dirty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918448">
            <a:off x="7519181" y="2424332"/>
            <a:ext cx="26798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শ্রেণীঃ</a:t>
            </a:r>
            <a:r>
              <a:rPr lang="en-US" sz="32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৯ম/১০ম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US" sz="32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বিজ্ঞান</a:t>
            </a:r>
            <a:endParaRPr lang="en-US" sz="32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অধ্যায়ঃ</a:t>
            </a:r>
            <a:r>
              <a:rPr lang="en-US" sz="32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তৃতীয়</a:t>
            </a:r>
            <a:endParaRPr lang="en-US" sz="32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সময়ঃ</a:t>
            </a:r>
            <a:r>
              <a:rPr lang="en-US" sz="32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৫০ </a:t>
            </a:r>
            <a:r>
              <a:rPr lang="en-US" sz="32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মিনিট</a:t>
            </a:r>
            <a:endParaRPr lang="en-US" sz="32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-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6775" y="365760"/>
            <a:ext cx="11113477" cy="118525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852" y="2377440"/>
            <a:ext cx="5064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রক্ত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কাকে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WBC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পূর্ণরূপ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সিরাম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কাকে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রক্তের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রঙ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লাল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কেন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-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39" y="393895"/>
            <a:ext cx="11183816" cy="1297801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92D050"/>
                </a:solidFill>
                <a:latin typeface="SutonnyOMJ" pitchFamily="2" charset="0"/>
                <a:cs typeface="SutonnyOMJ" pitchFamily="2" charset="0"/>
              </a:rPr>
              <a:t>বাড়ীর</a:t>
            </a:r>
            <a:r>
              <a:rPr lang="en-US" dirty="0" smtClean="0">
                <a:solidFill>
                  <a:srgbClr val="92D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dirty="0">
              <a:solidFill>
                <a:srgbClr val="92D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976" y="3360449"/>
            <a:ext cx="109834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লোহিত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রক্তকণিকা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শ্বেত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রক্তকণিকা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অণুচক্রিকার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লিখে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আনবে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\Slide gif\G-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MOHIDUL\Slide-2\Thank-You-GIF-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317" y="524656"/>
            <a:ext cx="10775852" cy="5791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-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Picture 2" descr="C:\Users\user\Desktop\MOHIDUL\Slide-2\blood-in.gif"/>
          <p:cNvPicPr>
            <a:picLocks noChangeAspect="1" noChangeArrowheads="1" noCrop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657518" y="420492"/>
            <a:ext cx="5391590" cy="4334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MOHIDUL\Slide-2\giphy.gif"/>
          <p:cNvPicPr>
            <a:picLocks noChangeAspect="1" noChangeArrowheads="1" noCrop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6288259" y="422030"/>
            <a:ext cx="5387926" cy="4121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9317" y="5078437"/>
            <a:ext cx="6668086" cy="80543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ছবিতে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ফোঁটায়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ফোঁটায়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পড়ছে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0143" y="5132362"/>
            <a:ext cx="3878998" cy="1001152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রক্ত</a:t>
            </a:r>
            <a:endParaRPr lang="en-US" dirty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-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MOHIDUL\Slide-2\blood-dri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9776" y="353231"/>
            <a:ext cx="2281018" cy="2305563"/>
          </a:xfrm>
          <a:prstGeom prst="rect">
            <a:avLst/>
          </a:prstGeom>
          <a:noFill/>
        </p:spPr>
      </p:pic>
      <p:pic>
        <p:nvPicPr>
          <p:cNvPr id="2051" name="Picture 3" descr="C:\Users\user\Desktop\MOHIDUL\Slide-2\blood-dri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353230"/>
            <a:ext cx="2278966" cy="2150818"/>
          </a:xfrm>
          <a:prstGeom prst="rect">
            <a:avLst/>
          </a:prstGeom>
          <a:noFill/>
        </p:spPr>
      </p:pic>
      <p:pic>
        <p:nvPicPr>
          <p:cNvPr id="2052" name="Picture 4" descr="C:\Users\user\Desktop\MOHIDUL\Slide-2\blood-dri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3352" y="365762"/>
            <a:ext cx="2196612" cy="2278964"/>
          </a:xfrm>
          <a:prstGeom prst="rect">
            <a:avLst/>
          </a:prstGeom>
          <a:noFill/>
        </p:spPr>
      </p:pic>
      <p:pic>
        <p:nvPicPr>
          <p:cNvPr id="7" name="Picture 2" descr="C:\Users\user\Desktop\MOHIDUL\Slide-2\blood-dri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8262" y="364954"/>
            <a:ext cx="2198956" cy="2305563"/>
          </a:xfrm>
          <a:prstGeom prst="rect">
            <a:avLst/>
          </a:prstGeom>
          <a:noFill/>
        </p:spPr>
      </p:pic>
      <p:pic>
        <p:nvPicPr>
          <p:cNvPr id="8" name="Picture 2" descr="C:\Users\user\Desktop\MOHIDUL\Slide-2\blood-dri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5014" y="365760"/>
            <a:ext cx="2363373" cy="2375095"/>
          </a:xfrm>
          <a:prstGeom prst="rect">
            <a:avLst/>
          </a:prstGeom>
          <a:noFill/>
        </p:spPr>
      </p:pic>
      <p:pic>
        <p:nvPicPr>
          <p:cNvPr id="2053" name="Picture 5" descr="C:\Users\user\Desktop\MOHIDUL\Slide-2\blood-sticke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775" y="3713871"/>
            <a:ext cx="10874326" cy="27431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0843" y="1744394"/>
            <a:ext cx="11000935" cy="2321169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পাঠঃ</a:t>
            </a:r>
            <a:r>
              <a:rPr lang="en-US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রক্ত</a:t>
            </a:r>
            <a:endParaRPr lang="en-US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-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0843" y="393895"/>
            <a:ext cx="11099409" cy="1308296"/>
          </a:xfrm>
          <a:prstGeom prst="rect">
            <a:avLst/>
          </a:prstGeom>
          <a:solidFill>
            <a:srgbClr val="C0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  <a:endParaRPr lang="en-US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452" y="2152357"/>
            <a:ext cx="972077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পারবেঃ</a:t>
            </a:r>
            <a:endParaRPr lang="en-US" sz="40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রক্ত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সিরাম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রক্তের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উপাদান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ব্যাখ্যা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রক্তের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উপাদানের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ব্যাখ্যা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-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3871" y="379827"/>
            <a:ext cx="4220307" cy="1041009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রক্ত</a:t>
            </a:r>
            <a:endParaRPr lang="en-US" dirty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154" y="1693709"/>
            <a:ext cx="111040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প্রানীদেহের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রক্ত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এক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ধরণের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লাল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বর্ণের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অস্বচ্ছ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আন্তঃকোষীয়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লবণাক্ত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খানিকটা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ক্ষারধর্মী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তরল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যোজক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কলা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টিস্যু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 lvl="0">
              <a:buFont typeface="Wingdings" pitchFamily="2" charset="2"/>
              <a:buChar char="Ø"/>
            </a:pP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একজন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পূর্ণবয়স্ক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মানুষের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দেহে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প্রায়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৫-৬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লিটার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রক্ত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যা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মানুষের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  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দেহের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মোট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ওজনের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প্রায়</a:t>
            </a:r>
            <a:r>
              <a:rPr lang="en-US" alt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৮%।</a:t>
            </a:r>
          </a:p>
          <a:p>
            <a:pPr lvl="0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রক্তের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রসে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লাল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রংয়ের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হিমোগ্লোবিন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নামে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লৌহ-ঘটিত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প্রোটিন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জাতীয়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পদার্থ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থাকায়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রক্তের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রং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লাল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bl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206" y="4557932"/>
            <a:ext cx="5219114" cy="191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-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65563" y="393896"/>
            <a:ext cx="3657600" cy="1252024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রক্তের</a:t>
            </a:r>
            <a:r>
              <a:rPr lang="en-US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উপাদান</a:t>
            </a:r>
            <a:endParaRPr lang="en-US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977" y="2363374"/>
            <a:ext cx="52613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রক্তের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প্রধান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উপাদান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দুইটিঃ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-</a:t>
            </a:r>
          </a:p>
          <a:p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রক্তরস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প্লাজমা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রক্তকণিকা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Content Placeholder 3" descr="b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579" y="2514158"/>
            <a:ext cx="3789631" cy="307071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9" name="Right Arrow 8"/>
          <p:cNvSpPr/>
          <p:nvPr/>
        </p:nvSpPr>
        <p:spPr>
          <a:xfrm>
            <a:off x="4065563" y="3760001"/>
            <a:ext cx="4389119" cy="380068"/>
          </a:xfrm>
          <a:prstGeom prst="rightArrow">
            <a:avLst/>
          </a:prstGeom>
          <a:solidFill>
            <a:srgbClr val="FFC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010486" y="5108155"/>
            <a:ext cx="5455919" cy="380068"/>
          </a:xfrm>
          <a:prstGeom prst="rightArrow">
            <a:avLst/>
          </a:prstGeom>
          <a:solidFill>
            <a:srgbClr val="FF006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-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2" descr="emedical5ebad6b24daf5467994.jpg"/>
          <p:cNvPicPr>
            <a:picLocks noChangeAspect="1"/>
          </p:cNvPicPr>
          <p:nvPr/>
        </p:nvPicPr>
        <p:blipFill>
          <a:blip r:embed="rId3"/>
          <a:srcRect t="10087" b="11822"/>
          <a:stretch>
            <a:fillRect/>
          </a:stretch>
        </p:blipFill>
        <p:spPr>
          <a:xfrm>
            <a:off x="7301132" y="407736"/>
            <a:ext cx="4352436" cy="588052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8978" y="1659988"/>
            <a:ext cx="62038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সমগ্র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রক্তের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৫৫%রক্তরস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৪৫%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রক্ত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কণিকা</a:t>
            </a:r>
            <a:endParaRPr lang="en-US" sz="40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রক্তরসকে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আলাদা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করলে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এটি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হলুদ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বর্ণের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দেখায়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রক্তকণিকাগূলো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রক্তরসে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ভাসমান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অবস্থায়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-2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4911" y="394789"/>
            <a:ext cx="11098962" cy="1405876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7256" y="2380343"/>
            <a:ext cx="9414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মানব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দেহের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মোট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ওজনের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শতকরা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ভাগ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রক্ত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সমগ্র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রক্তের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শতকরা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কতভাগ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রক্তরস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রক্তকণিকা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409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</TotalTime>
  <Words>753</Words>
  <Application>Microsoft Office PowerPoint</Application>
  <PresentationFormat>Custom</PresentationFormat>
  <Paragraphs>106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সবাকে শুভেচ্ছা </dc:title>
  <dc:creator>Windows User</dc:creator>
  <cp:lastModifiedBy>user</cp:lastModifiedBy>
  <cp:revision>264</cp:revision>
  <dcterms:created xsi:type="dcterms:W3CDTF">2018-08-02T18:24:58Z</dcterms:created>
  <dcterms:modified xsi:type="dcterms:W3CDTF">2022-03-08T10:48:55Z</dcterms:modified>
</cp:coreProperties>
</file>