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ppt/media/image2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09" r:id="rId3"/>
    <p:sldId id="305" r:id="rId4"/>
    <p:sldId id="306" r:id="rId5"/>
    <p:sldId id="263" r:id="rId6"/>
    <p:sldId id="264" r:id="rId7"/>
    <p:sldId id="307" r:id="rId8"/>
    <p:sldId id="256" r:id="rId9"/>
    <p:sldId id="308" r:id="rId10"/>
    <p:sldId id="265" r:id="rId11"/>
    <p:sldId id="266" r:id="rId12"/>
    <p:sldId id="267" r:id="rId13"/>
    <p:sldId id="268" r:id="rId14"/>
    <p:sldId id="272" r:id="rId15"/>
    <p:sldId id="274" r:id="rId16"/>
    <p:sldId id="275" r:id="rId17"/>
    <p:sldId id="276" r:id="rId18"/>
    <p:sldId id="277" r:id="rId19"/>
    <p:sldId id="278" r:id="rId20"/>
    <p:sldId id="279" r:id="rId21"/>
    <p:sldId id="281" r:id="rId22"/>
    <p:sldId id="282" r:id="rId23"/>
    <p:sldId id="283" r:id="rId24"/>
    <p:sldId id="284" r:id="rId25"/>
    <p:sldId id="285" r:id="rId26"/>
    <p:sldId id="286" r:id="rId27"/>
    <p:sldId id="287" r:id="rId28"/>
    <p:sldId id="288" r:id="rId29"/>
    <p:sldId id="304" r:id="rId30"/>
    <p:sldId id="289" r:id="rId31"/>
    <p:sldId id="257" r:id="rId32"/>
    <p:sldId id="310" r:id="rId3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0" autoAdjust="0"/>
  </p:normalViewPr>
  <p:slideViewPr>
    <p:cSldViewPr snapToGrid="0">
      <p:cViewPr varScale="1">
        <p:scale>
          <a:sx n="84" d="100"/>
          <a:sy n="84" d="100"/>
        </p:scale>
        <p:origin x="59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A08D4B64-B1BE-41F1-BD74-2A4DAB689A8A}" type="datetimeFigureOut">
              <a:rPr lang="ar-SA" smtClean="0"/>
              <a:t>15/08/43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394303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08D4B64-B1BE-41F1-BD74-2A4DAB689A8A}" type="datetimeFigureOut">
              <a:rPr lang="ar-SA" smtClean="0"/>
              <a:t>15/08/43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50655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08D4B64-B1BE-41F1-BD74-2A4DAB689A8A}" type="datetimeFigureOut">
              <a:rPr lang="ar-SA" smtClean="0"/>
              <a:t>15/08/43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359659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08D4B64-B1BE-41F1-BD74-2A4DAB689A8A}" type="datetimeFigureOut">
              <a:rPr lang="ar-SA" smtClean="0"/>
              <a:t>15/08/43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95424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D4B64-B1BE-41F1-BD74-2A4DAB689A8A}" type="datetimeFigureOut">
              <a:rPr lang="ar-SA" smtClean="0"/>
              <a:t>15/08/43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100605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A08D4B64-B1BE-41F1-BD74-2A4DAB689A8A}" type="datetimeFigureOut">
              <a:rPr lang="ar-SA" smtClean="0"/>
              <a:t>15/08/43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336176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A08D4B64-B1BE-41F1-BD74-2A4DAB689A8A}" type="datetimeFigureOut">
              <a:rPr lang="ar-SA" smtClean="0"/>
              <a:t>15/08/43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153346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A08D4B64-B1BE-41F1-BD74-2A4DAB689A8A}" type="datetimeFigureOut">
              <a:rPr lang="ar-SA" smtClean="0"/>
              <a:t>15/08/43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378625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D4B64-B1BE-41F1-BD74-2A4DAB689A8A}" type="datetimeFigureOut">
              <a:rPr lang="ar-SA" smtClean="0"/>
              <a:t>15/08/43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160908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D4B64-B1BE-41F1-BD74-2A4DAB689A8A}" type="datetimeFigureOut">
              <a:rPr lang="ar-SA" smtClean="0"/>
              <a:t>15/08/43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331163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D4B64-B1BE-41F1-BD74-2A4DAB689A8A}" type="datetimeFigureOut">
              <a:rPr lang="ar-SA" smtClean="0"/>
              <a:t>15/08/43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A39DA6-558B-4813-9414-78D1F7004C2A}" type="slidenum">
              <a:rPr lang="ar-SA" smtClean="0"/>
              <a:t>‹#›</a:t>
            </a:fld>
            <a:endParaRPr lang="ar-SA"/>
          </a:p>
        </p:txBody>
      </p:sp>
    </p:spTree>
    <p:extLst>
      <p:ext uri="{BB962C8B-B14F-4D97-AF65-F5344CB8AC3E}">
        <p14:creationId xmlns:p14="http://schemas.microsoft.com/office/powerpoint/2010/main" val="321355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8D4B64-B1BE-41F1-BD74-2A4DAB689A8A}" type="datetimeFigureOut">
              <a:rPr lang="ar-SA" smtClean="0"/>
              <a:t>15/08/43</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CA39DA6-558B-4813-9414-78D1F7004C2A}" type="slidenum">
              <a:rPr lang="ar-SA" smtClean="0"/>
              <a:t>‹#›</a:t>
            </a:fld>
            <a:endParaRPr lang="ar-SA"/>
          </a:p>
        </p:txBody>
      </p:sp>
    </p:spTree>
    <p:extLst>
      <p:ext uri="{BB962C8B-B14F-4D97-AF65-F5344CB8AC3E}">
        <p14:creationId xmlns:p14="http://schemas.microsoft.com/office/powerpoint/2010/main" val="332742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38601" y="685801"/>
            <a:ext cx="3788319" cy="8494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latin typeface="NikoshBAN" panose="02000000000000000000" pitchFamily="2" charset="0"/>
                <a:cs typeface="NikoshBAN" panose="02000000000000000000" pitchFamily="2" charset="0"/>
              </a:rPr>
              <a:t>শিক্ষক</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পরিচিতি</a:t>
            </a:r>
            <a:endParaRPr lang="en-US" sz="5400" b="1" dirty="0">
              <a:latin typeface="NikoshBAN" panose="02000000000000000000" pitchFamily="2" charset="0"/>
              <a:cs typeface="NikoshBAN" panose="02000000000000000000" pitchFamily="2" charset="0"/>
            </a:endParaRPr>
          </a:p>
        </p:txBody>
      </p:sp>
      <p:sp>
        <p:nvSpPr>
          <p:cNvPr id="8" name="Rounded Rectangle 7"/>
          <p:cNvSpPr/>
          <p:nvPr/>
        </p:nvSpPr>
        <p:spPr>
          <a:xfrm>
            <a:off x="5257800" y="2133600"/>
            <a:ext cx="5410200" cy="3505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6">
                    <a:lumMod val="50000"/>
                  </a:schemeClr>
                </a:solidFill>
                <a:latin typeface="NikoshBAN" panose="02000000000000000000" pitchFamily="2" charset="0"/>
                <a:cs typeface="NikoshBAN" panose="02000000000000000000" pitchFamily="2" charset="0"/>
              </a:rPr>
              <a:t>মোহাম্মদ</a:t>
            </a:r>
            <a:r>
              <a:rPr lang="en-US" sz="4800" b="1" dirty="0">
                <a:solidFill>
                  <a:schemeClr val="accent6">
                    <a:lumMod val="50000"/>
                  </a:schemeClr>
                </a:solidFill>
                <a:latin typeface="NikoshBAN" panose="02000000000000000000" pitchFamily="2" charset="0"/>
                <a:cs typeface="NikoshBAN" panose="02000000000000000000" pitchFamily="2" charset="0"/>
              </a:rPr>
              <a:t> </a:t>
            </a:r>
            <a:r>
              <a:rPr lang="en-US" sz="4800" b="1" dirty="0" err="1">
                <a:solidFill>
                  <a:schemeClr val="accent6">
                    <a:lumMod val="50000"/>
                  </a:schemeClr>
                </a:solidFill>
                <a:latin typeface="NikoshBAN" panose="02000000000000000000" pitchFamily="2" charset="0"/>
                <a:cs typeface="NikoshBAN" panose="02000000000000000000" pitchFamily="2" charset="0"/>
              </a:rPr>
              <a:t>অছীকুর</a:t>
            </a:r>
            <a:r>
              <a:rPr lang="en-US" sz="4800" b="1" dirty="0">
                <a:solidFill>
                  <a:schemeClr val="accent6">
                    <a:lumMod val="50000"/>
                  </a:schemeClr>
                </a:solidFill>
                <a:latin typeface="NikoshBAN" panose="02000000000000000000" pitchFamily="2" charset="0"/>
                <a:cs typeface="NikoshBAN" panose="02000000000000000000" pitchFamily="2" charset="0"/>
              </a:rPr>
              <a:t> </a:t>
            </a:r>
            <a:r>
              <a:rPr lang="en-US" sz="4800" b="1" dirty="0" err="1">
                <a:solidFill>
                  <a:schemeClr val="accent6">
                    <a:lumMod val="50000"/>
                  </a:schemeClr>
                </a:solidFill>
                <a:latin typeface="NikoshBAN" panose="02000000000000000000" pitchFamily="2" charset="0"/>
                <a:cs typeface="NikoshBAN" panose="02000000000000000000" pitchFamily="2" charset="0"/>
              </a:rPr>
              <a:t>রহমান</a:t>
            </a:r>
            <a:endParaRPr lang="bn-BD" sz="4800" b="1" dirty="0">
              <a:solidFill>
                <a:schemeClr val="accent6">
                  <a:lumMod val="50000"/>
                </a:schemeClr>
              </a:solidFill>
              <a:latin typeface="NikoshBAN" panose="02000000000000000000" pitchFamily="2" charset="0"/>
              <a:cs typeface="NikoshBAN" panose="02000000000000000000" pitchFamily="2" charset="0"/>
            </a:endParaRPr>
          </a:p>
          <a:p>
            <a:pPr algn="ctr"/>
            <a:r>
              <a:rPr lang="bn-BD" sz="3200" b="1" dirty="0">
                <a:solidFill>
                  <a:schemeClr val="accent4">
                    <a:lumMod val="50000"/>
                  </a:schemeClr>
                </a:solidFill>
                <a:latin typeface="NikoshBAN" panose="02000000000000000000" pitchFamily="2" charset="0"/>
                <a:cs typeface="NikoshBAN" panose="02000000000000000000" pitchFamily="2" charset="0"/>
              </a:rPr>
              <a:t>প্রভাষক</a:t>
            </a:r>
          </a:p>
          <a:p>
            <a:pPr algn="ctr"/>
            <a:r>
              <a:rPr lang="bn-BD" sz="3200" b="1" dirty="0">
                <a:solidFill>
                  <a:schemeClr val="accent4">
                    <a:lumMod val="50000"/>
                  </a:schemeClr>
                </a:solidFill>
                <a:latin typeface="NikoshBAN" panose="02000000000000000000" pitchFamily="2" charset="0"/>
                <a:cs typeface="NikoshBAN" panose="02000000000000000000" pitchFamily="2" charset="0"/>
              </a:rPr>
              <a:t>    </a:t>
            </a:r>
            <a:r>
              <a:rPr lang="bn-BD" sz="2800" b="1" dirty="0">
                <a:solidFill>
                  <a:schemeClr val="accent4">
                    <a:lumMod val="50000"/>
                  </a:schemeClr>
                </a:solidFill>
                <a:latin typeface="NikoshBAN" panose="02000000000000000000" pitchFamily="2" charset="0"/>
                <a:cs typeface="NikoshBAN" panose="02000000000000000000" pitchFamily="2" charset="0"/>
              </a:rPr>
              <a:t> বি. এম. পোড়াদিয়া আলিম মাদ্‌রাসা</a:t>
            </a:r>
            <a:endParaRPr lang="bn-IN" sz="2800" b="1" dirty="0">
              <a:solidFill>
                <a:schemeClr val="accent4">
                  <a:lumMod val="50000"/>
                </a:schemeClr>
              </a:solidFill>
              <a:latin typeface="NikoshBAN" panose="02000000000000000000" pitchFamily="2" charset="0"/>
              <a:cs typeface="NikoshBAN" panose="02000000000000000000" pitchFamily="2" charset="0"/>
            </a:endParaRPr>
          </a:p>
          <a:p>
            <a:pPr algn="ctr"/>
            <a:r>
              <a:rPr lang="bn-IN" sz="2800" b="1" dirty="0">
                <a:solidFill>
                  <a:schemeClr val="accent4">
                    <a:lumMod val="50000"/>
                  </a:schemeClr>
                </a:solidFill>
                <a:latin typeface="NikoshBAN" panose="02000000000000000000" pitchFamily="2" charset="0"/>
                <a:cs typeface="NikoshBAN" panose="02000000000000000000" pitchFamily="2" charset="0"/>
              </a:rPr>
              <a:t>মোবাইল : </a:t>
            </a:r>
            <a:r>
              <a:rPr lang="bn-BD" sz="2800" b="1" dirty="0">
                <a:solidFill>
                  <a:schemeClr val="accent4">
                    <a:lumMod val="50000"/>
                  </a:schemeClr>
                </a:solidFill>
                <a:latin typeface="NikoshBAN" panose="02000000000000000000" pitchFamily="2" charset="0"/>
                <a:cs typeface="NikoshBAN" panose="02000000000000000000" pitchFamily="2" charset="0"/>
              </a:rPr>
              <a:t>01718359233</a:t>
            </a:r>
            <a:endParaRPr lang="bn-IN" sz="2800" b="1" dirty="0">
              <a:solidFill>
                <a:schemeClr val="accent4">
                  <a:lumMod val="50000"/>
                </a:schemeClr>
              </a:solidFill>
              <a:latin typeface="NikoshBAN" panose="02000000000000000000" pitchFamily="2" charset="0"/>
              <a:cs typeface="NikoshBAN" panose="02000000000000000000" pitchFamily="2" charset="0"/>
            </a:endParaRPr>
          </a:p>
          <a:p>
            <a:pPr algn="ctr"/>
            <a:r>
              <a:rPr lang="bn-IN" sz="2800" b="1" dirty="0">
                <a:solidFill>
                  <a:schemeClr val="accent4">
                    <a:lumMod val="50000"/>
                  </a:schemeClr>
                </a:solidFill>
                <a:latin typeface="NikoshBAN" panose="02000000000000000000" pitchFamily="2" charset="0"/>
                <a:cs typeface="NikoshBAN" panose="02000000000000000000" pitchFamily="2" charset="0"/>
              </a:rPr>
              <a:t>ইমেল : </a:t>
            </a:r>
            <a:r>
              <a:rPr lang="en-US" sz="2800" b="1" dirty="0">
                <a:solidFill>
                  <a:schemeClr val="accent4">
                    <a:lumMod val="50000"/>
                  </a:schemeClr>
                </a:solidFill>
                <a:latin typeface="NikoshBAN" panose="02000000000000000000" pitchFamily="2" charset="0"/>
                <a:cs typeface="NikoshBAN" panose="02000000000000000000" pitchFamily="2" charset="0"/>
              </a:rPr>
              <a:t>wasiqur</a:t>
            </a:r>
            <a:r>
              <a:rPr lang="en-US" sz="2800" b="1" dirty="0">
                <a:solidFill>
                  <a:schemeClr val="accent4">
                    <a:lumMod val="50000"/>
                  </a:schemeClr>
                </a:solidFill>
                <a:latin typeface="Times New Roman" panose="02020603050405020304" pitchFamily="18" charset="0"/>
                <a:cs typeface="Times New Roman" panose="02020603050405020304" pitchFamily="18" charset="0"/>
              </a:rPr>
              <a:t>66</a:t>
            </a:r>
            <a:r>
              <a:rPr lang="en-US" sz="2800" b="1" dirty="0">
                <a:solidFill>
                  <a:schemeClr val="accent4">
                    <a:lumMod val="50000"/>
                  </a:schemeClr>
                </a:solidFill>
                <a:latin typeface="NikoshBAN" panose="02000000000000000000" pitchFamily="2" charset="0"/>
                <a:cs typeface="NikoshBAN" panose="02000000000000000000" pitchFamily="2" charset="0"/>
              </a:rPr>
              <a:t>@gmail.com</a:t>
            </a:r>
            <a:endParaRPr lang="en-US" sz="3200" b="1" dirty="0">
              <a:solidFill>
                <a:schemeClr val="accent4">
                  <a:lumMod val="5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057400"/>
            <a:ext cx="35814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96562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8324" y="6011501"/>
            <a:ext cx="6918882" cy="523220"/>
          </a:xfrm>
          <a:prstGeom prst="rect">
            <a:avLst/>
          </a:prstGeom>
          <a:noFill/>
        </p:spPr>
        <p:txBody>
          <a:bodyPr wrap="none" rtlCol="1">
            <a:spAutoFit/>
          </a:bodyPr>
          <a:lstStyle/>
          <a:p>
            <a:r>
              <a:rPr lang="bn-IN" sz="2800" b="1" dirty="0"/>
              <a:t>নারী শিক্ষায় বাংলাদেশের সাফল্য ঈর্ষণীয়</a:t>
            </a:r>
            <a:endParaRPr lang="ar-SA"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5724431"/>
          </a:xfrm>
          <a:prstGeom prst="rect">
            <a:avLst/>
          </a:prstGeom>
        </p:spPr>
      </p:pic>
    </p:spTree>
    <p:extLst>
      <p:ext uri="{BB962C8B-B14F-4D97-AF65-F5344CB8AC3E}">
        <p14:creationId xmlns:p14="http://schemas.microsoft.com/office/powerpoint/2010/main" val="2895720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2063" y="5957182"/>
            <a:ext cx="7760459" cy="523220"/>
          </a:xfrm>
          <a:prstGeom prst="rect">
            <a:avLst/>
          </a:prstGeom>
          <a:noFill/>
        </p:spPr>
        <p:txBody>
          <a:bodyPr wrap="none" rtlCol="1">
            <a:spAutoFit/>
          </a:bodyPr>
          <a:lstStyle/>
          <a:p>
            <a:r>
              <a:rPr lang="bn-IN" sz="2800" b="1" dirty="0"/>
              <a:t>মাধ্যমিক স্তরে কমছে শিক্ষার্থী ঝরে পড়ার হার</a:t>
            </a:r>
            <a:endParaRPr lang="ar-S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2816" y="1"/>
            <a:ext cx="5619184" cy="56855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0" y="0"/>
            <a:ext cx="6500716" cy="5685575"/>
          </a:xfrm>
          <a:prstGeom prst="rect">
            <a:avLst/>
          </a:prstGeom>
        </p:spPr>
      </p:pic>
    </p:spTree>
    <p:extLst>
      <p:ext uri="{BB962C8B-B14F-4D97-AF65-F5344CB8AC3E}">
        <p14:creationId xmlns:p14="http://schemas.microsoft.com/office/powerpoint/2010/main" val="2634665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2156" y="6138249"/>
            <a:ext cx="5984395" cy="1077218"/>
          </a:xfrm>
          <a:prstGeom prst="rect">
            <a:avLst/>
          </a:prstGeom>
          <a:noFill/>
        </p:spPr>
        <p:txBody>
          <a:bodyPr wrap="none" rtlCol="1">
            <a:spAutoFit/>
          </a:bodyPr>
          <a:lstStyle/>
          <a:p>
            <a:r>
              <a:rPr lang="bn-IN" sz="3200" b="1" dirty="0"/>
              <a:t>শিক্ষাখাতে বাজেটে বরাদ্দ বৃদ্ধি</a:t>
            </a:r>
            <a:r>
              <a:rPr lang="en-US" sz="3200" dirty="0"/>
              <a:t/>
            </a:r>
            <a:br>
              <a:rPr lang="en-US" sz="3200" dirty="0"/>
            </a:br>
            <a:endParaRPr lang="ar-SA"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80748"/>
          </a:xfrm>
          <a:prstGeom prst="rect">
            <a:avLst/>
          </a:prstGeom>
        </p:spPr>
      </p:pic>
    </p:spTree>
    <p:extLst>
      <p:ext uri="{BB962C8B-B14F-4D97-AF65-F5344CB8AC3E}">
        <p14:creationId xmlns:p14="http://schemas.microsoft.com/office/powerpoint/2010/main" val="2958360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4054" y="6092982"/>
            <a:ext cx="6994223" cy="523220"/>
          </a:xfrm>
          <a:prstGeom prst="rect">
            <a:avLst/>
          </a:prstGeom>
          <a:noFill/>
        </p:spPr>
        <p:txBody>
          <a:bodyPr wrap="none" rtlCol="1">
            <a:spAutoFit/>
          </a:bodyPr>
          <a:lstStyle/>
          <a:p>
            <a:r>
              <a:rPr lang="bn-IN" sz="2800" b="1" dirty="0"/>
              <a:t>বিনামূল্যে শিক্ষার্থীদের পাঠ্যপুস্তক বিতরণ</a:t>
            </a:r>
            <a:endParaRPr lang="ar-SA"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590" cy="5920966"/>
          </a:xfrm>
          <a:prstGeom prst="rect">
            <a:avLst/>
          </a:prstGeom>
        </p:spPr>
      </p:pic>
    </p:spTree>
    <p:extLst>
      <p:ext uri="{BB962C8B-B14F-4D97-AF65-F5344CB8AC3E}">
        <p14:creationId xmlns:p14="http://schemas.microsoft.com/office/powerpoint/2010/main" val="4216920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8828" y="6063974"/>
            <a:ext cx="10197023" cy="523220"/>
          </a:xfrm>
          <a:prstGeom prst="rect">
            <a:avLst/>
          </a:prstGeom>
          <a:noFill/>
        </p:spPr>
        <p:txBody>
          <a:bodyPr wrap="none" rtlCol="1">
            <a:spAutoFit/>
          </a:bodyPr>
          <a:lstStyle/>
          <a:p>
            <a:r>
              <a:rPr lang="bn-IN" sz="2800" b="1" dirty="0"/>
              <a:t>কারিকুলাম সংস্কার</a:t>
            </a:r>
            <a:r>
              <a:rPr lang="en-US" sz="2800" b="1" dirty="0"/>
              <a:t>, </a:t>
            </a:r>
            <a:r>
              <a:rPr lang="bn-IN" sz="2800" b="1" dirty="0"/>
              <a:t>আধুনিক ও যুগোপযোগী সিলেবাস প্রণয়ন</a:t>
            </a:r>
            <a:endParaRPr lang="ar-SA"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572" y="320306"/>
            <a:ext cx="5555533" cy="5555533"/>
          </a:xfrm>
          <a:prstGeom prst="rect">
            <a:avLst/>
          </a:prstGeom>
        </p:spPr>
      </p:pic>
    </p:spTree>
    <p:extLst>
      <p:ext uri="{BB962C8B-B14F-4D97-AF65-F5344CB8AC3E}">
        <p14:creationId xmlns:p14="http://schemas.microsoft.com/office/powerpoint/2010/main" val="2694662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8223" y="6038662"/>
            <a:ext cx="6135077" cy="954107"/>
          </a:xfrm>
          <a:prstGeom prst="rect">
            <a:avLst/>
          </a:prstGeom>
          <a:noFill/>
        </p:spPr>
        <p:txBody>
          <a:bodyPr wrap="none" rtlCol="1">
            <a:spAutoFit/>
          </a:bodyPr>
          <a:lstStyle/>
          <a:p>
            <a:r>
              <a:rPr lang="bn-IN" sz="2800" b="1" dirty="0"/>
              <a:t>পাঠ্যবইয়ে সঠিক ইতিহাস সংযোজন</a:t>
            </a:r>
            <a:r>
              <a:rPr lang="en-US" sz="2800" dirty="0"/>
              <a:t/>
            </a:r>
            <a:br>
              <a:rPr lang="en-US" sz="2800" dirty="0"/>
            </a:br>
            <a:endParaRPr lang="ar-S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8" y="1"/>
            <a:ext cx="12202437" cy="5875698"/>
          </a:xfrm>
          <a:prstGeom prst="rect">
            <a:avLst/>
          </a:prstGeom>
        </p:spPr>
      </p:pic>
    </p:spTree>
    <p:extLst>
      <p:ext uri="{BB962C8B-B14F-4D97-AF65-F5344CB8AC3E}">
        <p14:creationId xmlns:p14="http://schemas.microsoft.com/office/powerpoint/2010/main" val="3833999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316" y="5776111"/>
            <a:ext cx="4894353" cy="954107"/>
          </a:xfrm>
          <a:prstGeom prst="rect">
            <a:avLst/>
          </a:prstGeom>
          <a:noFill/>
        </p:spPr>
        <p:txBody>
          <a:bodyPr wrap="none" rtlCol="1">
            <a:spAutoFit/>
          </a:bodyPr>
          <a:lstStyle/>
          <a:p>
            <a:r>
              <a:rPr lang="bn-IN" sz="2800" b="1" dirty="0"/>
              <a:t>সৃজনশীল প্রশ্ন পদ্ধতি প্রণয়ন</a:t>
            </a:r>
            <a:r>
              <a:rPr lang="en-US" sz="2800" dirty="0"/>
              <a:t/>
            </a:r>
            <a:br>
              <a:rPr lang="en-US" sz="2800" dirty="0"/>
            </a:br>
            <a:endParaRPr lang="ar-S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5531668"/>
          </a:xfrm>
          <a:prstGeom prst="rect">
            <a:avLst/>
          </a:prstGeom>
        </p:spPr>
      </p:pic>
    </p:spTree>
    <p:extLst>
      <p:ext uri="{BB962C8B-B14F-4D97-AF65-F5344CB8AC3E}">
        <p14:creationId xmlns:p14="http://schemas.microsoft.com/office/powerpoint/2010/main" val="550480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6566" y="5967267"/>
            <a:ext cx="4112088" cy="954107"/>
          </a:xfrm>
          <a:prstGeom prst="rect">
            <a:avLst/>
          </a:prstGeom>
          <a:noFill/>
        </p:spPr>
        <p:txBody>
          <a:bodyPr wrap="none" rtlCol="1">
            <a:spAutoFit/>
          </a:bodyPr>
          <a:lstStyle/>
          <a:p>
            <a:r>
              <a:rPr lang="bn-IN" sz="2800" b="1" dirty="0"/>
              <a:t>পরীক্ষা কার্যক্রম সংস্কার</a:t>
            </a:r>
            <a:r>
              <a:rPr lang="en-US" sz="2800" dirty="0"/>
              <a:t/>
            </a:r>
            <a:br>
              <a:rPr lang="en-US" sz="2800" dirty="0"/>
            </a:br>
            <a:endParaRPr lang="ar-S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6528" y="2804160"/>
            <a:ext cx="2218944" cy="12496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98" y="0"/>
            <a:ext cx="12101102" cy="5803271"/>
          </a:xfrm>
          <a:prstGeom prst="rect">
            <a:avLst/>
          </a:prstGeom>
        </p:spPr>
      </p:pic>
    </p:spTree>
    <p:extLst>
      <p:ext uri="{BB962C8B-B14F-4D97-AF65-F5344CB8AC3E}">
        <p14:creationId xmlns:p14="http://schemas.microsoft.com/office/powerpoint/2010/main" val="2802194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1776" y="6255945"/>
            <a:ext cx="4958409" cy="523220"/>
          </a:xfrm>
          <a:prstGeom prst="rect">
            <a:avLst/>
          </a:prstGeom>
          <a:noFill/>
        </p:spPr>
        <p:txBody>
          <a:bodyPr wrap="none" rtlCol="1">
            <a:spAutoFit/>
          </a:bodyPr>
          <a:lstStyle/>
          <a:p>
            <a:pPr algn="l" rtl="0"/>
            <a:r>
              <a:rPr lang="bn-IN" sz="2800" b="1" dirty="0"/>
              <a:t>অর্জন হয়েছে জেন্ডার </a:t>
            </a:r>
            <a:r>
              <a:rPr lang="bn-IN" sz="2800" b="1" dirty="0" smtClean="0"/>
              <a:t>সমতা</a:t>
            </a:r>
            <a:endParaRPr lang="ar-S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27181"/>
          </a:xfrm>
          <a:prstGeom prst="rect">
            <a:avLst/>
          </a:prstGeom>
        </p:spPr>
      </p:pic>
    </p:spTree>
    <p:extLst>
      <p:ext uri="{BB962C8B-B14F-4D97-AF65-F5344CB8AC3E}">
        <p14:creationId xmlns:p14="http://schemas.microsoft.com/office/powerpoint/2010/main" val="571926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2962" y="6065823"/>
            <a:ext cx="6915676" cy="523220"/>
          </a:xfrm>
          <a:prstGeom prst="rect">
            <a:avLst/>
          </a:prstGeom>
          <a:noFill/>
        </p:spPr>
        <p:txBody>
          <a:bodyPr wrap="none" rtlCol="1">
            <a:spAutoFit/>
          </a:bodyPr>
          <a:lstStyle/>
          <a:p>
            <a:pPr algn="l" rtl="0"/>
            <a:r>
              <a:rPr lang="bn-IN" sz="2800" b="1" dirty="0"/>
              <a:t>বাড়ছে পরীক্ষায় অংশগ্রহণ ও পাশের </a:t>
            </a:r>
            <a:r>
              <a:rPr lang="bn-IN" sz="2800" b="1" dirty="0" smtClean="0"/>
              <a:t>হার</a:t>
            </a:r>
            <a:endParaRPr lang="ar-S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891" y="0"/>
            <a:ext cx="5945109" cy="57489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246891" cy="5748950"/>
          </a:xfrm>
          <a:prstGeom prst="rect">
            <a:avLst/>
          </a:prstGeom>
        </p:spPr>
      </p:pic>
    </p:spTree>
    <p:extLst>
      <p:ext uri="{BB962C8B-B14F-4D97-AF65-F5344CB8AC3E}">
        <p14:creationId xmlns:p14="http://schemas.microsoft.com/office/powerpoint/2010/main" val="799263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310" y="533400"/>
            <a:ext cx="10058400" cy="5666704"/>
          </a:xfrm>
          <a:prstGeom prst="rect">
            <a:avLst/>
          </a:prstGeom>
        </p:spPr>
      </p:pic>
    </p:spTree>
    <p:extLst>
      <p:ext uri="{BB962C8B-B14F-4D97-AF65-F5344CB8AC3E}">
        <p14:creationId xmlns:p14="http://schemas.microsoft.com/office/powerpoint/2010/main" val="3648235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5375" y="6156357"/>
            <a:ext cx="4722768" cy="523220"/>
          </a:xfrm>
          <a:prstGeom prst="rect">
            <a:avLst/>
          </a:prstGeom>
          <a:noFill/>
        </p:spPr>
        <p:txBody>
          <a:bodyPr wrap="none" rtlCol="1">
            <a:spAutoFit/>
          </a:bodyPr>
          <a:lstStyle/>
          <a:p>
            <a:pPr algn="l" rtl="0"/>
            <a:r>
              <a:rPr lang="bn-IN" sz="2800" b="1" dirty="0"/>
              <a:t>ছাত্র-ছাত্রীকে উপবৃত্তি </a:t>
            </a:r>
            <a:r>
              <a:rPr lang="bn-IN" sz="2800" b="1" dirty="0" smtClean="0"/>
              <a:t>প্রদান</a:t>
            </a:r>
            <a:endParaRPr lang="ar-SA" sz="2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8312"/>
          <a:stretch/>
        </p:blipFill>
        <p:spPr>
          <a:xfrm>
            <a:off x="-45228" y="-1"/>
            <a:ext cx="12237228" cy="5803271"/>
          </a:xfrm>
          <a:prstGeom prst="rect">
            <a:avLst/>
          </a:prstGeom>
        </p:spPr>
      </p:pic>
    </p:spTree>
    <p:extLst>
      <p:ext uri="{BB962C8B-B14F-4D97-AF65-F5344CB8AC3E}">
        <p14:creationId xmlns:p14="http://schemas.microsoft.com/office/powerpoint/2010/main" val="4148276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2552" y="6083929"/>
            <a:ext cx="3185487" cy="523220"/>
          </a:xfrm>
          <a:prstGeom prst="rect">
            <a:avLst/>
          </a:prstGeom>
          <a:noFill/>
        </p:spPr>
        <p:txBody>
          <a:bodyPr wrap="none" rtlCol="1">
            <a:spAutoFit/>
          </a:bodyPr>
          <a:lstStyle/>
          <a:p>
            <a:pPr algn="l" rtl="0"/>
            <a:r>
              <a:rPr lang="bn-IN" sz="2800" b="1" dirty="0"/>
              <a:t>শিক্ষাক্ষেত্রে </a:t>
            </a:r>
            <a:r>
              <a:rPr lang="bn-IN" sz="2800" b="1" dirty="0" smtClean="0"/>
              <a:t>ই-বুক</a:t>
            </a:r>
            <a:endParaRPr lang="ar-SA" sz="2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812" t="3511" r="14050" b="5583"/>
          <a:stretch/>
        </p:blipFill>
        <p:spPr>
          <a:xfrm>
            <a:off x="0" y="-852"/>
            <a:ext cx="12191999" cy="6003300"/>
          </a:xfrm>
          <a:prstGeom prst="rect">
            <a:avLst/>
          </a:prstGeom>
        </p:spPr>
      </p:pic>
    </p:spTree>
    <p:extLst>
      <p:ext uri="{BB962C8B-B14F-4D97-AF65-F5344CB8AC3E}">
        <p14:creationId xmlns:p14="http://schemas.microsoft.com/office/powerpoint/2010/main" val="3161758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8261" y="5432080"/>
            <a:ext cx="8127546" cy="523220"/>
          </a:xfrm>
          <a:prstGeom prst="rect">
            <a:avLst/>
          </a:prstGeom>
          <a:noFill/>
        </p:spPr>
        <p:txBody>
          <a:bodyPr wrap="none" rtlCol="1">
            <a:spAutoFit/>
          </a:bodyPr>
          <a:lstStyle/>
          <a:p>
            <a:pPr algn="l" rtl="0"/>
            <a:r>
              <a:rPr lang="bn-IN" sz="2800" b="1" dirty="0"/>
              <a:t>যথাসময়ে পরীক্ষা গ্রহণ</a:t>
            </a:r>
            <a:r>
              <a:rPr lang="en-US" sz="2800" b="1" dirty="0"/>
              <a:t>, </a:t>
            </a:r>
            <a:r>
              <a:rPr lang="bn-IN" sz="2800" b="1" dirty="0"/>
              <a:t>ফল প্রকাশ ও ক্লাস শুরু</a:t>
            </a:r>
            <a:r>
              <a:rPr lang="en-US" sz="2800" dirty="0"/>
              <a:t> </a:t>
            </a:r>
            <a:endParaRPr lang="ar-S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37728" cy="4829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728" y="67587"/>
            <a:ext cx="4636316" cy="47615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4044" y="1"/>
            <a:ext cx="3717956" cy="4829174"/>
          </a:xfrm>
          <a:prstGeom prst="rect">
            <a:avLst/>
          </a:prstGeom>
        </p:spPr>
      </p:pic>
    </p:spTree>
    <p:extLst>
      <p:ext uri="{BB962C8B-B14F-4D97-AF65-F5344CB8AC3E}">
        <p14:creationId xmlns:p14="http://schemas.microsoft.com/office/powerpoint/2010/main" val="1209220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713" y="5948127"/>
            <a:ext cx="6133410" cy="523220"/>
          </a:xfrm>
          <a:prstGeom prst="rect">
            <a:avLst/>
          </a:prstGeom>
          <a:noFill/>
        </p:spPr>
        <p:txBody>
          <a:bodyPr wrap="none" rtlCol="1">
            <a:spAutoFit/>
          </a:bodyPr>
          <a:lstStyle/>
          <a:p>
            <a:r>
              <a:rPr lang="bn-IN" sz="2800" b="1" dirty="0"/>
              <a:t>অনলাইনে ভর্তি ও পরীক্ষার ফলাফল</a:t>
            </a:r>
            <a:endParaRPr lang="ar-S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111088" cy="57036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089" y="-1"/>
            <a:ext cx="6080911" cy="5703684"/>
          </a:xfrm>
          <a:prstGeom prst="rect">
            <a:avLst/>
          </a:prstGeom>
        </p:spPr>
      </p:pic>
    </p:spTree>
    <p:extLst>
      <p:ext uri="{BB962C8B-B14F-4D97-AF65-F5344CB8AC3E}">
        <p14:creationId xmlns:p14="http://schemas.microsoft.com/office/powerpoint/2010/main" val="2985282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7136" y="5950319"/>
            <a:ext cx="5707012" cy="523220"/>
          </a:xfrm>
          <a:prstGeom prst="rect">
            <a:avLst/>
          </a:prstGeom>
          <a:noFill/>
        </p:spPr>
        <p:txBody>
          <a:bodyPr wrap="none" rtlCol="1">
            <a:spAutoFit/>
          </a:bodyPr>
          <a:lstStyle/>
          <a:p>
            <a:pPr algn="l" rtl="0"/>
            <a:r>
              <a:rPr lang="bn-IN" sz="2800" b="1" dirty="0"/>
              <a:t>শিক্ষাব্যবস্থায় আইসিটি</a:t>
            </a:r>
            <a:r>
              <a:rPr lang="en-US" sz="2800" b="1" dirty="0"/>
              <a:t>`</a:t>
            </a:r>
            <a:r>
              <a:rPr lang="bn-IN" sz="2800" b="1" dirty="0"/>
              <a:t>র </a:t>
            </a:r>
            <a:r>
              <a:rPr lang="bn-IN" sz="2800" b="1" dirty="0" smtClean="0"/>
              <a:t>ব্যবহার</a:t>
            </a:r>
            <a:endParaRPr lang="ar-S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081602" cy="5657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602" y="0"/>
            <a:ext cx="5110398" cy="5657850"/>
          </a:xfrm>
          <a:prstGeom prst="rect">
            <a:avLst/>
          </a:prstGeom>
        </p:spPr>
      </p:pic>
    </p:spTree>
    <p:extLst>
      <p:ext uri="{BB962C8B-B14F-4D97-AF65-F5344CB8AC3E}">
        <p14:creationId xmlns:p14="http://schemas.microsoft.com/office/powerpoint/2010/main" val="4113517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3406" y="5993395"/>
            <a:ext cx="3998210" cy="523220"/>
          </a:xfrm>
          <a:prstGeom prst="rect">
            <a:avLst/>
          </a:prstGeom>
          <a:noFill/>
        </p:spPr>
        <p:txBody>
          <a:bodyPr wrap="none" rtlCol="1">
            <a:spAutoFit/>
          </a:bodyPr>
          <a:lstStyle/>
          <a:p>
            <a:pPr algn="l" rtl="0"/>
            <a:r>
              <a:rPr lang="bn-IN" sz="2800" b="1" dirty="0" smtClean="0"/>
              <a:t>কম্পিউটার ল্যাব স্থাপন</a:t>
            </a:r>
            <a:endParaRPr lang="ar-S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9" y="36214"/>
            <a:ext cx="12196197" cy="5694630"/>
          </a:xfrm>
          <a:prstGeom prst="rect">
            <a:avLst/>
          </a:prstGeom>
        </p:spPr>
      </p:pic>
    </p:spTree>
    <p:extLst>
      <p:ext uri="{BB962C8B-B14F-4D97-AF65-F5344CB8AC3E}">
        <p14:creationId xmlns:p14="http://schemas.microsoft.com/office/powerpoint/2010/main" val="3915011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731" y="5945724"/>
            <a:ext cx="10604185" cy="461665"/>
          </a:xfrm>
          <a:prstGeom prst="rect">
            <a:avLst/>
          </a:prstGeom>
          <a:noFill/>
        </p:spPr>
        <p:txBody>
          <a:bodyPr wrap="none" rtlCol="1">
            <a:spAutoFit/>
          </a:bodyPr>
          <a:lstStyle/>
          <a:p>
            <a:pPr algn="l" rtl="0"/>
            <a:r>
              <a:rPr lang="bn-IN" sz="2400" b="1" dirty="0"/>
              <a:t>এমপিওভুক্তকরণ এবং এমপিওভুক্ত শিক্ষক-কর্মচারীদের সুযোগ-সুবিধা </a:t>
            </a:r>
            <a:r>
              <a:rPr lang="bn-IN" sz="2400" b="1" dirty="0" smtClean="0"/>
              <a:t>বৃদ্ধি</a:t>
            </a:r>
            <a:endParaRPr lang="ar-S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657850"/>
          </a:xfrm>
          <a:prstGeom prst="rect">
            <a:avLst/>
          </a:prstGeom>
        </p:spPr>
      </p:pic>
    </p:spTree>
    <p:extLst>
      <p:ext uri="{BB962C8B-B14F-4D97-AF65-F5344CB8AC3E}">
        <p14:creationId xmlns:p14="http://schemas.microsoft.com/office/powerpoint/2010/main" val="2378023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3570" y="6065822"/>
            <a:ext cx="6734536" cy="523220"/>
          </a:xfrm>
          <a:prstGeom prst="rect">
            <a:avLst/>
          </a:prstGeom>
          <a:noFill/>
        </p:spPr>
        <p:txBody>
          <a:bodyPr wrap="none" rtlCol="1">
            <a:spAutoFit/>
          </a:bodyPr>
          <a:lstStyle/>
          <a:p>
            <a:pPr algn="l" rtl="0"/>
            <a:r>
              <a:rPr lang="en-US" sz="2800" b="1" dirty="0" err="1" smtClean="0"/>
              <a:t>এনটিআরসিএর</a:t>
            </a:r>
            <a:r>
              <a:rPr lang="en-US" sz="2800" b="1" dirty="0" smtClean="0"/>
              <a:t> </a:t>
            </a:r>
            <a:r>
              <a:rPr lang="en-US" sz="2800" b="1" dirty="0" err="1" smtClean="0"/>
              <a:t>মাধ্যমে</a:t>
            </a:r>
            <a:r>
              <a:rPr lang="en-US" sz="2800" b="1" dirty="0" smtClean="0"/>
              <a:t>  </a:t>
            </a:r>
            <a:r>
              <a:rPr lang="bn-IN" sz="2800" b="1" dirty="0" smtClean="0"/>
              <a:t>শিক্ষক নিয়োগ</a:t>
            </a:r>
            <a:r>
              <a:rPr lang="en-US" sz="2800" b="1" dirty="0" smtClean="0"/>
              <a:t> </a:t>
            </a:r>
            <a:endParaRPr lang="ar-S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33" y="0"/>
            <a:ext cx="11811567" cy="6065822"/>
          </a:xfrm>
          <a:prstGeom prst="rect">
            <a:avLst/>
          </a:prstGeom>
        </p:spPr>
      </p:pic>
    </p:spTree>
    <p:extLst>
      <p:ext uri="{BB962C8B-B14F-4D97-AF65-F5344CB8AC3E}">
        <p14:creationId xmlns:p14="http://schemas.microsoft.com/office/powerpoint/2010/main" val="1381353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7882" y="6038661"/>
            <a:ext cx="4875053" cy="523220"/>
          </a:xfrm>
          <a:prstGeom prst="rect">
            <a:avLst/>
          </a:prstGeom>
          <a:noFill/>
        </p:spPr>
        <p:txBody>
          <a:bodyPr wrap="none" rtlCol="1">
            <a:spAutoFit/>
          </a:bodyPr>
          <a:lstStyle/>
          <a:p>
            <a:pPr algn="l" rtl="0"/>
            <a:r>
              <a:rPr lang="en-US" sz="2800" b="1" dirty="0" smtClean="0"/>
              <a:t> </a:t>
            </a:r>
            <a:r>
              <a:rPr lang="en-US" sz="2800" b="1" dirty="0" err="1" smtClean="0"/>
              <a:t>শিক্ষকদের</a:t>
            </a:r>
            <a:r>
              <a:rPr lang="en-US" sz="2800" b="1" dirty="0" smtClean="0"/>
              <a:t> </a:t>
            </a:r>
            <a:r>
              <a:rPr lang="bn-IN" sz="2800" b="1" dirty="0" smtClean="0"/>
              <a:t>বেতন </a:t>
            </a:r>
            <a:r>
              <a:rPr lang="bn-IN" sz="2800" b="1" dirty="0"/>
              <a:t>ভাতা </a:t>
            </a:r>
            <a:r>
              <a:rPr lang="bn-IN" sz="2800" b="1" dirty="0" smtClean="0"/>
              <a:t>বৃদ্ধি</a:t>
            </a:r>
            <a:endParaRPr lang="ar-SA" sz="2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5279"/>
          <a:stretch/>
        </p:blipFill>
        <p:spPr>
          <a:xfrm>
            <a:off x="0" y="169578"/>
            <a:ext cx="12192000" cy="5525052"/>
          </a:xfrm>
          <a:prstGeom prst="rect">
            <a:avLst/>
          </a:prstGeom>
        </p:spPr>
      </p:pic>
    </p:spTree>
    <p:extLst>
      <p:ext uri="{BB962C8B-B14F-4D97-AF65-F5344CB8AC3E}">
        <p14:creationId xmlns:p14="http://schemas.microsoft.com/office/powerpoint/2010/main" val="3456406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3465" y="5776109"/>
            <a:ext cx="4437433" cy="523220"/>
          </a:xfrm>
          <a:prstGeom prst="rect">
            <a:avLst/>
          </a:prstGeom>
          <a:noFill/>
        </p:spPr>
        <p:txBody>
          <a:bodyPr wrap="none" rtlCol="1">
            <a:spAutoFit/>
          </a:bodyPr>
          <a:lstStyle/>
          <a:p>
            <a:pPr algn="l" rtl="0"/>
            <a:r>
              <a:rPr lang="en-US" sz="2800" b="1" dirty="0" err="1" smtClean="0"/>
              <a:t>প্রতিষ্ঠান</a:t>
            </a:r>
            <a:r>
              <a:rPr lang="en-US" sz="2800" b="1" dirty="0" smtClean="0"/>
              <a:t> </a:t>
            </a:r>
            <a:r>
              <a:rPr lang="en-US" sz="2800" b="1" dirty="0" err="1" smtClean="0"/>
              <a:t>এমপিওভূক্তকরণ</a:t>
            </a:r>
            <a:endParaRPr lang="ar-SA"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206" y="0"/>
            <a:ext cx="7423841" cy="5527139"/>
          </a:xfrm>
          <a:prstGeom prst="rect">
            <a:avLst/>
          </a:prstGeom>
        </p:spPr>
      </p:pic>
    </p:spTree>
    <p:extLst>
      <p:ext uri="{BB962C8B-B14F-4D97-AF65-F5344CB8AC3E}">
        <p14:creationId xmlns:p14="http://schemas.microsoft.com/office/powerpoint/2010/main" val="294631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452" y="278093"/>
            <a:ext cx="6827180" cy="6156960"/>
          </a:xfrm>
          <a:prstGeom prst="rect">
            <a:avLst/>
          </a:prstGeom>
        </p:spPr>
      </p:pic>
    </p:spTree>
    <p:extLst>
      <p:ext uri="{BB962C8B-B14F-4D97-AF65-F5344CB8AC3E}">
        <p14:creationId xmlns:p14="http://schemas.microsoft.com/office/powerpoint/2010/main" val="1203783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827" y="6047715"/>
            <a:ext cx="6332183" cy="523220"/>
          </a:xfrm>
          <a:prstGeom prst="rect">
            <a:avLst/>
          </a:prstGeom>
          <a:noFill/>
        </p:spPr>
        <p:txBody>
          <a:bodyPr wrap="none" rtlCol="1">
            <a:spAutoFit/>
          </a:bodyPr>
          <a:lstStyle/>
          <a:p>
            <a:r>
              <a:rPr lang="bn-IN" sz="2800" b="1" dirty="0"/>
              <a:t>নতুন শিক্ষা প্রতিষ্ঠানের অনুমতি প্রদান</a:t>
            </a:r>
            <a:endParaRPr lang="ar-S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758004"/>
          </a:xfrm>
          <a:prstGeom prst="rect">
            <a:avLst/>
          </a:prstGeom>
        </p:spPr>
      </p:pic>
    </p:spTree>
    <p:extLst>
      <p:ext uri="{BB962C8B-B14F-4D97-AF65-F5344CB8AC3E}">
        <p14:creationId xmlns:p14="http://schemas.microsoft.com/office/powerpoint/2010/main" val="1755861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2024" y="461449"/>
            <a:ext cx="10310327" cy="6124754"/>
          </a:xfrm>
          <a:prstGeom prst="rect">
            <a:avLst/>
          </a:prstGeom>
          <a:noFill/>
        </p:spPr>
        <p:txBody>
          <a:bodyPr wrap="square" rtlCol="1">
            <a:spAutoFit/>
          </a:bodyPr>
          <a:lstStyle/>
          <a:p>
            <a:pPr algn="just" rtl="0"/>
            <a:r>
              <a:rPr lang="as-IN" sz="2800" dirty="0" smtClean="0">
                <a:solidFill>
                  <a:srgbClr val="00B050"/>
                </a:solidFill>
              </a:rPr>
              <a:t>বঙ্গবন্ধুর </a:t>
            </a:r>
            <a:r>
              <a:rPr lang="as-IN" sz="2800" dirty="0">
                <a:solidFill>
                  <a:srgbClr val="00B050"/>
                </a:solidFill>
              </a:rPr>
              <a:t>স্বপ্নের সোনার বাংলা গড়ার প্রত্যয়ে তারই সুযোগ্য কন্যা প্রধানমন্ত্রী শেখ হাসিনা বিচক্ষণ সিদ্ধান্ত নিয়ে বাস্তবায়নের মাধ্যমে বাংলাদেশকে উন্নত বিশ্বের কাতারে নিয়ে যাওয়ার প্রয়াসে সর্বদা সচেষ্ট। শিক্ষা, স্বাস্থ্য, যোগাযোগ, বিদ্যুত, কৃষি এবং অন্যান্য সেক্টরে উন্নয়নের হাওয়া বইতে শুরু করেছে। বিশেষ করে বিদ্যুত সেক্টরে অভূতপূর্ব উন্নতি সাধন করেছে বর্তমান সরকার। গ্রামে-গঞ্জে বিদ্যুতের বিস্তার ঘটেছে। যোগাযোগ খাতে প্রভূত উন্নতি সাধিত হয়েছে। যোগাযোগ এবং বিদ্যুতের উন্নয়নের ফলেই গ্রামেই এখন আধুনিক মানের শিক্ষা প্রতিষ্ঠান প্রতিষ্ঠিত হচ্ছে। ডিজিটালাইজেশনের ছোঁয়ার ফলে গ্রামে বসেই যে কোন শিক্ষার্থী উন্নত বিশ্বের সঙ্গে নিজের পড়াশোনা তথা উচ্চ শিক্ষার বিষয়ে খোঁজখবর রাখতে পারছে সব সময়। এ সবই শেখ হাসিনার সরকারের অবদান। মুক্তিযুদ্ধের সপক্ষের সরকার যুগোপযোগী সিদ্ধান্তের মাধ্যমে বাংলাদেশের শিক্ষা ক্ষেত্রে প্রভূত উন্নতি সাধন করেছে।</a:t>
            </a:r>
            <a:endParaRPr lang="ar-SA" sz="2800" dirty="0">
              <a:solidFill>
                <a:srgbClr val="00B050"/>
              </a:solidFill>
            </a:endParaRPr>
          </a:p>
        </p:txBody>
      </p:sp>
    </p:spTree>
    <p:extLst>
      <p:ext uri="{BB962C8B-B14F-4D97-AF65-F5344CB8AC3E}">
        <p14:creationId xmlns:p14="http://schemas.microsoft.com/office/powerpoint/2010/main" val="788252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946" y="1023796"/>
            <a:ext cx="5237241" cy="5237241"/>
          </a:xfrm>
          <a:prstGeom prst="rect">
            <a:avLst/>
          </a:prstGeom>
        </p:spPr>
      </p:pic>
    </p:spTree>
    <p:extLst>
      <p:ext uri="{BB962C8B-B14F-4D97-AF65-F5344CB8AC3E}">
        <p14:creationId xmlns:p14="http://schemas.microsoft.com/office/powerpoint/2010/main" val="376915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397" y="194310"/>
            <a:ext cx="6518495" cy="6469380"/>
          </a:xfrm>
          <a:prstGeom prst="rect">
            <a:avLst/>
          </a:prstGeom>
        </p:spPr>
      </p:pic>
    </p:spTree>
    <p:extLst>
      <p:ext uri="{BB962C8B-B14F-4D97-AF65-F5344CB8AC3E}">
        <p14:creationId xmlns:p14="http://schemas.microsoft.com/office/powerpoint/2010/main" val="1667675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8365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434082"/>
            <a:ext cx="12192000" cy="7522946"/>
          </a:xfrm>
          <a:prstGeom prst="rect">
            <a:avLst/>
          </a:prstGeom>
        </p:spPr>
      </p:pic>
    </p:spTree>
    <p:extLst>
      <p:ext uri="{BB962C8B-B14F-4D97-AF65-F5344CB8AC3E}">
        <p14:creationId xmlns:p14="http://schemas.microsoft.com/office/powerpoint/2010/main" val="183364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040" y="2090518"/>
            <a:ext cx="11303094" cy="2246769"/>
          </a:xfrm>
          <a:prstGeom prst="rect">
            <a:avLst/>
          </a:prstGeom>
          <a:noFill/>
        </p:spPr>
        <p:txBody>
          <a:bodyPr wrap="none" rtlCol="1">
            <a:spAutoFit/>
          </a:bodyPr>
          <a:lstStyle/>
          <a:p>
            <a:pPr algn="ctr" rtl="0"/>
            <a:r>
              <a:rPr lang="bn-IN" sz="6000" dirty="0">
                <a:solidFill>
                  <a:srgbClr val="FF0000"/>
                </a:solidFill>
              </a:rPr>
              <a:t>শিক্ষাক্ষেত্রে যুগান্তকারী </a:t>
            </a:r>
            <a:r>
              <a:rPr lang="bn-IN" sz="6000" dirty="0" smtClean="0">
                <a:solidFill>
                  <a:srgbClr val="FF0000"/>
                </a:solidFill>
              </a:rPr>
              <a:t>পরিবর্তন‍</a:t>
            </a:r>
            <a:endParaRPr lang="en-US" sz="6000" dirty="0" smtClean="0">
              <a:solidFill>
                <a:srgbClr val="FF0000"/>
              </a:solidFill>
            </a:endParaRPr>
          </a:p>
          <a:p>
            <a:pPr algn="ctr" rtl="0"/>
            <a:endParaRPr lang="en-US" sz="2000" dirty="0">
              <a:solidFill>
                <a:srgbClr val="FF0000"/>
              </a:solidFill>
            </a:endParaRPr>
          </a:p>
          <a:p>
            <a:pPr algn="ctr" rtl="0"/>
            <a:r>
              <a:rPr lang="bn-IN" sz="6000" dirty="0" smtClean="0">
                <a:solidFill>
                  <a:srgbClr val="00B050"/>
                </a:solidFill>
              </a:rPr>
              <a:t>স্বপ্নপূরণে </a:t>
            </a:r>
            <a:r>
              <a:rPr lang="bn-IN" sz="6000" dirty="0">
                <a:solidFill>
                  <a:srgbClr val="00B050"/>
                </a:solidFill>
              </a:rPr>
              <a:t>এগিয়ে চলেছে </a:t>
            </a:r>
            <a:r>
              <a:rPr lang="bn-IN" sz="6000" dirty="0" smtClean="0">
                <a:solidFill>
                  <a:srgbClr val="00B050"/>
                </a:solidFill>
              </a:rPr>
              <a:t>বাংলাদেশ</a:t>
            </a:r>
            <a:endParaRPr lang="en-US" sz="6000" dirty="0">
              <a:solidFill>
                <a:srgbClr val="00B050"/>
              </a:solidFill>
            </a:endParaRPr>
          </a:p>
        </p:txBody>
      </p:sp>
    </p:spTree>
    <p:extLst>
      <p:ext uri="{BB962C8B-B14F-4D97-AF65-F5344CB8AC3E}">
        <p14:creationId xmlns:p14="http://schemas.microsoft.com/office/powerpoint/2010/main" val="294322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2507" y="722507"/>
            <a:ext cx="10492965" cy="5693866"/>
          </a:xfrm>
          <a:prstGeom prst="rect">
            <a:avLst/>
          </a:prstGeom>
          <a:noFill/>
        </p:spPr>
        <p:txBody>
          <a:bodyPr wrap="square" rtlCol="1">
            <a:spAutoFit/>
          </a:bodyPr>
          <a:lstStyle/>
          <a:p>
            <a:pPr algn="just" rtl="0"/>
            <a:r>
              <a:rPr lang="as-IN" sz="2800" dirty="0">
                <a:solidFill>
                  <a:srgbClr val="00B050"/>
                </a:solidFill>
              </a:rPr>
              <a:t>একটি রাষ্ট্র ব্যর্থ কি সফল হবে তা বেশ কয়েকটি নির্দেশকের ওপর নির্ভর করে। ওই সব নির্দেশকের মধ্যে শিক্ষা অন্যতম। শিক্ষাই অগ্রগতি তথা রাষ্ট্রের জন্য উপযোগী পরিবেশ গড়ে তুলতে সহায়ক ভূমিকা পালন করে থাকে। বাংলাদেশ সরকারও শিক্ষাক্ষেত্রে প্রসার ও জনগণকে শতভাগ শিক্ষার আওতায় নিয়ে আসার জন্য নানামুখী উদ্যোগ গ্রহণ করেছে। শুধু উদ্যোগ গ্রহণ করেই সরকার ক্ষান্ত হয়নি, মুক্তিযুদ্ধের সপক্ষের সরকার সেই সব উদ্যোগ বাস্তবায়নের জন্য অগ্রাধিকার ভিত্তিতে কাজ করছে। কারণ শিক্ষার মাধ্যমেই পরিবর্তন সম্ভব এবং সেই পরিবর্তনের মাধ্যমেই স্বপ্নের সোনার বাংলা গড়া সম্ভবপর হবে। কাজেই, সামষ্টিক উন্নয়নের লক্ষ্যে শিক্ষার বিকল্প নেই এবং বর্তমান সরকারও সেই বিষয়টি উপলব্ধি করে উন্নয়নের সিঁড়ি হিসেবে শিক্ষাকেই বেছে নিয়েছে এবং তদানুযায়ী পদক্ষেপও গ্রহণ </a:t>
            </a:r>
            <a:r>
              <a:rPr lang="as-IN" sz="2800" dirty="0" smtClean="0">
                <a:solidFill>
                  <a:srgbClr val="00B050"/>
                </a:solidFill>
              </a:rPr>
              <a:t>করেছে।</a:t>
            </a:r>
            <a:endParaRPr lang="ar-SA" sz="2800" dirty="0">
              <a:solidFill>
                <a:srgbClr val="00B050"/>
              </a:solidFill>
            </a:endParaRPr>
          </a:p>
        </p:txBody>
      </p:sp>
    </p:spTree>
    <p:extLst>
      <p:ext uri="{BB962C8B-B14F-4D97-AF65-F5344CB8AC3E}">
        <p14:creationId xmlns:p14="http://schemas.microsoft.com/office/powerpoint/2010/main" val="2033202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8782" y="2616451"/>
            <a:ext cx="10721205" cy="1282402"/>
          </a:xfrm>
          <a:prstGeom prst="rect">
            <a:avLst/>
          </a:prstGeom>
          <a:noFill/>
        </p:spPr>
        <p:txBody>
          <a:bodyPr wrap="none" rtlCol="1">
            <a:spAutoFit/>
          </a:bodyPr>
          <a:lstStyle/>
          <a:p>
            <a:pPr algn="ctr" rtl="0"/>
            <a:r>
              <a:rPr lang="bn-IN" sz="8000" baseline="-25000" dirty="0">
                <a:solidFill>
                  <a:srgbClr val="FF0000"/>
                </a:solidFill>
              </a:rPr>
              <a:t>শিক্ষাক্ষেত্রে </a:t>
            </a:r>
            <a:r>
              <a:rPr lang="bn-IN" sz="8000" baseline="-25000" dirty="0" smtClean="0">
                <a:solidFill>
                  <a:srgbClr val="FF0000"/>
                </a:solidFill>
              </a:rPr>
              <a:t>যুগান্তকারী</a:t>
            </a:r>
            <a:r>
              <a:rPr lang="en-US" sz="8000" baseline="-25000" dirty="0" smtClean="0">
                <a:solidFill>
                  <a:srgbClr val="FF0000"/>
                </a:solidFill>
              </a:rPr>
              <a:t> </a:t>
            </a:r>
            <a:r>
              <a:rPr lang="en-US" sz="8000" baseline="-25000" dirty="0" err="1" smtClean="0">
                <a:solidFill>
                  <a:srgbClr val="FF0000"/>
                </a:solidFill>
              </a:rPr>
              <a:t>সাফল্য</a:t>
            </a:r>
            <a:r>
              <a:rPr lang="en-US" sz="8000" baseline="-25000" dirty="0" smtClean="0">
                <a:solidFill>
                  <a:srgbClr val="FF0000"/>
                </a:solidFill>
              </a:rPr>
              <a:t> </a:t>
            </a:r>
            <a:r>
              <a:rPr lang="en-US" sz="8000" baseline="-25000" dirty="0" err="1" smtClean="0">
                <a:solidFill>
                  <a:srgbClr val="FF0000"/>
                </a:solidFill>
              </a:rPr>
              <a:t>হচ্ছে</a:t>
            </a:r>
            <a:r>
              <a:rPr lang="en-US" sz="8000" baseline="-25000" dirty="0" smtClean="0">
                <a:solidFill>
                  <a:srgbClr val="FF0000"/>
                </a:solidFill>
              </a:rPr>
              <a:t>-</a:t>
            </a:r>
            <a:endParaRPr lang="en-US" sz="8000" baseline="-25000" dirty="0">
              <a:solidFill>
                <a:srgbClr val="FF0000"/>
              </a:solidFill>
            </a:endParaRPr>
          </a:p>
          <a:p>
            <a:pPr algn="ctr" rtl="0"/>
            <a:endParaRPr lang="en-US" sz="3600" baseline="-25000" dirty="0">
              <a:solidFill>
                <a:srgbClr val="FF0000"/>
              </a:solidFill>
            </a:endParaRPr>
          </a:p>
        </p:txBody>
      </p:sp>
    </p:spTree>
    <p:extLst>
      <p:ext uri="{BB962C8B-B14F-4D97-AF65-F5344CB8AC3E}">
        <p14:creationId xmlns:p14="http://schemas.microsoft.com/office/powerpoint/2010/main" val="2302905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372</Words>
  <Application>Microsoft Office PowerPoint</Application>
  <PresentationFormat>Widescreen</PresentationFormat>
  <Paragraphs>33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31</cp:revision>
  <dcterms:created xsi:type="dcterms:W3CDTF">2022-03-16T14:11:48Z</dcterms:created>
  <dcterms:modified xsi:type="dcterms:W3CDTF">2022-03-18T11:36:23Z</dcterms:modified>
</cp:coreProperties>
</file>