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5" r:id="rId2"/>
    <p:sldId id="409" r:id="rId3"/>
    <p:sldId id="285" r:id="rId4"/>
    <p:sldId id="446" r:id="rId5"/>
    <p:sldId id="261" r:id="rId6"/>
    <p:sldId id="262" r:id="rId7"/>
    <p:sldId id="263" r:id="rId8"/>
    <p:sldId id="281" r:id="rId9"/>
    <p:sldId id="280" r:id="rId10"/>
    <p:sldId id="266" r:id="rId11"/>
    <p:sldId id="265" r:id="rId12"/>
    <p:sldId id="267" r:id="rId13"/>
    <p:sldId id="268" r:id="rId14"/>
    <p:sldId id="269" r:id="rId15"/>
    <p:sldId id="271" r:id="rId16"/>
    <p:sldId id="275" r:id="rId17"/>
    <p:sldId id="279" r:id="rId18"/>
    <p:sldId id="272" r:id="rId19"/>
    <p:sldId id="4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7" d="100"/>
          <a:sy n="67" d="100"/>
        </p:scale>
        <p:origin x="1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8DC6-97C5-4972-B413-56C37E58A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BF9B2-4E12-423A-AECA-F7DE2878E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C0A61-95F4-429D-A6EB-97A37BEF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78D4-7532-428F-BA24-7DA5DFEDD74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FCA73-EAA3-4121-BB2B-010F849E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D7A4E-2C74-411B-96A1-1A76E12A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6A28-EBB5-459D-AC52-F7A243B7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9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9B60-FE43-481F-BB2A-F34B87EA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2D4D7-2064-4016-A5BE-BCC456E25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8AC96-2391-47E0-B127-2EDDF2B6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78D4-7532-428F-BA24-7DA5DFEDD74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86D5A-7BF6-475C-9F73-89D9B2B8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8E977-E0B8-4E48-809E-09C2CD65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6A28-EBB5-459D-AC52-F7A243B7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A026C-D4B4-4C97-AE72-E87B3B2A5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B3F16-3315-472B-B6AE-DBEB6519C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B2980-73F8-44C1-8E99-63E46084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78D4-7532-428F-BA24-7DA5DFEDD74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4935A-7FE6-44C7-B35E-9E7E7910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02BF7-EFF4-4F0F-9887-FCEB0B40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6A28-EBB5-459D-AC52-F7A243B7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8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F463-FE8D-4C0E-87E7-1FC8A120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3C2A6-3D4D-4DB6-B296-AB6DF78FB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56969-5172-409F-A05F-333B32AF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78D4-7532-428F-BA24-7DA5DFEDD74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D281A-8CAA-485B-A0A5-394CD2F9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CF783-05AB-4D52-B391-AA3BB2D5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6A28-EBB5-459D-AC52-F7A243B7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4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63A2-6ACC-4E2A-8A18-9D0EC37F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C24A6-F19D-4A06-967D-A0C466B24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2653E-ACC5-4D66-8832-1D6877BE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78D4-7532-428F-BA24-7DA5DFEDD74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A834E-9C53-4B3B-824D-7E1AFD66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362D1-21D2-4C86-9BC3-59ABF68D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6A28-EBB5-459D-AC52-F7A243B7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FC7F-139D-47FD-9CF1-A94A0111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2627-7557-4108-9D78-562B7709A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8831B-053B-44F0-8EA7-31F1431C9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2AEFF-309B-4FAA-96AE-C54E4B26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78D4-7532-428F-BA24-7DA5DFEDD74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6148E-D01B-41F2-A639-1D23D385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E409F-61CD-41F3-9126-1E92A44B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6A28-EBB5-459D-AC52-F7A243B7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9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AC03-C40B-43E2-AAC2-AF98753D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1D304-DFE6-4EF8-A6A5-6D5A9F8E1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E4B4F-97CD-4B12-902D-39B84A6E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9CEB5-84D1-457B-B49C-6DCEA6048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F1AAD-6A3C-41A5-83A7-E31D65ACF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1F1079-3C65-4160-B54A-698404E2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78D4-7532-428F-BA24-7DA5DFEDD74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0F59E1-27E7-4F18-B162-42C16EA8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331D3-9B41-41CB-AB87-62816378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6A28-EBB5-459D-AC52-F7A243B7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7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22D10-EAA9-40B5-9D3B-C7DD972E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89DEB-1920-4D30-B4EF-37E9F9BA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78D4-7532-428F-BA24-7DA5DFEDD74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6393C-8155-4065-B85F-0F7D0FBF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FCE8A-DF06-4B01-90B4-55D13578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6A28-EBB5-459D-AC52-F7A243B7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1F8A98-3E5E-4F09-B655-2EE1144E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78D4-7532-428F-BA24-7DA5DFEDD74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20B60-4868-42DF-8854-FA1C8C96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F8E6C-ADE6-4867-9395-F00F9E58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6A28-EBB5-459D-AC52-F7A243B7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7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ED1E-03B8-4603-AF7A-0A602F65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EA42-2732-4B1C-9FBD-90D8BBEFF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56782-6CE3-4700-8F4A-F613E5D8C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3E848-7BD9-4176-AED7-DFEFE47D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78D4-7532-428F-BA24-7DA5DFEDD74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D5CB7-70C9-43CE-AA6E-5E39F264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F3852-2B25-450D-BF83-1FBB2C4B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6A28-EBB5-459D-AC52-F7A243B7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9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8CC9-301E-455A-948F-CA8B7903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B2DB6-C646-4BF8-9195-8FD315017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306D6-D1D9-4FCB-9A24-A719DCB90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216C4-59BC-4641-9C1A-61700687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78D4-7532-428F-BA24-7DA5DFEDD74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12F2F-5A04-497D-85B8-533A00A17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ED185-E866-4A6D-9382-89175ADE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6A28-EBB5-459D-AC52-F7A243B7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7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E1E79-F936-4946-9D12-5472CAC2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6B376-7EEF-44D7-8869-6D2F7A260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57BC0-743B-465D-827E-C56F86C70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478D4-7532-428F-BA24-7DA5DFEDD74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CFCDD-D6CE-4198-A955-EA540998A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0E219-8499-41E5-8D57-A184890E5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46A28-EBB5-459D-AC52-F7A243B7B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A83CD-C1D6-4C61-9596-D7987905E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" y="284934"/>
            <a:ext cx="12134994" cy="62881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42A0284-2A11-4A40-B1CB-1B7F84B372D9}"/>
              </a:ext>
            </a:extLst>
          </p:cNvPr>
          <p:cNvGrpSpPr/>
          <p:nvPr/>
        </p:nvGrpSpPr>
        <p:grpSpPr>
          <a:xfrm>
            <a:off x="1299263" y="982880"/>
            <a:ext cx="4913585" cy="4768405"/>
            <a:chOff x="1364226" y="769293"/>
            <a:chExt cx="5159264" cy="50068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04BC3C-8E3C-4E9F-BB92-13FD89692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226" y="1678464"/>
              <a:ext cx="1969179" cy="31884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37FFE0-5175-4AE6-B8E5-9996BF77C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515" y="769293"/>
              <a:ext cx="3029975" cy="500682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9B671E-5D7B-492B-A9B7-70A6EF108772}"/>
              </a:ext>
            </a:extLst>
          </p:cNvPr>
          <p:cNvGrpSpPr/>
          <p:nvPr/>
        </p:nvGrpSpPr>
        <p:grpSpPr>
          <a:xfrm>
            <a:off x="6107880" y="1407686"/>
            <a:ext cx="4981179" cy="4157251"/>
            <a:chOff x="6413274" y="1215339"/>
            <a:chExt cx="5230238" cy="43651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9FDDD6-2E07-4AC3-A43B-A602C825F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274" y="1215339"/>
              <a:ext cx="3029975" cy="436511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DB28C3-6132-4E58-9979-57AB4D6F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646" y="1971308"/>
              <a:ext cx="1876866" cy="2853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9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003CB4-8B32-4CB9-B4B1-EFDABA797E72}"/>
              </a:ext>
            </a:extLst>
          </p:cNvPr>
          <p:cNvSpPr txBox="1"/>
          <p:nvPr/>
        </p:nvSpPr>
        <p:spPr>
          <a:xfrm>
            <a:off x="2830286" y="743857"/>
            <a:ext cx="6096000" cy="62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429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429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BD80F9-6C48-4951-8017-F289EB3F20B8}"/>
              </a:ext>
            </a:extLst>
          </p:cNvPr>
          <p:cNvSpPr txBox="1"/>
          <p:nvPr/>
        </p:nvSpPr>
        <p:spPr>
          <a:xfrm>
            <a:off x="508000" y="3033827"/>
            <a:ext cx="10668000" cy="1528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bn-BD" sz="1714" dirty="0"/>
          </a:p>
          <a:p>
            <a:pPr algn="ctr"/>
            <a:r>
              <a:rPr lang="bn-BD" sz="1524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10" dirty="0">
                <a:latin typeface="NikoshBAN" pitchFamily="2" charset="0"/>
                <a:cs typeface="NikoshBAN" pitchFamily="2" charset="0"/>
              </a:rPr>
              <a:t>বিভিন্ন উপকরনের সাহায্যে সৌরজগতের </a:t>
            </a:r>
            <a:endParaRPr lang="en-US" sz="381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10" dirty="0">
                <a:latin typeface="NikoshBAN" pitchFamily="2" charset="0"/>
                <a:cs typeface="NikoshBAN" pitchFamily="2" charset="0"/>
              </a:rPr>
              <a:t>মডেল তৈরি কর।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9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25" y="3835789"/>
            <a:ext cx="3881872" cy="17600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788677"/>
            <a:ext cx="3836550" cy="1907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60" y="1155232"/>
            <a:ext cx="3836550" cy="1910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07" y="1087913"/>
            <a:ext cx="3899977" cy="2053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7650" y="5771296"/>
            <a:ext cx="3085250" cy="372044"/>
          </a:xfrm>
          <a:prstGeom prst="rect">
            <a:avLst/>
          </a:prstGeom>
          <a:noFill/>
        </p:spPr>
        <p:txBody>
          <a:bodyPr wrap="square" lIns="78160" tIns="39080" rIns="78160" bIns="39080" rtlCol="0">
            <a:spAutoFit/>
          </a:bodyPr>
          <a:lstStyle/>
          <a:p>
            <a:pPr algn="ctr"/>
            <a:r>
              <a:rPr lang="bn-BD" sz="1905" dirty="0">
                <a:latin typeface="NikoshBAN" pitchFamily="2" charset="0"/>
                <a:cs typeface="NikoshBAN" pitchFamily="2" charset="0"/>
              </a:rPr>
              <a:t>ফলের সাহায্যে </a:t>
            </a:r>
            <a:endParaRPr lang="en-US" sz="19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6495" y="5759867"/>
            <a:ext cx="2360648" cy="342731"/>
          </a:xfrm>
          <a:prstGeom prst="rect">
            <a:avLst/>
          </a:prstGeom>
          <a:noFill/>
        </p:spPr>
        <p:txBody>
          <a:bodyPr wrap="square" lIns="78160" tIns="39080" rIns="78160" bIns="39080" rtlCol="0">
            <a:spAutoFit/>
          </a:bodyPr>
          <a:lstStyle/>
          <a:p>
            <a:pPr algn="ctr"/>
            <a:r>
              <a:rPr lang="bn-BD" sz="1714" dirty="0">
                <a:latin typeface="NikoshBAN" pitchFamily="2" charset="0"/>
                <a:cs typeface="NikoshBAN" pitchFamily="2" charset="0"/>
              </a:rPr>
              <a:t>কেকের সাহায্যে </a:t>
            </a:r>
            <a:endParaRPr lang="en-US" sz="171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0549" y="3181283"/>
            <a:ext cx="2612571" cy="342731"/>
          </a:xfrm>
          <a:prstGeom prst="rect">
            <a:avLst/>
          </a:prstGeom>
          <a:noFill/>
        </p:spPr>
        <p:txBody>
          <a:bodyPr wrap="square" lIns="78160" tIns="39080" rIns="78160" bIns="39080" rtlCol="0">
            <a:spAutoFit/>
          </a:bodyPr>
          <a:lstStyle/>
          <a:p>
            <a:pPr algn="ctr"/>
            <a:r>
              <a:rPr lang="bn-BD" sz="1714" dirty="0"/>
              <a:t> </a:t>
            </a:r>
            <a:r>
              <a:rPr lang="bn-BD" sz="1714" dirty="0">
                <a:latin typeface="NikoshBAN" pitchFamily="2" charset="0"/>
                <a:cs typeface="NikoshBAN" pitchFamily="2" charset="0"/>
              </a:rPr>
              <a:t>খেলনার সাহয্যে </a:t>
            </a:r>
            <a:endParaRPr lang="en-US" sz="171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8849" y="3157633"/>
            <a:ext cx="2388294" cy="342731"/>
          </a:xfrm>
          <a:prstGeom prst="rect">
            <a:avLst/>
          </a:prstGeom>
          <a:noFill/>
        </p:spPr>
        <p:txBody>
          <a:bodyPr wrap="square" lIns="78160" tIns="39080" rIns="78160" bIns="39080" rtlCol="0">
            <a:spAutoFit/>
          </a:bodyPr>
          <a:lstStyle/>
          <a:p>
            <a:pPr algn="ctr"/>
            <a:r>
              <a:rPr lang="bn-BD" sz="1714" dirty="0">
                <a:latin typeface="NikoshBAN" pitchFamily="2" charset="0"/>
                <a:cs typeface="NikoshBAN" pitchFamily="2" charset="0"/>
              </a:rPr>
              <a:t>ডিমের সাহায্যে </a:t>
            </a:r>
            <a:endParaRPr lang="en-US" sz="171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ED12CA-3EE5-4EC6-8FC9-340AB30F9147}"/>
              </a:ext>
            </a:extLst>
          </p:cNvPr>
          <p:cNvSpPr txBox="1"/>
          <p:nvPr/>
        </p:nvSpPr>
        <p:spPr>
          <a:xfrm>
            <a:off x="3489961" y="527998"/>
            <a:ext cx="5080000" cy="678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810" dirty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bn-BD" sz="381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81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4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6857" y="598714"/>
            <a:ext cx="6894286" cy="665238"/>
          </a:xfrm>
          <a:prstGeom prst="rect">
            <a:avLst/>
          </a:prstGeom>
          <a:noFill/>
        </p:spPr>
        <p:txBody>
          <a:bodyPr wrap="square" lIns="78160" tIns="39080" rIns="78160" bIns="39080" rtlCol="0">
            <a:spAutoFit/>
          </a:bodyPr>
          <a:lstStyle/>
          <a:p>
            <a:pPr algn="ctr"/>
            <a:r>
              <a:rPr lang="bn-BD" sz="3810" b="1" dirty="0">
                <a:latin typeface="NikoshBAN" pitchFamily="2" charset="0"/>
                <a:cs typeface="NikoshBAN" pitchFamily="2" charset="0"/>
              </a:rPr>
              <a:t>ছবি গুলো লক্ষ্য কর</a:t>
            </a:r>
            <a:r>
              <a:rPr lang="en-US" sz="381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10" b="1" dirty="0">
                <a:latin typeface="NikoshBAN" pitchFamily="2" charset="0"/>
                <a:cs typeface="NikoshBAN" pitchFamily="2" charset="0"/>
              </a:rPr>
              <a:t>              </a:t>
            </a:r>
            <a:endParaRPr lang="en-US" sz="381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28" y="1663015"/>
            <a:ext cx="3268172" cy="1951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663012"/>
            <a:ext cx="4064000" cy="1863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3496660"/>
            <a:ext cx="4064000" cy="2261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26" y="3640923"/>
            <a:ext cx="3481315" cy="21168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FFD331-919E-4FC4-AE22-0D7BBCD04250}"/>
              </a:ext>
            </a:extLst>
          </p:cNvPr>
          <p:cNvSpPr txBox="1"/>
          <p:nvPr/>
        </p:nvSpPr>
        <p:spPr>
          <a:xfrm>
            <a:off x="3048000" y="5903173"/>
            <a:ext cx="6096000" cy="561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048" dirty="0">
                <a:latin typeface="NikoshBAN" pitchFamily="2" charset="0"/>
                <a:cs typeface="NikoshBAN" pitchFamily="2" charset="0"/>
              </a:rPr>
              <a:t>পৃথিবীরবিভিন্ন আকার আকৃতি </a:t>
            </a:r>
            <a:endParaRPr lang="en-US" sz="3048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7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0AA339-6BF8-4F3B-BC97-6DC745BD6209}"/>
              </a:ext>
            </a:extLst>
          </p:cNvPr>
          <p:cNvSpPr txBox="1"/>
          <p:nvPr/>
        </p:nvSpPr>
        <p:spPr>
          <a:xfrm>
            <a:off x="2685143" y="889000"/>
            <a:ext cx="6096000" cy="62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429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429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DEEE4-8BDD-4EE0-8270-7C368DF39768}"/>
              </a:ext>
            </a:extLst>
          </p:cNvPr>
          <p:cNvSpPr txBox="1"/>
          <p:nvPr/>
        </p:nvSpPr>
        <p:spPr>
          <a:xfrm>
            <a:off x="725714" y="3284612"/>
            <a:ext cx="10668000" cy="62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429" dirty="0">
                <a:latin typeface="NikoshBAN" pitchFamily="2" charset="0"/>
                <a:cs typeface="NikoshBAN" pitchFamily="2" charset="0"/>
              </a:rPr>
              <a:t>পৃথিবীর আকার আকৃতি সম্বন্ধে ব্যাখ্যা কর</a:t>
            </a:r>
            <a:r>
              <a:rPr lang="bn-BD" sz="1524" dirty="0">
                <a:latin typeface="NikoshBAN" pitchFamily="2" charset="0"/>
                <a:cs typeface="NikoshBAN" pitchFamily="2" charset="0"/>
              </a:rPr>
              <a:t>।</a:t>
            </a:r>
            <a:endParaRPr lang="en-US" sz="1714" dirty="0"/>
          </a:p>
        </p:txBody>
      </p:sp>
    </p:spTree>
    <p:extLst>
      <p:ext uri="{BB962C8B-B14F-4D97-AF65-F5344CB8AC3E}">
        <p14:creationId xmlns:p14="http://schemas.microsoft.com/office/powerpoint/2010/main" val="28383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DC0113-78D8-4E62-B591-94C8959402C9}"/>
              </a:ext>
            </a:extLst>
          </p:cNvPr>
          <p:cNvSpPr txBox="1"/>
          <p:nvPr/>
        </p:nvSpPr>
        <p:spPr>
          <a:xfrm>
            <a:off x="3049314" y="501444"/>
            <a:ext cx="6093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478548-16D7-4B44-A7B8-AF94BD84488C}"/>
              </a:ext>
            </a:extLst>
          </p:cNvPr>
          <p:cNvSpPr txBox="1"/>
          <p:nvPr/>
        </p:nvSpPr>
        <p:spPr>
          <a:xfrm>
            <a:off x="333703" y="2394182"/>
            <a:ext cx="115245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5437" indent="-435437">
              <a:buFont typeface="Wingdings" pitchFamily="2" charset="2"/>
              <a:buChar char="Ø"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পৃথিবী গোলাকার তবে উত্তরে –দক্ষিনে কিছুটা চাপা ।</a:t>
            </a:r>
          </a:p>
          <a:p>
            <a:pPr marL="435437" indent="-435437">
              <a:buFont typeface="Wingdings" pitchFamily="2" charset="2"/>
              <a:buChar char="Ø"/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পৃথিবীর প্রকৃত আকৃতি হল অনেকটা অভিগত গলকের মতো ।</a:t>
            </a:r>
          </a:p>
          <a:p>
            <a:pPr marL="435437" indent="-435437">
              <a:buFont typeface="Wingdings" pitchFamily="2" charset="2"/>
              <a:buChar char="Ø"/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কিল এর মেরুদেশিয় ব্যাস হলো ১২৭১৪ মিটার ।</a:t>
            </a:r>
          </a:p>
          <a:p>
            <a:pPr marL="435437" indent="-435437">
              <a:buFont typeface="Wingdings" pitchFamily="2" charset="2"/>
              <a:buChar char="Ø"/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নিরক্ষীয় ব্যাস হলো ১২৭৫৭ কিলোমিটার 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35437" indent="-435437">
              <a:buFont typeface="Wingdings" pitchFamily="2" charset="2"/>
              <a:buChar char="Ø"/>
            </a:pP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পৃথিবীর গড় ব্যাস হলো ১২৭৩৪.৫ কিলোমিটার 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2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323764F-58AB-4FBC-911F-73A923EB9B8F}"/>
              </a:ext>
            </a:extLst>
          </p:cNvPr>
          <p:cNvSpPr txBox="1"/>
          <p:nvPr/>
        </p:nvSpPr>
        <p:spPr>
          <a:xfrm>
            <a:off x="3390854" y="408087"/>
            <a:ext cx="6093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D0881-7F7A-4A5D-A2B9-45F510243D84}"/>
              </a:ext>
            </a:extLst>
          </p:cNvPr>
          <p:cNvSpPr txBox="1"/>
          <p:nvPr/>
        </p:nvSpPr>
        <p:spPr>
          <a:xfrm>
            <a:off x="530772" y="1343414"/>
            <a:ext cx="111304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১। আহ্নিক গতির ফলে-</a:t>
            </a:r>
          </a:p>
          <a:p>
            <a:pPr marL="0" indent="0">
              <a:buNone/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পৃথিবীর দিবারাত্রি সংঘটিত হয় </a:t>
            </a:r>
          </a:p>
          <a:p>
            <a:pPr marL="0" indent="0">
              <a:buNone/>
            </a:pP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ii. 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ঋতু পরিবর্তন হয় </a:t>
            </a:r>
          </a:p>
          <a:p>
            <a:pPr marL="0" indent="0">
              <a:buNone/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iii. 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তাপমাত্রার তারতম্য সৃষ্টি হয়</a:t>
            </a:r>
          </a:p>
          <a:p>
            <a:pPr marL="0" indent="0">
              <a:buNone/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কোনটি সঠিক ?</a:t>
            </a:r>
          </a:p>
          <a:p>
            <a:pPr marL="0" indent="0">
              <a:buNone/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ক)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ii  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খ)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 ও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iii  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গ) ii ও iii ঘ) i,ii, ও iii</a:t>
            </a:r>
          </a:p>
          <a:p>
            <a:pPr marL="0" indent="0">
              <a:buNone/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২। পৃথিবীর সঙ্গে কোনটির সম্পর্ক অত্যন্ত ঘনিষ্ট ?</a:t>
            </a:r>
          </a:p>
          <a:p>
            <a:pPr marL="0" indent="0">
              <a:buNone/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ক ) চন্দ্রের                     খ )  সূর্যের </a:t>
            </a:r>
          </a:p>
          <a:p>
            <a:pPr marL="0" indent="0">
              <a:buNone/>
            </a:pP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গ) তারকার                  ঘ) গ্রহের  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21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D8A723-0D39-44C6-9BA5-DA8E8E362EE4}"/>
              </a:ext>
            </a:extLst>
          </p:cNvPr>
          <p:cNvSpPr txBox="1"/>
          <p:nvPr/>
        </p:nvSpPr>
        <p:spPr>
          <a:xfrm>
            <a:off x="867889" y="822589"/>
            <a:ext cx="11133717" cy="4354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86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 । নিচের কোন টি  কৃষ্ণগহ্বর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ক)  Black hole                  খ)  Black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dwarf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গ)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Black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orion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ঘ)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Black   bear</a:t>
            </a:r>
          </a:p>
          <a:p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81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99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44" y="1278285"/>
            <a:ext cx="8345714" cy="516081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88571" y="2122714"/>
            <a:ext cx="1530886" cy="766741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667" dirty="0"/>
              <a:t>বুধ</a:t>
            </a:r>
            <a:r>
              <a:rPr lang="bn-BD" sz="1714" dirty="0"/>
              <a:t> </a:t>
            </a:r>
            <a:endParaRPr lang="en-US" sz="1714" dirty="0"/>
          </a:p>
        </p:txBody>
      </p:sp>
      <p:sp>
        <p:nvSpPr>
          <p:cNvPr id="8" name="Rounded Rectangle 7"/>
          <p:cNvSpPr/>
          <p:nvPr/>
        </p:nvSpPr>
        <p:spPr>
          <a:xfrm>
            <a:off x="1161143" y="3283857"/>
            <a:ext cx="1530886" cy="766741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86" dirty="0"/>
              <a:t>বৃহস্পতি</a:t>
            </a:r>
            <a:r>
              <a:rPr lang="bn-BD" sz="1714" dirty="0"/>
              <a:t> </a:t>
            </a:r>
            <a:endParaRPr lang="en-US" sz="1714" dirty="0"/>
          </a:p>
        </p:txBody>
      </p:sp>
      <p:sp>
        <p:nvSpPr>
          <p:cNvPr id="9" name="Rounded Rectangle 8"/>
          <p:cNvSpPr/>
          <p:nvPr/>
        </p:nvSpPr>
        <p:spPr>
          <a:xfrm>
            <a:off x="1233714" y="4517571"/>
            <a:ext cx="1530886" cy="76674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86" dirty="0"/>
              <a:t>পৃথিবী</a:t>
            </a:r>
            <a:r>
              <a:rPr lang="bn-BD" sz="1714" dirty="0"/>
              <a:t> </a:t>
            </a:r>
            <a:endParaRPr lang="en-US" sz="1714" dirty="0"/>
          </a:p>
        </p:txBody>
      </p:sp>
      <p:sp>
        <p:nvSpPr>
          <p:cNvPr id="10" name="5-Point Star 9"/>
          <p:cNvSpPr/>
          <p:nvPr/>
        </p:nvSpPr>
        <p:spPr>
          <a:xfrm>
            <a:off x="6168572" y="3719286"/>
            <a:ext cx="208757" cy="278815"/>
          </a:xfrm>
          <a:prstGeom prst="star5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4"/>
          </a:p>
        </p:txBody>
      </p:sp>
      <p:sp>
        <p:nvSpPr>
          <p:cNvPr id="11" name="5-Point Star 10"/>
          <p:cNvSpPr/>
          <p:nvPr/>
        </p:nvSpPr>
        <p:spPr>
          <a:xfrm>
            <a:off x="8490857" y="2921000"/>
            <a:ext cx="580571" cy="508000"/>
          </a:xfrm>
          <a:prstGeom prst="star5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4"/>
          </a:p>
        </p:txBody>
      </p:sp>
      <p:sp>
        <p:nvSpPr>
          <p:cNvPr id="12" name="5-Point Star 11"/>
          <p:cNvSpPr/>
          <p:nvPr/>
        </p:nvSpPr>
        <p:spPr>
          <a:xfrm>
            <a:off x="7184572" y="3066143"/>
            <a:ext cx="347929" cy="348519"/>
          </a:xfrm>
          <a:prstGeom prst="star5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4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26A28A-7597-4C8F-8176-CF41C78FC80C}"/>
              </a:ext>
            </a:extLst>
          </p:cNvPr>
          <p:cNvSpPr txBox="1"/>
          <p:nvPr/>
        </p:nvSpPr>
        <p:spPr>
          <a:xfrm>
            <a:off x="945931" y="292581"/>
            <a:ext cx="105944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৪। চিত্রের সাহায্যে তিনটি গ্রহের আবস্থান দেখাও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63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A5BFC8-F248-44A5-8CC4-A953ED304CCF}"/>
              </a:ext>
            </a:extLst>
          </p:cNvPr>
          <p:cNvSpPr txBox="1"/>
          <p:nvPr/>
        </p:nvSpPr>
        <p:spPr>
          <a:xfrm>
            <a:off x="290286" y="1687286"/>
            <a:ext cx="11611429" cy="243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048" dirty="0">
                <a:latin typeface="NikoshBAN" pitchFamily="2" charset="0"/>
                <a:cs typeface="NikoshBAN" pitchFamily="2" charset="0"/>
              </a:rPr>
              <a:t>মগ্ন তার বাবার সাথে নভো থিয়েটারে বেড়াতে গিয়ে জানতে  পারল যে</a:t>
            </a:r>
            <a:r>
              <a:rPr lang="en-US" sz="3048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048" dirty="0">
                <a:latin typeface="NikoshBAN" pitchFamily="2" charset="0"/>
                <a:cs typeface="NikoshBAN" pitchFamily="2" charset="0"/>
              </a:rPr>
              <a:t> স</a:t>
            </a:r>
            <a:r>
              <a:rPr lang="en-US" sz="3048" dirty="0">
                <a:latin typeface="NikoshBAN" pitchFamily="2" charset="0"/>
                <a:cs typeface="NikoshBAN" pitchFamily="2" charset="0"/>
              </a:rPr>
              <a:t>ৌ</a:t>
            </a:r>
            <a:r>
              <a:rPr lang="bn-BD" sz="3048" dirty="0">
                <a:latin typeface="NikoshBAN" pitchFamily="2" charset="0"/>
                <a:cs typeface="NikoshBAN" pitchFamily="2" charset="0"/>
              </a:rPr>
              <a:t>রজগতের বাইরে বিশাল এক জগৎ আছে যাকে মহাবিশ্ব  বলা হয়। সেখানে সবকিছু একটি কেন্দ্রীয় শক্তিকে ঘিরে নিয়ন্তিত হচ্ছে । কিন্তু কোথাও কোনো প্রাণের স্পন্দন নেই । পৃথিবী একমাত্র স্থান যেখানে প্রানী টিকে থাকার উপযুক্ত পরিবেশ বিদ্যামান।</a:t>
            </a:r>
            <a:endParaRPr lang="en-US" sz="3048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A76F42-4DF4-4EC1-AA78-0CBF9AB168FE}"/>
              </a:ext>
            </a:extLst>
          </p:cNvPr>
          <p:cNvSpPr txBox="1"/>
          <p:nvPr/>
        </p:nvSpPr>
        <p:spPr>
          <a:xfrm>
            <a:off x="0" y="5020867"/>
            <a:ext cx="11321143" cy="1030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48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048" dirty="0">
                <a:latin typeface="NikoshBAN" pitchFamily="2" charset="0"/>
                <a:cs typeface="NikoshBAN" pitchFamily="2" charset="0"/>
              </a:rPr>
              <a:t> পৃথিবী একমাত্র গ্রহ যেখানে জীব বসবাসের উপযোগী পরিবেশ রয়েছে ’ – তোমার মতামতের স্বপক্ষে যুক্তি দাও 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161366-4133-46CB-BFA8-AEB3D94A1A88}"/>
              </a:ext>
            </a:extLst>
          </p:cNvPr>
          <p:cNvSpPr txBox="1"/>
          <p:nvPr/>
        </p:nvSpPr>
        <p:spPr>
          <a:xfrm>
            <a:off x="2975429" y="460176"/>
            <a:ext cx="6096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667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6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3B609-2CE1-47C6-B00F-883801D75D91}"/>
              </a:ext>
            </a:extLst>
          </p:cNvPr>
          <p:cNvSpPr txBox="1"/>
          <p:nvPr/>
        </p:nvSpPr>
        <p:spPr>
          <a:xfrm>
            <a:off x="580571" y="4292062"/>
            <a:ext cx="6386286" cy="561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48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3048" dirty="0">
                <a:latin typeface="NikoshBAN" pitchFamily="2" charset="0"/>
                <a:cs typeface="NikoshBAN" pitchFamily="2" charset="0"/>
              </a:rPr>
              <a:t>মহাবিশ্ব  </a:t>
            </a:r>
            <a:r>
              <a:rPr lang="en-US" sz="3048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48" dirty="0">
                <a:latin typeface="NikoshBAN" pitchFamily="2" charset="0"/>
                <a:cs typeface="NikoshBAN" pitchFamily="2" charset="0"/>
              </a:rPr>
              <a:t>? </a:t>
            </a:r>
            <a:endParaRPr lang="en-US" sz="3048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9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EBF929-1F95-4B18-9050-B52C5FAD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809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25E8DE-AA2F-46A3-A406-25A04F393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809" y="506688"/>
            <a:ext cx="4950381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906ADFE-2CA0-4203-A90F-93F868A5FCDA}"/>
              </a:ext>
            </a:extLst>
          </p:cNvPr>
          <p:cNvGrpSpPr/>
          <p:nvPr/>
        </p:nvGrpSpPr>
        <p:grpSpPr>
          <a:xfrm>
            <a:off x="1217495" y="1106714"/>
            <a:ext cx="9773229" cy="4687440"/>
            <a:chOff x="1278370" y="899319"/>
            <a:chExt cx="10261890" cy="49218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BDF8D4-D7BC-4806-9C69-A0A7A935BE61}"/>
                </a:ext>
              </a:extLst>
            </p:cNvPr>
            <p:cNvSpPr/>
            <p:nvPr/>
          </p:nvSpPr>
          <p:spPr>
            <a:xfrm>
              <a:off x="1278370" y="5616576"/>
              <a:ext cx="10244860" cy="136010"/>
            </a:xfrm>
            <a:prstGeom prst="rect">
              <a:avLst/>
            </a:prstGeom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95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3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C798A09-3602-4CF2-A62B-8211A7D39CD5}"/>
                </a:ext>
              </a:extLst>
            </p:cNvPr>
            <p:cNvGrpSpPr/>
            <p:nvPr/>
          </p:nvGrpSpPr>
          <p:grpSpPr>
            <a:xfrm>
              <a:off x="1295400" y="899319"/>
              <a:ext cx="10244860" cy="4921812"/>
              <a:chOff x="1430770" y="853280"/>
              <a:chExt cx="10244860" cy="492181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39C9ACF-3317-4B85-8774-C8D3BECDB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0770" y="853280"/>
                <a:ext cx="10244860" cy="492181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0464E27-4E0C-4128-AAAD-38E5225F16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674" b="9988"/>
              <a:stretch/>
            </p:blipFill>
            <p:spPr>
              <a:xfrm rot="5400000">
                <a:off x="4559241" y="3174617"/>
                <a:ext cx="4157547" cy="634293"/>
              </a:xfrm>
              <a:prstGeom prst="rect">
                <a:avLst/>
              </a:prstGeom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906DDD-35F7-4157-B72D-6873F8107526}"/>
              </a:ext>
            </a:extLst>
          </p:cNvPr>
          <p:cNvGrpSpPr/>
          <p:nvPr/>
        </p:nvGrpSpPr>
        <p:grpSpPr>
          <a:xfrm>
            <a:off x="715326" y="1931893"/>
            <a:ext cx="5370286" cy="3395640"/>
            <a:chOff x="762000" y="1571104"/>
            <a:chExt cx="5638800" cy="3565422"/>
          </a:xfrm>
        </p:grpSpPr>
        <p:pic>
          <p:nvPicPr>
            <p:cNvPr id="17" name="Picture 16" descr="mitali sarkar.jpg">
              <a:extLst>
                <a:ext uri="{FF2B5EF4-FFF2-40B4-BE49-F238E27FC236}">
                  <a16:creationId xmlns:a16="http://schemas.microsoft.com/office/drawing/2014/main" id="{F390900F-1468-4347-AF46-FDCF934A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883825" y="1571104"/>
              <a:ext cx="1594375" cy="140711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487B5E-E190-4C82-B0A6-61F5C5BDA2CE}"/>
                </a:ext>
              </a:extLst>
            </p:cNvPr>
            <p:cNvSpPr txBox="1"/>
            <p:nvPr/>
          </p:nvSpPr>
          <p:spPr>
            <a:xfrm>
              <a:off x="762000" y="3115934"/>
              <a:ext cx="5638800" cy="20205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41916" lvl="1" algn="ctr"/>
              <a:r>
                <a:rPr lang="bn-BD" sz="2381" b="1" dirty="0">
                  <a:latin typeface="NikoshBAN" pitchFamily="2" charset="0"/>
                  <a:cs typeface="NikoshBAN" pitchFamily="2" charset="0"/>
                </a:rPr>
                <a:t>মিতালী সরকার</a:t>
              </a:r>
            </a:p>
            <a:p>
              <a:pPr marL="82860" algn="ctr"/>
              <a:r>
                <a:rPr lang="bn-IN" sz="3810" dirty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1714" dirty="0"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1714" dirty="0" err="1">
                  <a:latin typeface="NikoshBAN" pitchFamily="2" charset="0"/>
                  <a:cs typeface="NikoshBAN" pitchFamily="2" charset="0"/>
                </a:rPr>
                <a:t>হঃ</a:t>
              </a:r>
              <a:r>
                <a:rPr lang="bn-BD" sz="1714" dirty="0">
                  <a:latin typeface="NikoshBAN" pitchFamily="2" charset="0"/>
                  <a:cs typeface="NikoshBAN" pitchFamily="2" charset="0"/>
                </a:rPr>
                <a:t>  শিক্ষক (</a:t>
              </a:r>
              <a:r>
                <a:rPr lang="en-US" sz="1714" dirty="0" err="1">
                  <a:latin typeface="NikoshBAN" pitchFamily="2" charset="0"/>
                  <a:cs typeface="NikoshBAN" pitchFamily="2" charset="0"/>
                </a:rPr>
                <a:t>হিন্দু</a:t>
              </a:r>
              <a:r>
                <a:rPr lang="en-US" sz="1714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714" dirty="0" err="1">
                  <a:latin typeface="NikoshBAN" pitchFamily="2" charset="0"/>
                  <a:cs typeface="NikoshBAN" pitchFamily="2" charset="0"/>
                </a:rPr>
                <a:t>ধর্ম</a:t>
              </a:r>
              <a:r>
                <a:rPr lang="en-US" sz="1714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1714" dirty="0" err="1">
                  <a:latin typeface="NikoshBAN" pitchFamily="2" charset="0"/>
                  <a:cs typeface="NikoshBAN" pitchFamily="2" charset="0"/>
                </a:rPr>
                <a:t>নৈতিক</a:t>
              </a:r>
              <a:r>
                <a:rPr lang="en-US" sz="1714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714" dirty="0" err="1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bn-BD" sz="1714" dirty="0">
                  <a:latin typeface="NikoshBAN" pitchFamily="2" charset="0"/>
                  <a:cs typeface="NikoshBAN" pitchFamily="2" charset="0"/>
                </a:rPr>
                <a:t> )</a:t>
              </a:r>
              <a:endParaRPr lang="en-US" sz="1714" dirty="0">
                <a:latin typeface="NikoshBAN" pitchFamily="2" charset="0"/>
                <a:cs typeface="NikoshBAN" pitchFamily="2" charset="0"/>
              </a:endParaRPr>
            </a:p>
            <a:p>
              <a:pPr marL="82860" algn="ctr"/>
              <a:r>
                <a:rPr lang="bn-IN" sz="2286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095" dirty="0">
                  <a:latin typeface="NikoshBAN" pitchFamily="2" charset="0"/>
                  <a:cs typeface="NikoshBAN" pitchFamily="2" charset="0"/>
                </a:rPr>
                <a:t>শিবগঞ্জ পাইলট বালিকা উচ্চ  বিদ্যালয়</a:t>
              </a:r>
            </a:p>
            <a:p>
              <a:pPr marL="82860" algn="ctr"/>
              <a:r>
                <a:rPr lang="bn-IN" sz="1714" dirty="0"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1714" dirty="0">
                  <a:latin typeface="NikoshBAN" pitchFamily="2" charset="0"/>
                  <a:cs typeface="NikoshBAN" pitchFamily="2" charset="0"/>
                </a:rPr>
                <a:t>শিবগঞ্জ ; বগুড়া</a:t>
              </a:r>
              <a:endParaRPr lang="en-US" sz="1714" dirty="0">
                <a:latin typeface="NikoshBAN" pitchFamily="2" charset="0"/>
                <a:cs typeface="NikoshBAN" pitchFamily="2" charset="0"/>
              </a:endParaRPr>
            </a:p>
            <a:p>
              <a:pPr marL="82860" algn="ctr"/>
              <a:r>
                <a:rPr lang="en-US" sz="1714" dirty="0" err="1">
                  <a:latin typeface="NikoshBAN" pitchFamily="2" charset="0"/>
                  <a:cs typeface="NikoshBAN" pitchFamily="2" charset="0"/>
                </a:rPr>
                <a:t>Email:mspghs@gmail.com</a:t>
              </a:r>
              <a:endParaRPr lang="bn-BD" sz="1714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D86C2C-53A0-464F-BD07-0D1098FC8154}"/>
              </a:ext>
            </a:extLst>
          </p:cNvPr>
          <p:cNvGrpSpPr/>
          <p:nvPr/>
        </p:nvGrpSpPr>
        <p:grpSpPr>
          <a:xfrm>
            <a:off x="6269121" y="1766791"/>
            <a:ext cx="4565249" cy="3803443"/>
            <a:chOff x="6733348" y="1458221"/>
            <a:chExt cx="4793511" cy="3993615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44BE9E44-30E0-4DF0-86F7-3E94976E008A}"/>
                </a:ext>
              </a:extLst>
            </p:cNvPr>
            <p:cNvSpPr txBox="1">
              <a:spLocks/>
            </p:cNvSpPr>
            <p:nvPr/>
          </p:nvSpPr>
          <p:spPr>
            <a:xfrm>
              <a:off x="6733348" y="2521612"/>
              <a:ext cx="4793511" cy="2930224"/>
            </a:xfrm>
            <a:prstGeom prst="rect">
              <a:avLst/>
            </a:prstGeom>
          </p:spPr>
          <p:txBody>
            <a:bodyPr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2860" indent="0" algn="ctr">
                <a:buNone/>
              </a:pPr>
              <a:endParaRPr lang="en-US" sz="3429" b="1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>
                <a:buFont typeface="Arial" pitchFamily="34" charset="0"/>
                <a:buNone/>
              </a:pPr>
              <a:endParaRPr lang="bn-BD" sz="3429" b="1" dirty="0">
                <a:latin typeface="NikoshBAN" pitchFamily="2" charset="0"/>
                <a:cs typeface="NikoshBAN" pitchFamily="2" charset="0"/>
              </a:endParaRPr>
            </a:p>
            <a:p>
              <a:pPr marL="82860" indent="0" algn="ctr">
                <a:buNone/>
              </a:pPr>
              <a:r>
                <a:rPr lang="bn-BD" sz="3429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429" b="1" dirty="0">
                  <a:latin typeface="NikoshBAN" pitchFamily="2" charset="0"/>
                  <a:cs typeface="NikoshBAN" pitchFamily="2" charset="0"/>
                </a:rPr>
                <a:t>বিষয়ঃ ভুগোল ও পরিবেশ </a:t>
              </a:r>
              <a:endParaRPr lang="en-US" sz="3429" b="1" dirty="0"/>
            </a:p>
            <a:p>
              <a:pPr algn="ctr">
                <a:buFont typeface="Arial" pitchFamily="34" charset="0"/>
                <a:buNone/>
              </a:pPr>
              <a:r>
                <a:rPr lang="bn-BD" sz="3429" dirty="0">
                  <a:latin typeface="NikoshBAN" pitchFamily="2" charset="0"/>
                  <a:cs typeface="NikoshBAN" pitchFamily="2" charset="0"/>
                </a:rPr>
                <a:t>শ্রেনিঃ নবম-দশম</a:t>
              </a:r>
            </a:p>
            <a:p>
              <a:pPr algn="ctr">
                <a:buFont typeface="Arial" pitchFamily="34" charset="0"/>
                <a:buNone/>
              </a:pPr>
              <a:r>
                <a:rPr lang="bn-BD" sz="3429" dirty="0">
                  <a:latin typeface="NikoshBAN" pitchFamily="2" charset="0"/>
                  <a:cs typeface="NikoshBAN" pitchFamily="2" charset="0"/>
                </a:rPr>
                <a:t>অধ্যায়ঃ দ্বিতীয় </a:t>
              </a:r>
            </a:p>
            <a:p>
              <a:pPr algn="ctr">
                <a:buFont typeface="Arial" pitchFamily="34" charset="0"/>
                <a:buNone/>
              </a:pPr>
              <a:r>
                <a:rPr lang="bn-BD" sz="3429" dirty="0">
                  <a:latin typeface="NikoshBAN" pitchFamily="2" charset="0"/>
                  <a:cs typeface="NikoshBAN" pitchFamily="2" charset="0"/>
                </a:rPr>
                <a:t>সময়ঃ ৫০ মিনিট </a:t>
              </a:r>
            </a:p>
            <a:p>
              <a:pPr algn="ctr">
                <a:buFont typeface="Arial" pitchFamily="34" charset="0"/>
                <a:buNone/>
              </a:pPr>
              <a:r>
                <a:rPr lang="bn-BD" sz="3429" dirty="0"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3429" dirty="0">
                  <a:latin typeface="NikoshBAN" pitchFamily="2" charset="0"/>
                  <a:cs typeface="NikoshBAN" pitchFamily="2" charset="0"/>
                </a:rPr>
                <a:t>১৯</a:t>
              </a:r>
              <a:r>
                <a:rPr lang="bn-IN" sz="3429" dirty="0">
                  <a:latin typeface="NikoshBAN" pitchFamily="2" charset="0"/>
                  <a:cs typeface="NikoshBAN" pitchFamily="2" charset="0"/>
                </a:rPr>
                <a:t>/০৪/২০২</a:t>
              </a:r>
              <a:r>
                <a:rPr lang="en-US" sz="3429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sz="3429" dirty="0">
                  <a:latin typeface="NikoshBAN" pitchFamily="2" charset="0"/>
                  <a:cs typeface="NikoshBAN" pitchFamily="2" charset="0"/>
                </a:rPr>
                <a:t>ইং</a:t>
              </a:r>
              <a:endParaRPr lang="en-US" sz="3429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429" dirty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/>
              <a:endParaRPr lang="en-US" sz="3429" dirty="0">
                <a:solidFill>
                  <a:schemeClr val="bg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  <a:p>
              <a:pPr algn="ctr"/>
              <a:endParaRPr lang="bn-BD" sz="3429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21" name="Picture 20" descr="ভূগোল.jpg">
              <a:extLst>
                <a:ext uri="{FF2B5EF4-FFF2-40B4-BE49-F238E27FC236}">
                  <a16:creationId xmlns:a16="http://schemas.microsoft.com/office/drawing/2014/main" id="{7558C5A7-A675-4827-BE61-0E3ED77B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3401" y="1458221"/>
              <a:ext cx="1322687" cy="1489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1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862" y="406824"/>
            <a:ext cx="6821714" cy="859429"/>
          </a:xfrm>
          <a:noFill/>
        </p:spPr>
        <p:txBody>
          <a:bodyPr>
            <a:normAutofit/>
          </a:bodyPr>
          <a:lstStyle/>
          <a:p>
            <a:r>
              <a:rPr lang="en-US" sz="2286" dirty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BD" sz="3429" b="1" dirty="0"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r>
              <a:rPr lang="bn-IN" sz="3429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429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429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2" y="1397000"/>
            <a:ext cx="5160195" cy="227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1469572"/>
            <a:ext cx="5240930" cy="224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4082144"/>
            <a:ext cx="5161719" cy="210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25" y="4118197"/>
            <a:ext cx="5240930" cy="194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62122" y="3570280"/>
            <a:ext cx="3694454" cy="547962"/>
          </a:xfrm>
          <a:prstGeom prst="rect">
            <a:avLst/>
          </a:prstGeom>
          <a:noFill/>
        </p:spPr>
        <p:txBody>
          <a:bodyPr wrap="square" lIns="78160" tIns="39080" rIns="78160" bIns="39080" rtlCol="0">
            <a:spAutoFit/>
          </a:bodyPr>
          <a:lstStyle/>
          <a:p>
            <a:r>
              <a:rPr lang="bn-BD" sz="3048" dirty="0">
                <a:latin typeface="Nikosh" panose="02000000000000000000" pitchFamily="2" charset="0"/>
                <a:cs typeface="Nikosh" panose="02000000000000000000" pitchFamily="2" charset="0"/>
              </a:rPr>
              <a:t>         </a:t>
            </a:r>
            <a:r>
              <a:rPr lang="bn-BD" sz="3048" dirty="0">
                <a:latin typeface="NikoshBAN" pitchFamily="2" charset="0"/>
                <a:cs typeface="NikoshBAN" pitchFamily="2" charset="0"/>
              </a:rPr>
              <a:t>কৃষ্ণগহ্বর</a:t>
            </a:r>
            <a:r>
              <a:rPr lang="bn-BD" sz="3048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048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0871" y="3618254"/>
            <a:ext cx="4398827" cy="811753"/>
          </a:xfrm>
          <a:prstGeom prst="rect">
            <a:avLst/>
          </a:prstGeom>
          <a:noFill/>
        </p:spPr>
        <p:txBody>
          <a:bodyPr wrap="square" lIns="78160" tIns="39080" rIns="78160" bIns="39080" rtlCol="0">
            <a:spAutoFit/>
          </a:bodyPr>
          <a:lstStyle/>
          <a:p>
            <a:r>
              <a:rPr lang="bn-BD" sz="2095" dirty="0"/>
              <a:t>          </a:t>
            </a:r>
            <a:r>
              <a:rPr lang="bn-BD" sz="3048" dirty="0">
                <a:latin typeface="NikoshBAN" pitchFamily="2" charset="0"/>
                <a:cs typeface="NikoshBAN" pitchFamily="2" charset="0"/>
              </a:rPr>
              <a:t>সৌরজগত  </a:t>
            </a:r>
            <a:r>
              <a:rPr lang="bn-BD" sz="1714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714" dirty="0"/>
          </a:p>
        </p:txBody>
      </p:sp>
      <p:sp>
        <p:nvSpPr>
          <p:cNvPr id="12" name="TextBox 11"/>
          <p:cNvSpPr txBox="1"/>
          <p:nvPr/>
        </p:nvSpPr>
        <p:spPr>
          <a:xfrm>
            <a:off x="1206108" y="5991896"/>
            <a:ext cx="3765502" cy="547962"/>
          </a:xfrm>
          <a:prstGeom prst="rect">
            <a:avLst/>
          </a:prstGeom>
          <a:noFill/>
        </p:spPr>
        <p:txBody>
          <a:bodyPr wrap="square" lIns="78160" tIns="39080" rIns="78160" bIns="39080" rtlCol="0">
            <a:spAutoFit/>
          </a:bodyPr>
          <a:lstStyle/>
          <a:p>
            <a:r>
              <a:rPr lang="bn-BD" sz="3048" dirty="0">
                <a:latin typeface="Nikosh" panose="02000000000000000000" pitchFamily="2" charset="0"/>
                <a:cs typeface="Nikosh" panose="02000000000000000000" pitchFamily="2" charset="0"/>
              </a:rPr>
              <a:t>             </a:t>
            </a:r>
            <a:r>
              <a:rPr lang="bn-BD" sz="3048" dirty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3048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</a:t>
            </a:r>
            <a:endParaRPr lang="en-US" sz="3048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2498" y="6006798"/>
            <a:ext cx="3978645" cy="547962"/>
          </a:xfrm>
          <a:prstGeom prst="rect">
            <a:avLst/>
          </a:prstGeom>
          <a:noFill/>
        </p:spPr>
        <p:txBody>
          <a:bodyPr wrap="square" lIns="78160" tIns="39080" rIns="78160" bIns="39080" rtlCol="0">
            <a:spAutoFit/>
          </a:bodyPr>
          <a:lstStyle/>
          <a:p>
            <a:r>
              <a:rPr lang="bn-BD" sz="2762" dirty="0">
                <a:latin typeface="Nikosh" panose="02000000000000000000" pitchFamily="2" charset="0"/>
                <a:cs typeface="Nikosh" panose="02000000000000000000" pitchFamily="2" charset="0"/>
              </a:rPr>
              <a:t>                </a:t>
            </a:r>
            <a:r>
              <a:rPr lang="bn-BD" sz="3048" dirty="0">
                <a:latin typeface="NikoshBAN" pitchFamily="2" charset="0"/>
                <a:cs typeface="NikoshBAN" pitchFamily="2" charset="0"/>
              </a:rPr>
              <a:t>নক্ষত্র</a:t>
            </a:r>
            <a:endParaRPr lang="en-US" sz="3048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2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A2096-5736-47C0-8288-5C60983BF64E}"/>
              </a:ext>
            </a:extLst>
          </p:cNvPr>
          <p:cNvSpPr txBox="1"/>
          <p:nvPr/>
        </p:nvSpPr>
        <p:spPr>
          <a:xfrm>
            <a:off x="1959429" y="2578795"/>
            <a:ext cx="7837714" cy="678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810" b="1" dirty="0">
                <a:solidFill>
                  <a:srgbClr val="1D0907"/>
                </a:solidFill>
                <a:latin typeface="NikoshBAN" pitchFamily="2" charset="0"/>
                <a:cs typeface="NikoshBAN" pitchFamily="2" charset="0"/>
              </a:rPr>
              <a:t>মহাবিশ্ব ও আমাদের পৃথিবী </a:t>
            </a:r>
            <a:endParaRPr lang="en-US" sz="381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EFA165-A303-45A0-B0B9-6D58BCA2B00B}"/>
              </a:ext>
            </a:extLst>
          </p:cNvPr>
          <p:cNvCxnSpPr/>
          <p:nvPr/>
        </p:nvCxnSpPr>
        <p:spPr>
          <a:xfrm>
            <a:off x="2902857" y="3284613"/>
            <a:ext cx="6008914" cy="0"/>
          </a:xfrm>
          <a:prstGeom prst="line">
            <a:avLst/>
          </a:prstGeom>
          <a:ln w="57150">
            <a:solidFill>
              <a:srgbClr val="1D09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3143" y="2340429"/>
            <a:ext cx="11103429" cy="3508965"/>
          </a:xfrm>
          <a:prstGeom prst="rect">
            <a:avLst/>
          </a:prstGeom>
          <a:noFill/>
        </p:spPr>
        <p:txBody>
          <a:bodyPr wrap="square" lIns="78160" tIns="39080" rIns="78160" bIns="39080" rtlCol="0">
            <a:spAutoFit/>
          </a:bodyPr>
          <a:lstStyle/>
          <a:p>
            <a:r>
              <a:rPr lang="bn-BD" sz="3429" dirty="0">
                <a:solidFill>
                  <a:srgbClr val="1D0907"/>
                </a:solidFill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429" dirty="0">
                <a:solidFill>
                  <a:srgbClr val="1D09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29" dirty="0">
                <a:solidFill>
                  <a:srgbClr val="1D0907"/>
                </a:solidFill>
                <a:latin typeface="NikoshBAN" pitchFamily="2" charset="0"/>
                <a:cs typeface="NikoshBAN" pitchFamily="2" charset="0"/>
              </a:rPr>
              <a:t>শেষে শিক্ষাথীরা ......   </a:t>
            </a:r>
          </a:p>
          <a:p>
            <a:pPr marL="435437" indent="-435437">
              <a:buFont typeface="Wingdings" pitchFamily="2" charset="2"/>
              <a:buChar char="Ø"/>
            </a:pPr>
            <a:r>
              <a:rPr lang="en-US" sz="3429" dirty="0">
                <a:solidFill>
                  <a:srgbClr val="1D0907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429" dirty="0">
                <a:solidFill>
                  <a:srgbClr val="1D0907"/>
                </a:solidFill>
                <a:latin typeface="NikoshBAN" pitchFamily="2" charset="0"/>
                <a:cs typeface="NikoshBAN" pitchFamily="2" charset="0"/>
              </a:rPr>
              <a:t>মহাবিশ্বের জ্যোতিষ্ক মণ্ডলের সৌরজগতের গ্রহের নাম বলতে পারবে । </a:t>
            </a:r>
          </a:p>
          <a:p>
            <a:pPr marL="544297" indent="-544297">
              <a:buFont typeface="Wingdings" pitchFamily="2" charset="2"/>
              <a:buChar char="Ø"/>
            </a:pPr>
            <a:r>
              <a:rPr lang="bn-IN" sz="3429" dirty="0">
                <a:solidFill>
                  <a:srgbClr val="1D090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29" dirty="0">
                <a:solidFill>
                  <a:srgbClr val="1D0907"/>
                </a:solidFill>
                <a:latin typeface="NikoshBAN" pitchFamily="2" charset="0"/>
                <a:cs typeface="NikoshBAN" pitchFamily="2" charset="0"/>
              </a:rPr>
              <a:t> বিভিন্ন উপকরণের সাহায্যে সৌরজগতের মডেল তৈরী করতে পারবে । </a:t>
            </a:r>
          </a:p>
          <a:p>
            <a:pPr marL="544297" indent="-544297">
              <a:buFont typeface="Wingdings" pitchFamily="2" charset="2"/>
              <a:buChar char="Ø"/>
            </a:pPr>
            <a:r>
              <a:rPr lang="bn-BD" sz="3429" dirty="0">
                <a:solidFill>
                  <a:srgbClr val="1D0907"/>
                </a:solidFill>
                <a:latin typeface="NikoshBAN" pitchFamily="2" charset="0"/>
                <a:cs typeface="NikoshBAN" pitchFamily="2" charset="0"/>
              </a:rPr>
              <a:t>  পৃথিবীর আকার আকৃতি সম্বন্ধে ব্যাখ্যা করতে পারবে । </a:t>
            </a:r>
            <a:endParaRPr lang="bn-BD" sz="3429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BD" sz="1714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BF56E-6AD0-40B1-81B6-535CF9D7085B}"/>
              </a:ext>
            </a:extLst>
          </p:cNvPr>
          <p:cNvSpPr txBox="1"/>
          <p:nvPr/>
        </p:nvSpPr>
        <p:spPr>
          <a:xfrm>
            <a:off x="3556000" y="730736"/>
            <a:ext cx="4499429" cy="678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810" dirty="0">
                <a:solidFill>
                  <a:srgbClr val="1D0907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81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2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6" y="4125650"/>
            <a:ext cx="4200243" cy="2401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58" y="1221354"/>
            <a:ext cx="4618070" cy="2189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4" y="1192533"/>
            <a:ext cx="4262833" cy="2119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1" y="4173415"/>
            <a:ext cx="4482218" cy="2350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3055" y="3284614"/>
            <a:ext cx="4354287" cy="870422"/>
          </a:xfrm>
          <a:prstGeom prst="rect">
            <a:avLst/>
          </a:prstGeom>
          <a:noFill/>
        </p:spPr>
        <p:txBody>
          <a:bodyPr wrap="square" lIns="78160" tIns="39080" rIns="78160" bIns="39080" rtlCol="0">
            <a:spAutoFit/>
          </a:bodyPr>
          <a:lstStyle/>
          <a:p>
            <a:pPr algn="ctr"/>
            <a:r>
              <a:rPr lang="bn-BD" sz="1714" dirty="0"/>
              <a:t>                                                        </a:t>
            </a:r>
            <a:r>
              <a:rPr lang="en-US" sz="1714" dirty="0"/>
              <a:t>      </a:t>
            </a:r>
            <a:r>
              <a:rPr lang="bn-BD" sz="3429" dirty="0">
                <a:latin typeface="NikoshBAN" pitchFamily="2" charset="0"/>
                <a:cs typeface="NikoshBAN" pitchFamily="2" charset="0"/>
              </a:rPr>
              <a:t>গ্রহানুপুঞ্জ</a:t>
            </a:r>
            <a:r>
              <a:rPr lang="bn-BD" sz="1714" dirty="0"/>
              <a:t> </a:t>
            </a:r>
            <a:endParaRPr lang="en-US" sz="1714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56570-CF6A-45B6-A402-95D020D4D1FD}"/>
              </a:ext>
            </a:extLst>
          </p:cNvPr>
          <p:cNvSpPr txBox="1"/>
          <p:nvPr/>
        </p:nvSpPr>
        <p:spPr>
          <a:xfrm>
            <a:off x="2540000" y="516957"/>
            <a:ext cx="6510693" cy="62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429" dirty="0">
                <a:latin typeface="NikoshBAN" pitchFamily="2" charset="0"/>
                <a:cs typeface="NikoshBAN" pitchFamily="2" charset="0"/>
              </a:rPr>
              <a:t>ছবি গুলো লক্ষ্য কর  </a:t>
            </a:r>
            <a:endParaRPr lang="en-US" sz="3429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3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3" y="961572"/>
            <a:ext cx="8708571" cy="974826"/>
          </a:xfrm>
        </p:spPr>
        <p:txBody>
          <a:bodyPr>
            <a:norm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3429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E32B0-4C9D-40DF-9B9C-D7BCB3B21D25}"/>
              </a:ext>
            </a:extLst>
          </p:cNvPr>
          <p:cNvSpPr txBox="1"/>
          <p:nvPr/>
        </p:nvSpPr>
        <p:spPr>
          <a:xfrm>
            <a:off x="217714" y="3099977"/>
            <a:ext cx="10958286" cy="1147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429" b="1" dirty="0">
                <a:latin typeface="NikoshBAN" pitchFamily="2" charset="0"/>
                <a:cs typeface="NikoshBAN" pitchFamily="2" charset="0"/>
              </a:rPr>
              <a:t>মহাবিশ্বের জ্যোতিষ্ক মণ্ডলে সৌরজগতের </a:t>
            </a:r>
            <a:endParaRPr lang="en-US" sz="3429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429" b="1" dirty="0">
                <a:latin typeface="NikoshBAN" pitchFamily="2" charset="0"/>
                <a:cs typeface="NikoshBAN" pitchFamily="2" charset="0"/>
              </a:rPr>
              <a:t>গ্রহগুলোর নাম কি ?</a:t>
            </a:r>
            <a:endParaRPr lang="en-US" sz="3429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16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397000"/>
            <a:ext cx="10014857" cy="4630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2630714"/>
            <a:ext cx="1306286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714" b="1" dirty="0">
                <a:solidFill>
                  <a:srgbClr val="FFFF00"/>
                </a:solidFill>
              </a:rPr>
              <a:t>     </a:t>
            </a:r>
            <a:r>
              <a:rPr lang="bn-BD" sz="1714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905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বুধ</a:t>
            </a:r>
            <a:r>
              <a:rPr lang="bn-BD" sz="1714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714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2885" y="2737283"/>
            <a:ext cx="1088571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05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r>
              <a:rPr lang="bn-BD" sz="1714" dirty="0"/>
              <a:t> </a:t>
            </a:r>
            <a:endParaRPr lang="en-US" sz="1714" dirty="0"/>
          </a:p>
        </p:txBody>
      </p:sp>
      <p:sp>
        <p:nvSpPr>
          <p:cNvPr id="6" name="TextBox 5"/>
          <p:cNvSpPr txBox="1"/>
          <p:nvPr/>
        </p:nvSpPr>
        <p:spPr>
          <a:xfrm>
            <a:off x="4934857" y="3429000"/>
            <a:ext cx="1162655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05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পৃথিবী </a:t>
            </a:r>
            <a:endParaRPr lang="en-US" sz="1905" b="1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9429" y="2340429"/>
            <a:ext cx="870857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714" dirty="0"/>
              <a:t> </a:t>
            </a:r>
            <a:endParaRPr lang="en-US" sz="1714" dirty="0"/>
          </a:p>
        </p:txBody>
      </p:sp>
      <p:sp>
        <p:nvSpPr>
          <p:cNvPr id="8" name="TextBox 7"/>
          <p:cNvSpPr txBox="1"/>
          <p:nvPr/>
        </p:nvSpPr>
        <p:spPr>
          <a:xfrm>
            <a:off x="2794001" y="1923200"/>
            <a:ext cx="1088571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05" b="1" dirty="0">
                <a:solidFill>
                  <a:schemeClr val="bg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bn-BD" sz="1905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ঙ্গল</a:t>
            </a:r>
            <a:r>
              <a:rPr lang="bn-BD" sz="1714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714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9428" y="1919288"/>
            <a:ext cx="1451429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05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r>
              <a:rPr lang="bn-BD" sz="1905" b="1" dirty="0">
                <a:solidFill>
                  <a:schemeClr val="bg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1714" b="1" dirty="0">
                <a:solidFill>
                  <a:schemeClr val="bg2">
                    <a:lumMod val="75000"/>
                  </a:schemeClr>
                </a:solidFill>
              </a:rPr>
              <a:t>  </a:t>
            </a:r>
            <a:endParaRPr lang="en-US" sz="1714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1143" y="4537500"/>
            <a:ext cx="1524000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714" b="1" dirty="0">
                <a:solidFill>
                  <a:schemeClr val="bg2">
                    <a:lumMod val="75000"/>
                  </a:schemeClr>
                </a:solidFill>
              </a:rPr>
              <a:t>     </a:t>
            </a:r>
            <a:r>
              <a:rPr lang="bn-BD" sz="1905" b="1" dirty="0">
                <a:solidFill>
                  <a:schemeClr val="bg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1905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শনি</a:t>
            </a:r>
            <a:r>
              <a:rPr lang="bn-BD" sz="190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190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2571" y="3864429"/>
            <a:ext cx="2032000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714" b="1" dirty="0">
                <a:solidFill>
                  <a:schemeClr val="bg2">
                    <a:lumMod val="75000"/>
                  </a:schemeClr>
                </a:solidFill>
              </a:rPr>
              <a:t>                </a:t>
            </a:r>
            <a:endParaRPr lang="en-US" sz="1714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0857" y="1484053"/>
            <a:ext cx="1596571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05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নেপচুন</a:t>
            </a:r>
            <a:r>
              <a:rPr lang="bn-BD" sz="1905" b="1" dirty="0">
                <a:solidFill>
                  <a:schemeClr val="bg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1714" dirty="0"/>
              <a:t> </a:t>
            </a:r>
            <a:endParaRPr lang="en-US" sz="1714" dirty="0"/>
          </a:p>
        </p:txBody>
      </p:sp>
      <p:sp>
        <p:nvSpPr>
          <p:cNvPr id="26" name="TextBox 25"/>
          <p:cNvSpPr txBox="1"/>
          <p:nvPr/>
        </p:nvSpPr>
        <p:spPr>
          <a:xfrm>
            <a:off x="8781143" y="3429000"/>
            <a:ext cx="1669143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05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ইউরেনাস</a:t>
            </a:r>
            <a:r>
              <a:rPr lang="bn-BD" sz="1905" b="1" dirty="0">
                <a:solidFill>
                  <a:schemeClr val="bg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1905" b="1" dirty="0">
              <a:solidFill>
                <a:schemeClr val="bg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419049" y="197776"/>
            <a:ext cx="6458856" cy="126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619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BD" sz="5714" dirty="0">
                <a:latin typeface="NikoshBAN" pitchFamily="2" charset="0"/>
                <a:cs typeface="NikoshBAN" pitchFamily="2" charset="0"/>
              </a:rPr>
              <a:t> সমাধান </a:t>
            </a:r>
            <a:endParaRPr lang="en-US" sz="5714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7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  <p:bldP spid="2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30" y="1759857"/>
            <a:ext cx="5152571" cy="3814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72258" y="5766960"/>
            <a:ext cx="3773714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48" dirty="0">
                <a:latin typeface="NikoshBAN" pitchFamily="2" charset="0"/>
                <a:cs typeface="NikoshBAN" pitchFamily="2" charset="0"/>
              </a:rPr>
              <a:t>   খেলনার সাহায্যে </a:t>
            </a:r>
            <a:endParaRPr lang="en-US" sz="3048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9" y="1712036"/>
            <a:ext cx="4934857" cy="3862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9572A7-F61F-4FB9-8963-B31EEAE0519F}"/>
              </a:ext>
            </a:extLst>
          </p:cNvPr>
          <p:cNvSpPr txBox="1"/>
          <p:nvPr/>
        </p:nvSpPr>
        <p:spPr>
          <a:xfrm>
            <a:off x="0" y="5643610"/>
            <a:ext cx="6096000" cy="561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048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মডেলের সাহায্যে </a:t>
            </a:r>
            <a:endParaRPr lang="en-US" sz="3048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274A45-156F-4008-9428-19F0054AA0C8}"/>
              </a:ext>
            </a:extLst>
          </p:cNvPr>
          <p:cNvSpPr txBox="1"/>
          <p:nvPr/>
        </p:nvSpPr>
        <p:spPr>
          <a:xfrm>
            <a:off x="2612571" y="523205"/>
            <a:ext cx="6096000" cy="62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429" dirty="0">
                <a:latin typeface="NikoshBAN" pitchFamily="2" charset="0"/>
                <a:cs typeface="NikoshBAN" pitchFamily="2" charset="0"/>
              </a:rPr>
              <a:t>ছবি গুলো লক্ষ্য কর</a:t>
            </a:r>
            <a:endParaRPr lang="en-US" sz="3429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5|1.7|1.9|1.5|1.5|1.1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3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5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6|1.6|1.6|1.6|1.7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2.5|2.4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1.5|1.6|1.6|1.4|1.5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2|2.1|2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.6|1.6|1.7|1.8|1.4|1.3|1.4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1.5|1.5|1.5|1.6|1.2|1.4|1.2|1.2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408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</vt:lpstr>
      <vt:lpstr>NikoshBAN</vt:lpstr>
      <vt:lpstr>Wingdings</vt:lpstr>
      <vt:lpstr>Office Theme</vt:lpstr>
      <vt:lpstr>PowerPoint Presentation</vt:lpstr>
      <vt:lpstr>PowerPoint Presentation</vt:lpstr>
      <vt:lpstr>   নিচের ছবিগুলো লক্ষ্য করঃ 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16</cp:revision>
  <dcterms:created xsi:type="dcterms:W3CDTF">2022-03-18T17:50:14Z</dcterms:created>
  <dcterms:modified xsi:type="dcterms:W3CDTF">2022-03-19T16:37:52Z</dcterms:modified>
</cp:coreProperties>
</file>