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2" r:id="rId2"/>
    <p:sldId id="295" r:id="rId3"/>
    <p:sldId id="287" r:id="rId4"/>
    <p:sldId id="286" r:id="rId5"/>
    <p:sldId id="257" r:id="rId6"/>
    <p:sldId id="289" r:id="rId7"/>
    <p:sldId id="282" r:id="rId8"/>
    <p:sldId id="288" r:id="rId9"/>
    <p:sldId id="284" r:id="rId10"/>
    <p:sldId id="290" r:id="rId11"/>
    <p:sldId id="291" r:id="rId12"/>
    <p:sldId id="258" r:id="rId13"/>
    <p:sldId id="294" r:id="rId14"/>
    <p:sldId id="260" r:id="rId15"/>
    <p:sldId id="26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26" autoAdjust="0"/>
    <p:restoredTop sz="94660"/>
  </p:normalViewPr>
  <p:slideViewPr>
    <p:cSldViewPr>
      <p:cViewPr>
        <p:scale>
          <a:sx n="70" d="100"/>
          <a:sy n="70" d="100"/>
        </p:scale>
        <p:origin x="-1386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74AD9D-F74E-454A-8400-5E0EAB370F7D}" type="doc">
      <dgm:prSet loTypeId="urn:microsoft.com/office/officeart/2005/8/layout/hProcess10#1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7F5A8A-C3D2-41F4-9FC1-F2D4F9400A22}">
      <dgm:prSet phldrT="[Text]"/>
      <dgm:spPr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bn-IN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বিজ্ঞান ক্লাব</a:t>
          </a:r>
          <a:endParaRPr lang="en-US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05DE2290-C2E6-406F-86DF-68578DAC15FC}" type="parTrans" cxnId="{1C8F51F7-83C0-4AA8-B586-F8066518B930}">
      <dgm:prSet/>
      <dgm:spPr/>
      <dgm:t>
        <a:bodyPr/>
        <a:lstStyle/>
        <a:p>
          <a:endParaRPr lang="en-US"/>
        </a:p>
      </dgm:t>
    </dgm:pt>
    <dgm:pt modelId="{4807EF8F-6F63-4CA3-90E3-78EB00420C04}" type="sibTrans" cxnId="{1C8F51F7-83C0-4AA8-B586-F8066518B930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4153E52C-3F57-4C11-A8C6-E7563B535D8F}">
      <dgm:prSet phldrT="[Text]"/>
      <dgm:spPr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bn-IN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গণিত ক্লাব</a:t>
          </a:r>
          <a:endParaRPr lang="en-US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8369D6E2-147E-4FDB-BC4F-327A571FE9B7}" type="parTrans" cxnId="{D62B5F06-9F5E-47C9-99E4-1BC786D7FE0D}">
      <dgm:prSet/>
      <dgm:spPr/>
      <dgm:t>
        <a:bodyPr/>
        <a:lstStyle/>
        <a:p>
          <a:endParaRPr lang="en-US"/>
        </a:p>
      </dgm:t>
    </dgm:pt>
    <dgm:pt modelId="{91862058-E0EE-470E-AFB9-B3A24947E399}" type="sibTrans" cxnId="{D62B5F06-9F5E-47C9-99E4-1BC786D7FE0D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FD567AA0-6594-4D23-B046-A7D284F55C7B}">
      <dgm:prSet phldrT="[Text]"/>
      <dgm:spPr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bn-IN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সাহিত্য ক্লাব</a:t>
          </a:r>
          <a:endParaRPr lang="en-US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C5E566F5-5435-433F-B3A3-1CE1C64F8ACA}" type="parTrans" cxnId="{55702C9D-039A-4FDC-9848-A5E5674FA635}">
      <dgm:prSet/>
      <dgm:spPr/>
      <dgm:t>
        <a:bodyPr/>
        <a:lstStyle/>
        <a:p>
          <a:endParaRPr lang="en-US"/>
        </a:p>
      </dgm:t>
    </dgm:pt>
    <dgm:pt modelId="{00FD3F46-5C28-48D3-967D-67240314B5B4}" type="sibTrans" cxnId="{55702C9D-039A-4FDC-9848-A5E5674FA635}">
      <dgm:prSet/>
      <dgm:spPr/>
      <dgm:t>
        <a:bodyPr/>
        <a:lstStyle/>
        <a:p>
          <a:endParaRPr lang="en-US"/>
        </a:p>
      </dgm:t>
    </dgm:pt>
    <dgm:pt modelId="{A794DDFD-DDF3-47CE-9182-88FCE472A26A}" type="pres">
      <dgm:prSet presAssocID="{5E74AD9D-F74E-454A-8400-5E0EAB370F7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6428391-D0E0-4EE2-BD26-C8E5B6CEE8EF}" type="pres">
      <dgm:prSet presAssocID="{397F5A8A-C3D2-41F4-9FC1-F2D4F9400A22}" presName="composite" presStyleCnt="0"/>
      <dgm:spPr/>
    </dgm:pt>
    <dgm:pt modelId="{1EA4407B-A8EB-4A88-AA4A-CFDF3C1D348D}" type="pres">
      <dgm:prSet presAssocID="{397F5A8A-C3D2-41F4-9FC1-F2D4F9400A22}" presName="imagSh" presStyleLbl="bgImgPlace1" presStyleIdx="0" presStyleCnt="3" custScaleX="127517" custScaleY="11626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E3FF2F80-BAC1-4F15-B59D-16AE30862BE5}" type="pres">
      <dgm:prSet presAssocID="{397F5A8A-C3D2-41F4-9FC1-F2D4F9400A22}" presName="txNode" presStyleLbl="node1" presStyleIdx="0" presStyleCnt="3" custScaleX="117177" custScaleY="34027" custLinFactNeighborX="757" custLinFactNeighborY="155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EF4E21-D313-47D7-AF74-BAD981A500D9}" type="pres">
      <dgm:prSet presAssocID="{4807EF8F-6F63-4CA3-90E3-78EB00420C04}" presName="sibTrans" presStyleLbl="sibTrans2D1" presStyleIdx="0" presStyleCnt="2"/>
      <dgm:spPr/>
      <dgm:t>
        <a:bodyPr/>
        <a:lstStyle/>
        <a:p>
          <a:endParaRPr lang="en-US"/>
        </a:p>
      </dgm:t>
    </dgm:pt>
    <dgm:pt modelId="{EE6F1C93-0C1C-4220-BEE5-263370199B3E}" type="pres">
      <dgm:prSet presAssocID="{4807EF8F-6F63-4CA3-90E3-78EB00420C04}" presName="connTx" presStyleLbl="sibTrans2D1" presStyleIdx="0" presStyleCnt="2"/>
      <dgm:spPr/>
      <dgm:t>
        <a:bodyPr/>
        <a:lstStyle/>
        <a:p>
          <a:endParaRPr lang="en-US"/>
        </a:p>
      </dgm:t>
    </dgm:pt>
    <dgm:pt modelId="{0CD5839C-CD86-40FC-AB45-B4EDF52EC777}" type="pres">
      <dgm:prSet presAssocID="{4153E52C-3F57-4C11-A8C6-E7563B535D8F}" presName="composite" presStyleCnt="0"/>
      <dgm:spPr/>
    </dgm:pt>
    <dgm:pt modelId="{85239D56-2138-4BD9-8396-C9A3A709D7D9}" type="pres">
      <dgm:prSet presAssocID="{4153E52C-3F57-4C11-A8C6-E7563B535D8F}" presName="imagSh" presStyleLbl="bgImgPlace1" presStyleIdx="1" presStyleCnt="3" custScaleX="141659" custScaleY="132752" custLinFactNeighborX="-2272" custLinFactNeighborY="-1967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8000" r="-8000"/>
          </a:stretch>
        </a:blipFill>
      </dgm:spPr>
    </dgm:pt>
    <dgm:pt modelId="{4F03ADE1-B971-4245-B567-3A13EB33DE74}" type="pres">
      <dgm:prSet presAssocID="{4153E52C-3F57-4C11-A8C6-E7563B535D8F}" presName="txNode" presStyleLbl="node1" presStyleIdx="1" presStyleCnt="3" custScaleX="117177" custScaleY="38710" custLinFactNeighborX="3806" custLinFactNeighborY="90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F68124-D956-42D8-9C35-373A6D908822}" type="pres">
      <dgm:prSet presAssocID="{91862058-E0EE-470E-AFB9-B3A24947E399}" presName="sibTrans" presStyleLbl="sibTrans2D1" presStyleIdx="1" presStyleCnt="2"/>
      <dgm:spPr/>
      <dgm:t>
        <a:bodyPr/>
        <a:lstStyle/>
        <a:p>
          <a:endParaRPr lang="en-US"/>
        </a:p>
      </dgm:t>
    </dgm:pt>
    <dgm:pt modelId="{F15065F1-9A48-4BD1-822B-B8D836574EBD}" type="pres">
      <dgm:prSet presAssocID="{91862058-E0EE-470E-AFB9-B3A24947E399}" presName="connTx" presStyleLbl="sibTrans2D1" presStyleIdx="1" presStyleCnt="2"/>
      <dgm:spPr/>
      <dgm:t>
        <a:bodyPr/>
        <a:lstStyle/>
        <a:p>
          <a:endParaRPr lang="en-US"/>
        </a:p>
      </dgm:t>
    </dgm:pt>
    <dgm:pt modelId="{706DA41C-4BAE-403E-9911-1076D06F1606}" type="pres">
      <dgm:prSet presAssocID="{FD567AA0-6594-4D23-B046-A7D284F55C7B}" presName="composite" presStyleCnt="0"/>
      <dgm:spPr/>
    </dgm:pt>
    <dgm:pt modelId="{8ACBF8C6-56E1-4512-969C-AA8C990AD99C}" type="pres">
      <dgm:prSet presAssocID="{FD567AA0-6594-4D23-B046-A7D284F55C7B}" presName="imagSh" presStyleLbl="bgImgPlace1" presStyleIdx="2" presStyleCnt="3" custScaleX="144240" custScaleY="118271" custLinFactNeighborX="-9943" custLinFactNeighborY="-9221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</dgm:pt>
    <dgm:pt modelId="{20691A2A-3A4E-4DBA-AC78-EB43C35C49D5}" type="pres">
      <dgm:prSet presAssocID="{FD567AA0-6594-4D23-B046-A7D284F55C7B}" presName="txNode" presStyleLbl="node1" presStyleIdx="2" presStyleCnt="3" custScaleX="115914" custScaleY="45654" custLinFactNeighborX="-11864" custLinFactNeighborY="178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4CA8F5B-A9B9-457F-B10C-2B12EBF90310}" type="presOf" srcId="{397F5A8A-C3D2-41F4-9FC1-F2D4F9400A22}" destId="{E3FF2F80-BAC1-4F15-B59D-16AE30862BE5}" srcOrd="0" destOrd="0" presId="urn:microsoft.com/office/officeart/2005/8/layout/hProcess10#1"/>
    <dgm:cxn modelId="{0D0FAF46-1FB0-46DF-BC0D-98CBB9F85103}" type="presOf" srcId="{5E74AD9D-F74E-454A-8400-5E0EAB370F7D}" destId="{A794DDFD-DDF3-47CE-9182-88FCE472A26A}" srcOrd="0" destOrd="0" presId="urn:microsoft.com/office/officeart/2005/8/layout/hProcess10#1"/>
    <dgm:cxn modelId="{5B4920A1-04EF-44F5-85A9-808CD39DBF07}" type="presOf" srcId="{91862058-E0EE-470E-AFB9-B3A24947E399}" destId="{F15065F1-9A48-4BD1-822B-B8D836574EBD}" srcOrd="1" destOrd="0" presId="urn:microsoft.com/office/officeart/2005/8/layout/hProcess10#1"/>
    <dgm:cxn modelId="{1C8F51F7-83C0-4AA8-B586-F8066518B930}" srcId="{5E74AD9D-F74E-454A-8400-5E0EAB370F7D}" destId="{397F5A8A-C3D2-41F4-9FC1-F2D4F9400A22}" srcOrd="0" destOrd="0" parTransId="{05DE2290-C2E6-406F-86DF-68578DAC15FC}" sibTransId="{4807EF8F-6F63-4CA3-90E3-78EB00420C04}"/>
    <dgm:cxn modelId="{4C97CF57-7140-45DE-9D54-D561F8422328}" type="presOf" srcId="{FD567AA0-6594-4D23-B046-A7D284F55C7B}" destId="{20691A2A-3A4E-4DBA-AC78-EB43C35C49D5}" srcOrd="0" destOrd="0" presId="urn:microsoft.com/office/officeart/2005/8/layout/hProcess10#1"/>
    <dgm:cxn modelId="{D62B5F06-9F5E-47C9-99E4-1BC786D7FE0D}" srcId="{5E74AD9D-F74E-454A-8400-5E0EAB370F7D}" destId="{4153E52C-3F57-4C11-A8C6-E7563B535D8F}" srcOrd="1" destOrd="0" parTransId="{8369D6E2-147E-4FDB-BC4F-327A571FE9B7}" sibTransId="{91862058-E0EE-470E-AFB9-B3A24947E399}"/>
    <dgm:cxn modelId="{31608A73-FD89-41BC-8E99-38AE71CDD4F0}" type="presOf" srcId="{4153E52C-3F57-4C11-A8C6-E7563B535D8F}" destId="{4F03ADE1-B971-4245-B567-3A13EB33DE74}" srcOrd="0" destOrd="0" presId="urn:microsoft.com/office/officeart/2005/8/layout/hProcess10#1"/>
    <dgm:cxn modelId="{A784F527-2FCE-4000-89EA-D8BAD4C1C203}" type="presOf" srcId="{91862058-E0EE-470E-AFB9-B3A24947E399}" destId="{78F68124-D956-42D8-9C35-373A6D908822}" srcOrd="0" destOrd="0" presId="urn:microsoft.com/office/officeart/2005/8/layout/hProcess10#1"/>
    <dgm:cxn modelId="{A27F5410-C8C1-4215-952A-49C2B86F1E3E}" type="presOf" srcId="{4807EF8F-6F63-4CA3-90E3-78EB00420C04}" destId="{EE6F1C93-0C1C-4220-BEE5-263370199B3E}" srcOrd="1" destOrd="0" presId="urn:microsoft.com/office/officeart/2005/8/layout/hProcess10#1"/>
    <dgm:cxn modelId="{55702C9D-039A-4FDC-9848-A5E5674FA635}" srcId="{5E74AD9D-F74E-454A-8400-5E0EAB370F7D}" destId="{FD567AA0-6594-4D23-B046-A7D284F55C7B}" srcOrd="2" destOrd="0" parTransId="{C5E566F5-5435-433F-B3A3-1CE1C64F8ACA}" sibTransId="{00FD3F46-5C28-48D3-967D-67240314B5B4}"/>
    <dgm:cxn modelId="{FD1E8DE8-71CB-404E-B6E5-D7991CD12596}" type="presOf" srcId="{4807EF8F-6F63-4CA3-90E3-78EB00420C04}" destId="{48EF4E21-D313-47D7-AF74-BAD981A500D9}" srcOrd="0" destOrd="0" presId="urn:microsoft.com/office/officeart/2005/8/layout/hProcess10#1"/>
    <dgm:cxn modelId="{AD142DF7-E80F-40B6-BE9C-B15B1AEE8163}" type="presParOf" srcId="{A794DDFD-DDF3-47CE-9182-88FCE472A26A}" destId="{96428391-D0E0-4EE2-BD26-C8E5B6CEE8EF}" srcOrd="0" destOrd="0" presId="urn:microsoft.com/office/officeart/2005/8/layout/hProcess10#1"/>
    <dgm:cxn modelId="{C8A92F08-0590-448E-A679-C7ADB26C9146}" type="presParOf" srcId="{96428391-D0E0-4EE2-BD26-C8E5B6CEE8EF}" destId="{1EA4407B-A8EB-4A88-AA4A-CFDF3C1D348D}" srcOrd="0" destOrd="0" presId="urn:microsoft.com/office/officeart/2005/8/layout/hProcess10#1"/>
    <dgm:cxn modelId="{9C64E5FD-BD51-4590-9E0D-2694CA7AB8F2}" type="presParOf" srcId="{96428391-D0E0-4EE2-BD26-C8E5B6CEE8EF}" destId="{E3FF2F80-BAC1-4F15-B59D-16AE30862BE5}" srcOrd="1" destOrd="0" presId="urn:microsoft.com/office/officeart/2005/8/layout/hProcess10#1"/>
    <dgm:cxn modelId="{D90064BC-CC9F-4124-B615-66E38129BCC8}" type="presParOf" srcId="{A794DDFD-DDF3-47CE-9182-88FCE472A26A}" destId="{48EF4E21-D313-47D7-AF74-BAD981A500D9}" srcOrd="1" destOrd="0" presId="urn:microsoft.com/office/officeart/2005/8/layout/hProcess10#1"/>
    <dgm:cxn modelId="{F097EF62-19D9-4FBC-8177-304E661FC1B6}" type="presParOf" srcId="{48EF4E21-D313-47D7-AF74-BAD981A500D9}" destId="{EE6F1C93-0C1C-4220-BEE5-263370199B3E}" srcOrd="0" destOrd="0" presId="urn:microsoft.com/office/officeart/2005/8/layout/hProcess10#1"/>
    <dgm:cxn modelId="{A89BA8DD-272A-43E4-A641-B6DA9F54D020}" type="presParOf" srcId="{A794DDFD-DDF3-47CE-9182-88FCE472A26A}" destId="{0CD5839C-CD86-40FC-AB45-B4EDF52EC777}" srcOrd="2" destOrd="0" presId="urn:microsoft.com/office/officeart/2005/8/layout/hProcess10#1"/>
    <dgm:cxn modelId="{F7CDA621-1674-4FFE-8856-459371662841}" type="presParOf" srcId="{0CD5839C-CD86-40FC-AB45-B4EDF52EC777}" destId="{85239D56-2138-4BD9-8396-C9A3A709D7D9}" srcOrd="0" destOrd="0" presId="urn:microsoft.com/office/officeart/2005/8/layout/hProcess10#1"/>
    <dgm:cxn modelId="{30B40B32-469A-491C-A68C-107579C3CF96}" type="presParOf" srcId="{0CD5839C-CD86-40FC-AB45-B4EDF52EC777}" destId="{4F03ADE1-B971-4245-B567-3A13EB33DE74}" srcOrd="1" destOrd="0" presId="urn:microsoft.com/office/officeart/2005/8/layout/hProcess10#1"/>
    <dgm:cxn modelId="{05851BCB-A14D-4259-971B-14BFFF68A3A0}" type="presParOf" srcId="{A794DDFD-DDF3-47CE-9182-88FCE472A26A}" destId="{78F68124-D956-42D8-9C35-373A6D908822}" srcOrd="3" destOrd="0" presId="urn:microsoft.com/office/officeart/2005/8/layout/hProcess10#1"/>
    <dgm:cxn modelId="{CB5EC875-ED97-4BF3-A31A-98C344277E42}" type="presParOf" srcId="{78F68124-D956-42D8-9C35-373A6D908822}" destId="{F15065F1-9A48-4BD1-822B-B8D836574EBD}" srcOrd="0" destOrd="0" presId="urn:microsoft.com/office/officeart/2005/8/layout/hProcess10#1"/>
    <dgm:cxn modelId="{0E248835-ABE0-42FF-8E13-E2D18DA736A9}" type="presParOf" srcId="{A794DDFD-DDF3-47CE-9182-88FCE472A26A}" destId="{706DA41C-4BAE-403E-9911-1076D06F1606}" srcOrd="4" destOrd="0" presId="urn:microsoft.com/office/officeart/2005/8/layout/hProcess10#1"/>
    <dgm:cxn modelId="{A250EFDC-94DD-4D3C-B247-D1FDB44D55F8}" type="presParOf" srcId="{706DA41C-4BAE-403E-9911-1076D06F1606}" destId="{8ACBF8C6-56E1-4512-969C-AA8C990AD99C}" srcOrd="0" destOrd="0" presId="urn:microsoft.com/office/officeart/2005/8/layout/hProcess10#1"/>
    <dgm:cxn modelId="{B92A7F8E-81C6-491E-8331-FA1F0CFED35D}" type="presParOf" srcId="{706DA41C-4BAE-403E-9911-1076D06F1606}" destId="{20691A2A-3A4E-4DBA-AC78-EB43C35C49D5}" srcOrd="1" destOrd="0" presId="urn:microsoft.com/office/officeart/2005/8/layout/hProcess10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0#1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E11466-72D5-4838-A168-19A925560854}" type="datetimeFigureOut">
              <a:rPr lang="en-US" smtClean="0"/>
              <a:pPr/>
              <a:t>3/19/2022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E9BAC9-290E-4BE1-8F9E-DD32596DB7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2846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68018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5348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529410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301399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515089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52260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152720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08A84-61FE-4EC9-9A3B-0038E975410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202489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7234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pPr/>
              <a:t>3/19/2022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734163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pPr/>
              <a:t>3/19/2022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1233682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pPr/>
              <a:t>3/19/2022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4946883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pPr/>
              <a:t>3/19/2022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299346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pPr/>
              <a:t>3/19/2022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81915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pPr/>
              <a:t>3/19/2022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7859872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pPr/>
              <a:t>3/19/2022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8340483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pPr/>
              <a:t>3/19/2022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7562982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pPr/>
              <a:t>3/19/2022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4141043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pPr/>
              <a:t>3/19/2022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6524057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pPr/>
              <a:t>3/19/2022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100312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6E946-88AC-4F13-81D0-91585390C313}" type="datetimeFigureOut">
              <a:rPr lang="en-US" smtClean="0"/>
              <a:pPr/>
              <a:t>3/19/2022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6681A-C40F-4FD6-9C9B-4E9BB11E6E4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98832" y="5326099"/>
            <a:ext cx="2045168" cy="15319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7193143" y="301478"/>
            <a:ext cx="2187218" cy="16383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1" y="27019"/>
            <a:ext cx="1752600" cy="13127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279644" y="4909099"/>
            <a:ext cx="2228545" cy="1669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26513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969652" y="304800"/>
            <a:ext cx="5410200" cy="1295400"/>
          </a:xfrm>
          <a:prstGeom prst="round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 err="1">
                <a:ln w="0"/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GB" sz="11500" b="1" dirty="0">
              <a:ln w="0"/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IMG_20200824_12293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2057400"/>
            <a:ext cx="3552967" cy="4441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05244945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33400" y="368360"/>
            <a:ext cx="5006412" cy="3381375"/>
            <a:chOff x="2080845" y="1571625"/>
            <a:chExt cx="6063029" cy="315277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080845" y="1571625"/>
              <a:ext cx="6063029" cy="3152775"/>
            </a:xfrm>
            <a:prstGeom prst="rect">
              <a:avLst/>
            </a:prstGeom>
          </p:spPr>
        </p:pic>
        <p:sp>
          <p:nvSpPr>
            <p:cNvPr id="4" name="Oval 3"/>
            <p:cNvSpPr/>
            <p:nvPr/>
          </p:nvSpPr>
          <p:spPr>
            <a:xfrm>
              <a:off x="4878506" y="1571625"/>
              <a:ext cx="1253822" cy="1239053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83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28600" y="3848895"/>
            <a:ext cx="624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বই হারিয়ে গেলে তোমরা কি বাজার থেকে বই কিনবে?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Multiply 5"/>
          <p:cNvSpPr/>
          <p:nvPr/>
        </p:nvSpPr>
        <p:spPr>
          <a:xfrm>
            <a:off x="1566164" y="838200"/>
            <a:ext cx="2209800" cy="3010695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96000" y="1295400"/>
            <a:ext cx="2286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itchFamily="2" charset="2"/>
              <a:buChar char="ü"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ইন্টারনেট থেকে সহজে বই সংগ্রহ করা যায় ।</a:t>
            </a:r>
          </a:p>
          <a:p>
            <a:pPr marL="457200" indent="-457200" algn="ctr">
              <a:buFont typeface="Wingdings" pitchFamily="2" charset="2"/>
              <a:buChar char="ü"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ইন্টারনেটে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বিনামূল্যে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বই পাওয়া যায়।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75964" y="5691144"/>
            <a:ext cx="3924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কপিরাইট আইন ভঙ্গ করব না। 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77666" y="5161155"/>
            <a:ext cx="1317879" cy="13178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914400" y="434340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বই কিনব না। বরং ডাউনলোড করব। 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79358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2241891542"/>
              </p:ext>
            </p:extLst>
          </p:nvPr>
        </p:nvGraphicFramePr>
        <p:xfrm>
          <a:off x="1447800" y="381000"/>
          <a:ext cx="6553200" cy="439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3901" y="3726123"/>
            <a:ext cx="3810000" cy="28575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12500"/>
          </a:effectLst>
          <a:scene3d>
            <a:camera prst="perspectiveContrastingRightFacing"/>
            <a:lightRig rig="threePt" dir="t"/>
          </a:scene3d>
        </p:spPr>
      </p:pic>
      <p:sp>
        <p:nvSpPr>
          <p:cNvPr id="6" name="Rounded Rectangular Callout 5"/>
          <p:cNvSpPr/>
          <p:nvPr/>
        </p:nvSpPr>
        <p:spPr>
          <a:xfrm>
            <a:off x="533400" y="381000"/>
            <a:ext cx="6781800" cy="914400"/>
          </a:xfrm>
          <a:prstGeom prst="wedgeRoundRectCallout">
            <a:avLst>
              <a:gd name="adj1" fmla="val -17691"/>
              <a:gd name="adj2" fmla="val 90858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এসব </a:t>
            </a:r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ক্লাবে শুধু শারীরিকভাবে উপস্থিত থেকে অংশগ্রহণ 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 হত।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4343400" y="3505200"/>
            <a:ext cx="4267200" cy="3078423"/>
          </a:xfrm>
          <a:prstGeom prst="lef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ইন্টারনেট ভিত্তিক ক্লাবে শারীরিকভাবে উপস্থিত না থেকেও যেকোন জায়গা থেকে </a:t>
            </a:r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অংশগ্রহণ করা 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যায়।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09381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EA4407B-A8EB-4A88-AA4A-CFDF3C1D34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1EA4407B-A8EB-4A88-AA4A-CFDF3C1D34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3FF2F80-BAC1-4F15-B59D-16AE30862B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2">
                                            <p:graphicEl>
                                              <a:dgm id="{E3FF2F80-BAC1-4F15-B59D-16AE30862B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8EF4E21-D313-47D7-AF74-BAD981A500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2">
                                            <p:graphicEl>
                                              <a:dgm id="{48EF4E21-D313-47D7-AF74-BAD981A500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5239D56-2138-4BD9-8396-C9A3A709D7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2">
                                            <p:graphicEl>
                                              <a:dgm id="{85239D56-2138-4BD9-8396-C9A3A709D7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F03ADE1-B971-4245-B567-3A13EB33DE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2">
                                            <p:graphicEl>
                                              <a:dgm id="{4F03ADE1-B971-4245-B567-3A13EB33DE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8F68124-D956-42D8-9C35-373A6D9088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2">
                                            <p:graphicEl>
                                              <a:dgm id="{78F68124-D956-42D8-9C35-373A6D9088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ACBF8C6-56E1-4512-969C-AA8C990AD9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2">
                                            <p:graphicEl>
                                              <a:dgm id="{8ACBF8C6-56E1-4512-969C-AA8C990AD9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  <p:bldP spid="6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96829" y="540603"/>
            <a:ext cx="2775119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4800" b="1" dirty="0">
                <a:ea typeface="Calibri"/>
                <a:cs typeface="NikoshBAN"/>
              </a:rPr>
              <a:t>জোড়ায় কাজ </a:t>
            </a:r>
            <a:endParaRPr lang="en-US" sz="4800" b="1" dirty="0">
              <a:ea typeface="Calibri"/>
              <a:cs typeface="Vrind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2058650"/>
            <a:ext cx="8305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ইন্টারনেট কীভাবে তোমাদের </a:t>
            </a:r>
            <a:r>
              <a:rPr lang="bn-IN" sz="4400" b="1" dirty="0">
                <a:latin typeface="NikoshBAN" pitchFamily="2" charset="0"/>
                <a:cs typeface="NikoshBAN" pitchFamily="2" charset="0"/>
              </a:rPr>
              <a:t>লেখাপড়ার কাজে </a:t>
            </a:r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সাহায্য করতে পারে তার ৫টি দিক আলোচনা করে লেখ।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40432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05200" y="0"/>
            <a:ext cx="17924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b="1" dirty="0">
                <a:ea typeface="Calibri"/>
                <a:cs typeface="NikoshBAN"/>
              </a:rPr>
              <a:t>মূল্যায়ন </a:t>
            </a:r>
            <a:endParaRPr lang="en-US" sz="4800" b="1" dirty="0"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1690" y="762000"/>
            <a:ext cx="845371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 smtClean="0">
                <a:ea typeface="Calibri"/>
                <a:cs typeface="NikoshBAN"/>
              </a:rPr>
              <a:t>1.  </a:t>
            </a:r>
            <a:r>
              <a:rPr lang="bn-IN" sz="3600" dirty="0" smtClean="0">
                <a:ea typeface="Calibri"/>
                <a:cs typeface="NikoshBAN"/>
              </a:rPr>
              <a:t>কিসের মাধ্যমে একটি নতুন জগৎ উন্মোচিত হয়েছে? </a:t>
            </a:r>
            <a:endParaRPr lang="bn-BD" sz="3600" dirty="0" smtClean="0">
              <a:ea typeface="Calibri"/>
              <a:cs typeface="NikoshBAN"/>
            </a:endParaRPr>
          </a:p>
          <a:p>
            <a:endParaRPr lang="bn-IN" sz="3600" dirty="0" smtClean="0">
              <a:ea typeface="Calibri"/>
              <a:cs typeface="NikoshBAN"/>
            </a:endParaRPr>
          </a:p>
          <a:p>
            <a:endParaRPr lang="bn-IN" sz="3600" dirty="0" smtClean="0">
              <a:ea typeface="Calibri"/>
              <a:cs typeface="NikoshBAN"/>
            </a:endParaRPr>
          </a:p>
          <a:p>
            <a:r>
              <a:rPr lang="bn-BD" sz="3600" dirty="0" smtClean="0">
                <a:ea typeface="Calibri"/>
                <a:cs typeface="NikoshBAN"/>
              </a:rPr>
              <a:t>২</a:t>
            </a:r>
            <a:r>
              <a:rPr lang="bn-BD" sz="3600" dirty="0">
                <a:ea typeface="Calibri"/>
                <a:cs typeface="NikoshBAN"/>
              </a:rPr>
              <a:t>. </a:t>
            </a:r>
            <a:r>
              <a:rPr lang="bn-IN" sz="3600" dirty="0" smtClean="0">
                <a:ea typeface="Calibri"/>
                <a:cs typeface="NikoshBAN"/>
              </a:rPr>
              <a:t>বিনামূল্যে </a:t>
            </a:r>
            <a:r>
              <a:rPr lang="bn-IN" sz="3600" dirty="0">
                <a:ea typeface="Calibri"/>
                <a:cs typeface="NikoshBAN"/>
              </a:rPr>
              <a:t>পাঠ্যবইগুলো কোথায় </a:t>
            </a:r>
            <a:r>
              <a:rPr lang="bn-IN" sz="3600" dirty="0" smtClean="0">
                <a:ea typeface="Calibri"/>
                <a:cs typeface="NikoshBAN"/>
              </a:rPr>
              <a:t>পাওয়া যায়?</a:t>
            </a:r>
          </a:p>
          <a:p>
            <a:endParaRPr lang="bn-IN" sz="3600" dirty="0">
              <a:ea typeface="Calibri"/>
              <a:cs typeface="NikoshBAN"/>
            </a:endParaRPr>
          </a:p>
          <a:p>
            <a:endParaRPr lang="bn-IN" sz="3600" dirty="0" smtClean="0">
              <a:ea typeface="Calibri"/>
              <a:cs typeface="NikoshBAN"/>
            </a:endParaRPr>
          </a:p>
          <a:p>
            <a:r>
              <a:rPr lang="bn-IN" sz="3600" dirty="0" smtClean="0">
                <a:ea typeface="Calibri"/>
                <a:cs typeface="NikoshBAN"/>
              </a:rPr>
              <a:t>৩</a:t>
            </a:r>
            <a:r>
              <a:rPr lang="bn-BD" sz="3600" dirty="0" smtClean="0">
                <a:ea typeface="Calibri"/>
                <a:cs typeface="NikoshBAN"/>
              </a:rPr>
              <a:t>. </a:t>
            </a:r>
            <a:r>
              <a:rPr lang="bn-IN" sz="3600" dirty="0" smtClean="0">
                <a:ea typeface="Calibri"/>
                <a:cs typeface="NikoshBAN"/>
              </a:rPr>
              <a:t>নিচের কোনটি সামাজিক যোগাযোগের ওয়েবসাইট নয়?</a:t>
            </a:r>
            <a:endParaRPr lang="en-US" sz="3600" dirty="0">
              <a:ea typeface="Calibri"/>
              <a:cs typeface="Vrinda"/>
            </a:endParaRPr>
          </a:p>
          <a:p>
            <a:endParaRPr lang="en-US" sz="3600" dirty="0">
              <a:ea typeface="Calibri"/>
              <a:cs typeface="Vrinda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bn-BD" sz="3600" dirty="0">
                <a:ea typeface="Calibri"/>
                <a:cs typeface="NikoshBAN"/>
              </a:rPr>
              <a:t>		</a:t>
            </a:r>
            <a:endParaRPr lang="en-US" sz="3600" dirty="0">
              <a:ea typeface="Calibri"/>
              <a:cs typeface="Vrinda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bn-BD" sz="3600" dirty="0">
                <a:ea typeface="Calibri"/>
                <a:cs typeface="NikoshBAN"/>
              </a:rPr>
              <a:t>		</a:t>
            </a:r>
            <a:endParaRPr lang="en-US" sz="3600" dirty="0">
              <a:ea typeface="Calibri"/>
              <a:cs typeface="Vrind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27296" y="1371600"/>
            <a:ext cx="4495800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ক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. </a:t>
            </a:r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কম্পিউটার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1905000"/>
            <a:ext cx="2561681" cy="566471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গ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. </a:t>
            </a:r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ইন্টারনেট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62400" y="1371600"/>
            <a:ext cx="4495800" cy="685801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/>
            <a:r>
              <a:rPr lang="bn-BD" sz="3600" dirty="0" smtClean="0">
                <a:solidFill>
                  <a:prstClr val="black"/>
                </a:solidFill>
                <a:ea typeface="Calibri"/>
                <a:cs typeface="NikoshBAN"/>
              </a:rPr>
              <a:t>খ</a:t>
            </a:r>
            <a:r>
              <a:rPr lang="en-US" sz="3600" dirty="0" smtClean="0">
                <a:solidFill>
                  <a:prstClr val="black"/>
                </a:solidFill>
                <a:ea typeface="Calibri"/>
                <a:cs typeface="NikoshBAN"/>
              </a:rPr>
              <a:t>.</a:t>
            </a:r>
            <a:r>
              <a:rPr lang="bn-BD" sz="3600" dirty="0" smtClean="0">
                <a:solidFill>
                  <a:prstClr val="black"/>
                </a:solidFill>
                <a:ea typeface="Calibri"/>
                <a:cs typeface="NikoshBAN"/>
              </a:rPr>
              <a:t> </a:t>
            </a:r>
            <a:r>
              <a:rPr lang="bn-IN" sz="3600" dirty="0" smtClean="0">
                <a:solidFill>
                  <a:prstClr val="black"/>
                </a:solidFill>
                <a:ea typeface="Calibri"/>
                <a:cs typeface="NikoshBAN"/>
              </a:rPr>
              <a:t> </a:t>
            </a:r>
            <a:r>
              <a:rPr lang="bn-IN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অপারেটিং </a:t>
            </a:r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সিস্টেম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9100" y="2971800"/>
            <a:ext cx="3314700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ক. </a:t>
            </a:r>
            <a:r>
              <a:rPr lang="bn-IN" sz="3600" dirty="0" smtClean="0">
                <a:solidFill>
                  <a:prstClr val="black"/>
                </a:solidFill>
                <a:ea typeface="Calibri"/>
                <a:cs typeface="NikoshBAN"/>
              </a:rPr>
              <a:t> কলেজে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81000" y="3505200"/>
            <a:ext cx="3713330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গ. </a:t>
            </a:r>
            <a:r>
              <a:rPr lang="bn-BD" sz="3600" dirty="0" smtClean="0">
                <a:solidFill>
                  <a:prstClr val="black"/>
                </a:solidFill>
                <a:ea typeface="Calibri"/>
                <a:cs typeface="NikoshBAN"/>
              </a:rPr>
              <a:t> </a:t>
            </a:r>
            <a:r>
              <a:rPr lang="bn-IN" sz="3600" dirty="0" smtClean="0">
                <a:solidFill>
                  <a:prstClr val="black"/>
                </a:solidFill>
                <a:ea typeface="Calibri"/>
                <a:cs typeface="NikoshBAN"/>
              </a:rPr>
              <a:t>ইন্টারনেটে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114800" y="2971800"/>
            <a:ext cx="2919845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খ. </a:t>
            </a:r>
            <a:r>
              <a:rPr lang="bn-IN" sz="3600" dirty="0" smtClean="0">
                <a:solidFill>
                  <a:prstClr val="black"/>
                </a:solidFill>
                <a:ea typeface="Calibri"/>
                <a:cs typeface="NikoshBAN"/>
              </a:rPr>
              <a:t>লাইব্রেরিতে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267200" y="3505200"/>
            <a:ext cx="2819400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prstClr val="black"/>
                </a:solidFill>
                <a:ea typeface="Calibri"/>
                <a:cs typeface="NikoshBAN"/>
              </a:rPr>
              <a:t>  ঘ</a:t>
            </a:r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. </a:t>
            </a:r>
            <a:r>
              <a:rPr lang="bn-IN" sz="3600" dirty="0" smtClean="0">
                <a:solidFill>
                  <a:prstClr val="black"/>
                </a:solidFill>
                <a:ea typeface="Calibri"/>
                <a:cs typeface="NikoshBAN"/>
              </a:rPr>
              <a:t>অনলাইন শপে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4143919" y="1905000"/>
            <a:ext cx="2561681" cy="566471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ঘ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. </a:t>
            </a:r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নেটওয়ার্ক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152900" y="4648200"/>
            <a:ext cx="2400300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prstClr val="black"/>
                </a:solidFill>
                <a:ea typeface="Calibri"/>
                <a:cs typeface="NikoshBAN"/>
              </a:rPr>
              <a:t>খ</a:t>
            </a:r>
            <a:r>
              <a:rPr lang="bn-BD" sz="3600" dirty="0" smtClean="0">
                <a:solidFill>
                  <a:prstClr val="black"/>
                </a:solidFill>
                <a:ea typeface="Calibri"/>
                <a:cs typeface="NikoshBAN"/>
              </a:rPr>
              <a:t>.</a:t>
            </a:r>
            <a:r>
              <a:rPr lang="bn-IN" sz="3600" dirty="0" smtClean="0">
                <a:solidFill>
                  <a:prstClr val="black"/>
                </a:solidFill>
                <a:ea typeface="Calibri"/>
                <a:cs typeface="NikoshBAN"/>
              </a:rPr>
              <a:t> টুইটার 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800100" y="4668671"/>
            <a:ext cx="2400300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ক. </a:t>
            </a:r>
            <a:r>
              <a:rPr lang="bn-IN" sz="3600" dirty="0" smtClean="0">
                <a:solidFill>
                  <a:prstClr val="black"/>
                </a:solidFill>
                <a:ea typeface="Calibri"/>
                <a:cs typeface="NikoshBAN"/>
              </a:rPr>
              <a:t>ফেসবুক 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381000" y="5308979"/>
            <a:ext cx="3713330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গ. </a:t>
            </a:r>
            <a:r>
              <a:rPr lang="bn-BD" sz="3600" dirty="0" smtClean="0">
                <a:solidFill>
                  <a:prstClr val="black"/>
                </a:solidFill>
                <a:ea typeface="Calibri"/>
                <a:cs typeface="NikoshBAN"/>
              </a:rPr>
              <a:t> </a:t>
            </a:r>
            <a:r>
              <a:rPr lang="bn-IN" sz="3600" dirty="0" smtClean="0">
                <a:solidFill>
                  <a:prstClr val="black"/>
                </a:solidFill>
                <a:ea typeface="Calibri"/>
                <a:cs typeface="NikoshBAN"/>
              </a:rPr>
              <a:t>গুগল প্লাস 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3429000" y="5308979"/>
            <a:ext cx="3713330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গ. </a:t>
            </a:r>
            <a:r>
              <a:rPr lang="bn-IN" sz="3600" dirty="0" smtClean="0">
                <a:solidFill>
                  <a:prstClr val="black"/>
                </a:solidFill>
                <a:ea typeface="Calibri"/>
                <a:cs typeface="NikoshBAN"/>
              </a:rPr>
              <a:t>ইয়াহু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1143000" y="1524000"/>
            <a:ext cx="4572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143000" y="1984044"/>
            <a:ext cx="457200" cy="381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1143000" y="3626893"/>
            <a:ext cx="457200" cy="381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4640778" y="5451712"/>
            <a:ext cx="457200" cy="381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4420737" y="1524000"/>
            <a:ext cx="4572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4420737" y="1997735"/>
            <a:ext cx="4572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1157187" y="3124200"/>
            <a:ext cx="4572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4459945" y="3086100"/>
            <a:ext cx="4572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4459945" y="3626893"/>
            <a:ext cx="4572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1157187" y="4782971"/>
            <a:ext cx="4572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157187" y="5423279"/>
            <a:ext cx="4572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593550" y="4782971"/>
            <a:ext cx="4572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798208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9"/>
                                            </p:cond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"/>
                                            </p:cond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3" grpId="0" animBg="1"/>
      <p:bldP spid="2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88706" y="540603"/>
            <a:ext cx="265489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বাড়ির কাজ 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3070746"/>
            <a:ext cx="825730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দৃষ্টিপ্রতিবন্ধিরা কীভাবে ডিজিটাল কনটেন্ট ব্যবহার করে উপকৃত হতে পারে? ইন্টারনেটের সহায়তা নিয়ে এ বিষয়ে ৫০০ শব্দের মধ্যে একটি প্রতিবেদন লিখে আনবে।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1371600"/>
            <a:ext cx="2797192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773022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1864298" y="4933528"/>
            <a:ext cx="4917501" cy="1162472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BD" sz="9600" b="1" kern="10" spc="50" dirty="0" smtClean="0">
                <a:ln w="11430"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b="1" kern="10" spc="50" dirty="0">
              <a:ln w="11430"/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2503" y="838200"/>
            <a:ext cx="6501089" cy="4334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505547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1219200"/>
            <a:ext cx="7696200" cy="397031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96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তানবীর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আহামেদ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রূপসদী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বৃন্দাবন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বাঞ্ছারামপুর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ব্রাহ্মণবাড়িয়া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scomputer431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@gmail.com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2667000" y="838200"/>
            <a:ext cx="4267200" cy="5211763"/>
          </a:xfrm>
        </p:spPr>
        <p:txBody>
          <a:bodyPr/>
          <a:lstStyle/>
          <a:p>
            <a:pPr marL="0" indent="0" algn="ctr">
              <a:buNone/>
              <a:defRPr/>
            </a:pP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৯ম-১০ম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তথ্য ও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200" b="1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৩য়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সময়: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৫০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মিনিট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</a:t>
            </a:r>
            <a:endParaRPr lang="en-US" sz="32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070690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896225" y="338359"/>
            <a:ext cx="7561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ইন্টারনেট ও আমার পাঠ্য বিষয়গুলো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38600" y="1752601"/>
            <a:ext cx="4727332" cy="2732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980881">
            <a:off x="1079291" y="3352570"/>
            <a:ext cx="3265103" cy="28536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620374">
            <a:off x="1299151" y="1568793"/>
            <a:ext cx="3142501" cy="20965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6536480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295870"/>
            <a:ext cx="229101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b="1" dirty="0">
                <a:ea typeface="Calibri"/>
                <a:cs typeface="NikoshBAN"/>
              </a:rPr>
              <a:t>শিখনফল </a:t>
            </a:r>
            <a:endParaRPr lang="en-US" sz="5400" b="1" dirty="0"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2438400"/>
            <a:ext cx="8381999" cy="1661993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bn-IN" sz="3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শিক্ষায় ইন্টারনেট ব্যবহারের গুরুত্ব বর্ণনা করতে পারবে</a:t>
            </a:r>
            <a:r>
              <a:rPr lang="bn-IN" sz="3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BD" sz="34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bn-IN" sz="3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ইন্টারনেটে প্রাপ্ত শিক্ষা বিষয়ক সুবিধাসমূহ বর্ণনা করতে পারবে।  </a:t>
            </a:r>
            <a:endParaRPr lang="bn-BD" sz="3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1560562"/>
            <a:ext cx="8381999" cy="64633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শিক্ষার্থীরা... </a:t>
            </a:r>
            <a:endParaRPr lang="en-US" sz="3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99778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111" b="3053"/>
          <a:stretch/>
        </p:blipFill>
        <p:spPr>
          <a:xfrm>
            <a:off x="634383" y="1706041"/>
            <a:ext cx="3509418" cy="2640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05400" y="761916"/>
            <a:ext cx="3359184" cy="22361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57201" y="1153167"/>
            <a:ext cx="4482152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শিক্ষক হলেন আলোক শিখার মত।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64273" y="3064064"/>
            <a:ext cx="4800600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শিক্ষার্থীরা সেই আলোতে আলোকিত হয়। তারা যা শিখতে চায় সেটুকু শিখে নেয়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9353" y="4045467"/>
            <a:ext cx="3214048" cy="24105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ight Arrow 8"/>
          <p:cNvSpPr/>
          <p:nvPr/>
        </p:nvSpPr>
        <p:spPr>
          <a:xfrm>
            <a:off x="457201" y="4346883"/>
            <a:ext cx="4482152" cy="1954613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 কোন কিছু শেখান না। বরং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তিনি শিখতে 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সাহায্য করেন।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52600" y="341476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itchFamily="2" charset="0"/>
                <a:cs typeface="NikoshBAN" pitchFamily="2" charset="0"/>
              </a:rPr>
              <a:t>শিক্ষায় ইন্টারনেট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ব্যবহারের গুরুত্ব 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62449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60402" y="1886473"/>
            <a:ext cx="4018597" cy="2318116"/>
            <a:chOff x="476325" y="1839874"/>
            <a:chExt cx="4018597" cy="231811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76325" y="1839874"/>
              <a:ext cx="4018597" cy="231811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7" name="TextBox 6"/>
            <p:cNvSpPr txBox="1"/>
            <p:nvPr/>
          </p:nvSpPr>
          <p:spPr>
            <a:xfrm>
              <a:off x="2025815" y="3680173"/>
              <a:ext cx="2438400" cy="43241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bn-IN" sz="2800" b="1" dirty="0" smtClean="0">
                  <a:latin typeface="NikoshBAN" pitchFamily="2" charset="0"/>
                  <a:cs typeface="NikoshBAN" pitchFamily="2" charset="0"/>
                </a:rPr>
                <a:t>কম্পিউটার গেমস্‌ </a:t>
              </a:r>
              <a:endParaRPr lang="en-US" sz="28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598809" y="1875188"/>
            <a:ext cx="4181866" cy="2306744"/>
            <a:chOff x="4581749" y="1852442"/>
            <a:chExt cx="4181866" cy="230674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581749" y="1852442"/>
              <a:ext cx="4181866" cy="230674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8" name="TextBox 7"/>
            <p:cNvSpPr txBox="1"/>
            <p:nvPr/>
          </p:nvSpPr>
          <p:spPr>
            <a:xfrm>
              <a:off x="6248400" y="3557771"/>
              <a:ext cx="2438400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bn-IN" sz="2800" b="1" dirty="0" smtClean="0">
                  <a:latin typeface="NikoshBAN" pitchFamily="2" charset="0"/>
                  <a:cs typeface="NikoshBAN" pitchFamily="2" charset="0"/>
                </a:rPr>
                <a:t>সামাজিক নেটওয়ার্ক</a:t>
              </a:r>
              <a:endParaRPr lang="en-US" sz="28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2345400" y="228600"/>
            <a:ext cx="44726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শিক্ষায় ইন্টারনেট ব্যবহারের </a:t>
            </a:r>
            <a:r>
              <a:rPr lang="bn-IN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গুরুত্ব 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125062" y="807884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শিক্ষার সাথে ইন্টারনেটের কোন সম্পর্ক আছে কী?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301698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ইন্টারনেট সংযোগ হলেই কী ছাত্রছাত্রীরা লেখাপড়ায় ভাল হয়ে যায়? 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447800" y="4244439"/>
            <a:ext cx="6262621" cy="2123420"/>
            <a:chOff x="1447800" y="4244439"/>
            <a:chExt cx="6262621" cy="2123420"/>
          </a:xfrm>
        </p:grpSpPr>
        <p:grpSp>
          <p:nvGrpSpPr>
            <p:cNvPr id="12" name="Group 11"/>
            <p:cNvGrpSpPr/>
            <p:nvPr/>
          </p:nvGrpSpPr>
          <p:grpSpPr>
            <a:xfrm>
              <a:off x="4820499" y="4244439"/>
              <a:ext cx="2889922" cy="2123420"/>
              <a:chOff x="1148678" y="3896380"/>
              <a:chExt cx="3092621" cy="2254329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148678" y="3896380"/>
                <a:ext cx="3092621" cy="2254329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t="9540" b="15662"/>
              <a:stretch/>
            </p:blipFill>
            <p:spPr>
              <a:xfrm>
                <a:off x="1434890" y="4419600"/>
                <a:ext cx="989536" cy="849813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sp>
          <p:nvSpPr>
            <p:cNvPr id="16" name="Right Arrow 15"/>
            <p:cNvSpPr/>
            <p:nvPr/>
          </p:nvSpPr>
          <p:spPr>
            <a:xfrm>
              <a:off x="1447800" y="4410958"/>
              <a:ext cx="3623092" cy="1424302"/>
            </a:xfrm>
            <a:prstGeom prst="rightArrow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কম্পিউটার প্রোগামিং</a:t>
              </a:r>
              <a:endPara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7185098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7882" y="3162967"/>
            <a:ext cx="3708318" cy="95410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বই হারিয়ে গেলে বা নষ্ট হলে তোমরা কী করবে? 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16353" y="2628590"/>
            <a:ext cx="4885058" cy="2743200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>
            <a:off x="6248400" y="1256990"/>
            <a:ext cx="2395116" cy="1371600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24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বই </a:t>
            </a:r>
            <a:r>
              <a:rPr lang="bn-IN" sz="2400" b="1" dirty="0">
                <a:latin typeface="NikoshBAN" pitchFamily="2" charset="0"/>
                <a:cs typeface="NikoshBAN" pitchFamily="2" charset="0"/>
              </a:rPr>
              <a:t>ডাউনলোড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3275" y="914238"/>
            <a:ext cx="3373094" cy="22487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79" t="2327" r="6714"/>
          <a:stretch/>
        </p:blipFill>
        <p:spPr>
          <a:xfrm>
            <a:off x="4016353" y="2621766"/>
            <a:ext cx="4885058" cy="29382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19200" y="332804"/>
            <a:ext cx="605562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ইন্টারনেটে প্রাপ্ত শিক্ষা বিষয়ক সুবিধাসমূহ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45194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-0.09436 L 0.00243 0.15564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4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0303" y="685800"/>
            <a:ext cx="7628708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421495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2800" dirty="0" smtClean="0">
            <a:latin typeface="NikoshBAN" pitchFamily="2" charset="0"/>
            <a:cs typeface="NikoshBAN" pitchFamily="2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1304</TotalTime>
  <Words>329</Words>
  <Application>Microsoft Office PowerPoint</Application>
  <PresentationFormat>On-screen Show (4:3)</PresentationFormat>
  <Paragraphs>78</Paragraphs>
  <Slides>15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Rahim</dc:creator>
  <cp:lastModifiedBy>RASEL</cp:lastModifiedBy>
  <cp:revision>313</cp:revision>
  <dcterms:created xsi:type="dcterms:W3CDTF">2015-03-31T15:15:49Z</dcterms:created>
  <dcterms:modified xsi:type="dcterms:W3CDTF">2022-03-19T05:56:28Z</dcterms:modified>
</cp:coreProperties>
</file>