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72" r:id="rId2"/>
    <p:sldId id="266" r:id="rId3"/>
    <p:sldId id="278" r:id="rId4"/>
    <p:sldId id="279" r:id="rId5"/>
    <p:sldId id="282" r:id="rId6"/>
    <p:sldId id="292" r:id="rId7"/>
    <p:sldId id="286" r:id="rId8"/>
    <p:sldId id="291" r:id="rId9"/>
    <p:sldId id="287" r:id="rId10"/>
    <p:sldId id="285" r:id="rId11"/>
    <p:sldId id="288" r:id="rId12"/>
    <p:sldId id="281" r:id="rId13"/>
    <p:sldId id="290" r:id="rId14"/>
    <p:sldId id="294" r:id="rId15"/>
    <p:sldId id="297" r:id="rId16"/>
    <p:sldId id="296" r:id="rId17"/>
    <p:sldId id="283" r:id="rId18"/>
    <p:sldId id="28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1DAF-8C38-45C0-B322-116A5FD01F9F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0A599-9D7D-4E04-A24E-D9207A23B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MOHIDUL\Slide\Slide gif\G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MOHIDUL\Slide-1\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20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মাদকাসক্তির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কারণঃ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72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পরিবেশগত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কারণঃ</a:t>
            </a:r>
            <a:endParaRPr lang="en-US" sz="36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মাদকদ্রব্যের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সহজলভ্যতা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ড্রাগের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রমরমা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ব্যবসা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বেকারত্ব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পেশাগত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মাদকের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কৌতূহল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অভিজ্ঞতা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লাভের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আশা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অসামাজিক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অপরাধ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বেশি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অসামাজিক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পরিবেশে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যেখানে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নেওয়ার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সুযোগ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স্থানে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আশেপাশে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অল্প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বয়সে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স্কুল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ঝরে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পড়া</a:t>
            </a: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20000" cy="1066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মাদকাসক্তির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কারণঃ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পারিবারিক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কারণঃ</a:t>
            </a:r>
            <a:endParaRPr lang="en-US" sz="36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হতাশা,একাকিত্ব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নিঃসঙ্গতা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খারাপ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সাহচর্য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সন্তানের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বেপরোয়া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ভাবকে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প্রশ্রয়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দেওয়া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অর্থা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নিয়ন্ত্রণের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অভাব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সন্তানের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যত্নহীনতা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পরিবার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বিচ্ছিন্নতা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উগ্র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জীবনযাত্রা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মানসিকতা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পারিবারিক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কলহ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অশান্তি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মুক্তির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আকাঙ্ক্ষা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পিতা-মাতা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মাদকাসক্ত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নৈতিক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শিক্ষার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অভাব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20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মাদকাসক্তির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লক্ষণঃ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খাওয়ার প্রতি আকর্ষণ কমে যাওয়া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endParaRPr lang="bn-IN" sz="2800" dirty="0" smtClean="0">
              <a:ln w="0"/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সবসময় অগোছালো ভাবে থাকা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endParaRPr lang="bn-IN" sz="2800" dirty="0" smtClean="0">
              <a:ln w="0"/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দৃষ্টিতে অস্বচ্ছতা এবং চোখ লাল হওয়া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endParaRPr lang="bn-IN" sz="2800" dirty="0" smtClean="0">
              <a:ln w="0"/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কোন কিছুতে আগ্রহ না থাকা এবং ঘুম না হওয়া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endParaRPr lang="bn-IN" sz="2800" dirty="0" smtClean="0">
              <a:ln w="0"/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কর্মবিমূখিতা ও হতাশ হওয়া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endParaRPr lang="bn-IN" sz="2800" dirty="0" smtClean="0">
              <a:ln w="0"/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শরীরে অত্যধিক ঘাম নিঃসরণ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endParaRPr lang="bn-IN" sz="2800" dirty="0" smtClean="0">
              <a:ln w="0"/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সবসময় নিজেকে সবার থেকে দূরে রাখা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endParaRPr lang="bn-IN" sz="2800" dirty="0" smtClean="0">
              <a:ln w="0"/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মনঃসংযোগ না থাকা ,টাকা-পয়সা চুরি করা এমনকি </a:t>
            </a:r>
            <a:r>
              <a:rPr lang="en-US" sz="2800" dirty="0" err="1" smtClean="0">
                <a:ln w="0"/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 জিনিস</a:t>
            </a:r>
            <a:r>
              <a:rPr lang="en-US" sz="2800" dirty="0" err="1" smtClean="0">
                <a:ln w="0"/>
                <a:latin typeface="SutonnyOMJ" pitchFamily="2" charset="0"/>
                <a:cs typeface="SutonnyOMJ" pitchFamily="2" charset="0"/>
              </a:rPr>
              <a:t>পত্র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n w="0"/>
                <a:latin typeface="SutonnyOMJ" pitchFamily="2" charset="0"/>
                <a:cs typeface="SutonnyOMJ" pitchFamily="2" charset="0"/>
              </a:rPr>
              <a:t>সরিয়ে</a:t>
            </a:r>
            <a:r>
              <a:rPr lang="bn-IN" sz="2800" dirty="0" smtClean="0">
                <a:ln w="0"/>
                <a:latin typeface="SutonnyOMJ" pitchFamily="2" charset="0"/>
                <a:cs typeface="SutonnyOMJ" pitchFamily="2" charset="0"/>
              </a:rPr>
              <a:t> গোপনে বিক্রি করা</a:t>
            </a:r>
            <a:r>
              <a:rPr lang="en-US" sz="2800" dirty="0" smtClean="0">
                <a:ln w="0"/>
                <a:latin typeface="SutonnyOMJ" pitchFamily="2" charset="0"/>
                <a:cs typeface="SutonnyOMJ" pitchFamily="2" charset="0"/>
              </a:rPr>
              <a:t>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762000"/>
            <a:ext cx="762000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9718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Font typeface="Wingdings" pitchFamily="2" charset="2"/>
              <a:buChar char="v"/>
            </a:pP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দিন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দিন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মাদকাসক্তের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বাড়ার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? </a:t>
            </a:r>
            <a:endParaRPr lang="en-US" sz="48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7620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নিয়ন্ত্রণে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করণীয়ঃ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524000"/>
            <a:ext cx="7696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সামাজিক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প্রচেষ্টাঃ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মাদকাসক্ত ব্যক্তিদের খুঁজে বের 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তাদের চিকিৎসা ব্যবস্থা 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IN" sz="32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মাদকাসক্ত ব্যক্তিকে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সবসময়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ধর্মীয়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সুপরামর্শ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দেওয়া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IN" sz="32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তাদেরকে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পুনর্বাসন করে সমাজের স্বাভাবিক জীবনে ফিরিয়ে আনা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ড্রাগস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সন্ধান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পেলেই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প্রতিহত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পুলিশকে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জানিয়ে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ধরিয়ে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দেওয়া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মাদকাসক্তদের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খেলায়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আগ্রহী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তোলা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685800"/>
            <a:ext cx="7772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প্রচেষ্টাঃ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সেবন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বিক্রয়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নিষিদ্ধ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সহজলভ্যতা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রোধ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সেবনের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কুপ্রভাবগুলো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বেসরকারি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প্রচার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মাধ্যম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মানুষকে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অবহিত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তামাকজাত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দ্রবের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বিজ্ঞাপন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প্রচার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বন্ধ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শিক্ষাপ্রতিষ্ঠানের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সামনে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তামাকজাত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দ্রব্যের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বিক্রয়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বিজ্ঞাপন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সম্পূর্ণভাবে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নিষিদ্ধ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“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ধূমপান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বিষপান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”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“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ধূমপান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”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এরূপ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উক্তি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তামাকজাত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দ্রব্যের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মোড়কে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ছাপানো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জেলা,উপজেলে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ইউনিয়ন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পর্যায়ে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বিরুধী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কমিটি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গঠন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কার্যকর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আইনগুলো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যথাযথভাবে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প্রয়োগ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685800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পারিবারিক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প্রচেষ্টাঃ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মাদকাসক্ত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ব্যক্তিকে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আগে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নেওয়া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বন্ধুদের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কাছ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দূরে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রাখতে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রাখতে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যাতে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কাছে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কোনভাবে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পৌঁছাতে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নিরাময়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কেন্দ্রে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ভর্তি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সহানুভুতির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চিকিৎসা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  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মাদকাসক্ত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ব্যক্তি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যদি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হঠা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নেয়া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বন্ধ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দেয়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তাহলে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শারীরিকভাবে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বিপজ্জনক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হঠা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বন্ধ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ধীরে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ধীরে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কমিয়ে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একেবারে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বন্ধ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মাদকাসক্ত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ব্যক্তিকে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নৈতিক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শিক্ষা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দেওয়া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মাদকাসক্ত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ব্যক্তিকে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ঘৃণা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ভালোবাসতে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মাদকাসক্ত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ব্যক্তির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সহযোগিতার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হাত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বাড়িয়ে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দিতে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685800"/>
            <a:ext cx="7772400" cy="97893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33600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ধূমপান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মারাত্মক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ড্রাগের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মাদাকাসক্ত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762000"/>
            <a:ext cx="769620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বাড়ীর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1" y="1981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পরিবারে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কেউ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মাদকাসক্ত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করণীয়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0" name="Picture 2" descr="C:\Users\user\Desktop\MOHIDUL\Slide\Slide gif\G-35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3" name="Picture 2" descr="C:\Users\user\Desktop\MOHIDUL\Slide\Slide gif\G-44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381000"/>
              <a:ext cx="8001000" cy="60197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C:\Users\user\Desktop\MOHIDUL\Slide\Slide gif\G-18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5" name="Picture 2" descr="C:\Users\user\Desktop\MOHIDUL\Slide\Slide Png\P-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81000"/>
              <a:ext cx="8382000" cy="60198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066800" y="1143000"/>
            <a:ext cx="28194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981200"/>
            <a:ext cx="32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মহিদুল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ইসলাম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সহকারী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হাজী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মনির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হোসেন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মাধ্যমিক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বিদ্যালয়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জীবননগর,চুয়াডাঙ্গা</a:t>
            </a:r>
            <a:r>
              <a:rPr lang="en-US" sz="360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1143000"/>
            <a:ext cx="3352800" cy="76200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2860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শ্রেণীঃ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৯ম/১০ম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বিজ্ঞান</a:t>
            </a:r>
            <a:endParaRPr lang="en-US" sz="36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প্রথম</a:t>
            </a:r>
            <a:endParaRPr lang="en-US" sz="3600" dirty="0" smtClean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৫০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685800"/>
            <a:ext cx="7772400" cy="750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বলিঃ</a:t>
            </a:r>
            <a:endParaRPr lang="en-US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271A7A-89AE-40F2-A0C5-DB35C7186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447800"/>
            <a:ext cx="1981200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EE633D-7943-4E8C-B2A7-8E998E34A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447800"/>
            <a:ext cx="20574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5927DD-F1EB-496F-8FC8-FABF8268B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447800"/>
            <a:ext cx="20574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15240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26670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0"/>
            <a:ext cx="2514600" cy="243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3800"/>
            <a:ext cx="2332149" cy="244776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MOHIDUL\Slide-1\9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685800" y="685800"/>
            <a:ext cx="7772400" cy="54863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2286000"/>
            <a:ext cx="3124200" cy="21336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96200" cy="1143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4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4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4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0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endParaRPr lang="en-US" sz="4000" b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ধূমপান কী তা বলতে 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IN" sz="3200" dirty="0" smtClean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ধূমপানের ক্ষতিকর দিক বলতে 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ড্রাগের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IN" sz="3200" dirty="0" smtClean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নির্ভরতা বা মাদকাসক্ত কী তা বলতে 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IN" sz="3200" dirty="0" smtClean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মাদকাসক্তির লক্ষণ ও কারণ বলতে 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IN" sz="3200" dirty="0" smtClean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ধূমপান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আসক্তি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নিয়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ন্ত্রণে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 গৃহীত পদক্ষেপ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6200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ধূমপান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05000"/>
            <a:ext cx="76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গাছের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ডাল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শুকিয়ে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শুকনা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কুচি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কুচি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কেটে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বিশেষ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কাগজে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মুড়িয়ে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সিগারেট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পাতায়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মুড়িয়ে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বিড়ি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চুরুট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বানানো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এগুলোকে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পুড়িয়ে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বাষ্প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ধোয়া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সেবনকে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ধুমপান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নিকোটিন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নামক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মাদকদ্রব্য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হিসেবে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নার্ভকে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সাময়িক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উত্তেজিত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তেমনি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নানাভাবে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ক্ষতিও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620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ধূমপানের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দিকঃ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পরিচিত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হচ্ছে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ধূমপান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ধূমপানের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মানবদেহে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যেসব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ক্ষতিকারক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অবস্থা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সেগুলো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হলোঃ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ধূমপায়ীরা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অন্যদের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বেশি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রোগাক্রান্ত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ধূমপায়ীরা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ফুসফুস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ক্যান্সার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ঠোট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মুখ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ল্যারিংক্স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গলা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মূত্র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থলির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ক্যান্সার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ব্রংকাইটিস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পাকস্থলিতে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ক্ষত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হৃদযন্ত্র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রক্তঘটিত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যারা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বেশি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ধূমপান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আয়ূ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কমে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যেসব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লোক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ধূমপান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অথচ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ধূমপায়ীদের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কাছাকাছি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ধূমপায়ীদের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নির্গত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ধোঁয়া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প্রশ্বাসের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সঙ্গে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গ্রহণ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তাদের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শারীরিক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ক্ষতি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75B9C7-07C9-4516-A03B-39C0F7992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733800"/>
            <a:ext cx="1819711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A7B1D4-3DD2-4250-96C7-C883966FB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18288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F0BB000-00E0-4F8A-9489-B46C5BC22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1828800" cy="1020071"/>
          </a:xfrm>
          <a:prstGeom prst="rect">
            <a:avLst/>
          </a:prstGeom>
        </p:spPr>
      </p:pic>
      <p:pic>
        <p:nvPicPr>
          <p:cNvPr id="10" name="Picture 3" descr="C:\Users\KASHEM\Desktop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1981200" cy="9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696200" cy="14478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194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তামাক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নির্গত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ধূমপানের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রোগ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?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OHIDUL\Slide\Slide Png\P-52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7772400" cy="6096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3841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ড্রাগকে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ভাষায়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বিশ্ব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স্বাস্থ্য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সংস্থা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(WHO)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ড্রাগের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সংজ্ঞায়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জীবিত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গ্রহণ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একাধিক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স্বাভাবিক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আচরণের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পরিবর্তন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ঘটে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ড্রাগগুলোর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আসক্তি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বেশি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সেগুলো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হচ্ছেঃ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বিড়ি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সিগারেট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আফিম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আফিমজাত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হেরোইন,ইয়াবা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মদ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পেথিড্রিন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বারবিচুরেট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কোকেন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ভাং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চরস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ম্যারিজুয়ান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এলএসডি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এগুলোর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হেরোইন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মারাত্বক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ক্রমাগত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মাদকদ্রব্য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সেবনের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কারণে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যখন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অবস্থা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মাদকদ্রবের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ধরনের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দৈহিক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মানসিক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গড়ে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উঠে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নিয়মিতভাবে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গ্রহণ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শারীরিক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মানসিক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সমস্যায়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পড়ে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তখন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তাকে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মাদকাসক্ত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ড্রাগ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নির্ভরতা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1009</TotalTime>
  <Words>882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uitrce</dc:creator>
  <cp:lastModifiedBy>user</cp:lastModifiedBy>
  <cp:revision>328</cp:revision>
  <dcterms:created xsi:type="dcterms:W3CDTF">2006-08-16T00:00:00Z</dcterms:created>
  <dcterms:modified xsi:type="dcterms:W3CDTF">2022-03-02T06:29:37Z</dcterms:modified>
</cp:coreProperties>
</file>