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8" r:id="rId3"/>
    <p:sldId id="283" r:id="rId4"/>
    <p:sldId id="282" r:id="rId5"/>
    <p:sldId id="257" r:id="rId6"/>
    <p:sldId id="258" r:id="rId7"/>
    <p:sldId id="260" r:id="rId8"/>
    <p:sldId id="284" r:id="rId9"/>
    <p:sldId id="287" r:id="rId10"/>
    <p:sldId id="288" r:id="rId11"/>
    <p:sldId id="289" r:id="rId12"/>
    <p:sldId id="265" r:id="rId13"/>
    <p:sldId id="266" r:id="rId14"/>
    <p:sldId id="267" r:id="rId15"/>
    <p:sldId id="268" r:id="rId16"/>
    <p:sldId id="269" r:id="rId17"/>
    <p:sldId id="272" r:id="rId18"/>
    <p:sldId id="271" r:id="rId19"/>
    <p:sldId id="273" r:id="rId20"/>
    <p:sldId id="274" r:id="rId21"/>
    <p:sldId id="276" r:id="rId22"/>
    <p:sldId id="277"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25" autoAdjust="0"/>
    <p:restoredTop sz="94570" autoAdjust="0"/>
  </p:normalViewPr>
  <p:slideViewPr>
    <p:cSldViewPr snapToGrid="0">
      <p:cViewPr varScale="1">
        <p:scale>
          <a:sx n="69" d="100"/>
          <a:sy n="69" d="100"/>
        </p:scale>
        <p:origin x="96"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891949-5A83-49AE-AE5C-A4CDF5A9E1E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10C03A38-3150-4186-AECC-95B7F0A2278E}">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err="1" smtClean="0"/>
            <a:t>স্বা</a:t>
          </a:r>
          <a:endParaRPr lang="en-US" dirty="0"/>
        </a:p>
      </dgm:t>
    </dgm:pt>
    <dgm:pt modelId="{773104B1-B312-4152-9911-29C38590E1EB}" type="parTrans" cxnId="{FDB9A1F7-1796-4B4B-B83E-2C8B2B279D23}">
      <dgm:prSet/>
      <dgm:spPr/>
      <dgm:t>
        <a:bodyPr/>
        <a:lstStyle/>
        <a:p>
          <a:endParaRPr lang="en-US"/>
        </a:p>
      </dgm:t>
    </dgm:pt>
    <dgm:pt modelId="{4191D859-C01F-4A9E-80A7-EF63B3EA3293}" type="sibTrans" cxnId="{FDB9A1F7-1796-4B4B-B83E-2C8B2B279D23}">
      <dgm:prSet/>
      <dgm:spPr/>
      <dgm:t>
        <a:bodyPr/>
        <a:lstStyle/>
        <a:p>
          <a:endParaRPr lang="en-US"/>
        </a:p>
      </dgm:t>
    </dgm:pt>
    <dgm:pt modelId="{CBC38425-68AF-4CA0-9B9F-788CF9BA4472}">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গ</a:t>
          </a:r>
          <a:endParaRPr lang="en-US" dirty="0"/>
        </a:p>
      </dgm:t>
    </dgm:pt>
    <dgm:pt modelId="{03BBB042-1688-4FD4-B23F-57C96B37F110}" type="parTrans" cxnId="{0E6D44F6-0361-4091-8CE0-E942B24D17C5}">
      <dgm:prSet/>
      <dgm:spPr/>
      <dgm:t>
        <a:bodyPr/>
        <a:lstStyle/>
        <a:p>
          <a:endParaRPr lang="en-US"/>
        </a:p>
      </dgm:t>
    </dgm:pt>
    <dgm:pt modelId="{0B9D2890-E250-453A-B511-DDB470F6BF58}" type="sibTrans" cxnId="{0E6D44F6-0361-4091-8CE0-E942B24D17C5}">
      <dgm:prSet/>
      <dgm:spPr/>
      <dgm:t>
        <a:bodyPr/>
        <a:lstStyle/>
        <a:p>
          <a:endParaRPr lang="en-US"/>
        </a:p>
      </dgm:t>
    </dgm:pt>
    <dgm:pt modelId="{B1839018-884F-4B2E-B41E-E8ECA9233FF1}">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ত</a:t>
          </a:r>
          <a:endParaRPr lang="en-US" dirty="0"/>
        </a:p>
      </dgm:t>
    </dgm:pt>
    <dgm:pt modelId="{F5FB237C-8255-434E-B93F-4B3192685008}" type="parTrans" cxnId="{46DDEDC2-F959-49BF-B615-53D2B4FACE83}">
      <dgm:prSet/>
      <dgm:spPr/>
      <dgm:t>
        <a:bodyPr/>
        <a:lstStyle/>
        <a:p>
          <a:endParaRPr lang="en-US"/>
        </a:p>
      </dgm:t>
    </dgm:pt>
    <dgm:pt modelId="{D6BE8AAD-7159-4CDF-8C77-6D0E76F2C411}" type="sibTrans" cxnId="{46DDEDC2-F959-49BF-B615-53D2B4FACE83}">
      <dgm:prSet/>
      <dgm:spPr/>
      <dgm:t>
        <a:bodyPr/>
        <a:lstStyle/>
        <a:p>
          <a:endParaRPr lang="en-US"/>
        </a:p>
      </dgm:t>
    </dgm:pt>
    <dgm:pt modelId="{A3377BF7-774E-4059-A358-735E67B0FAF4}">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ম</a:t>
          </a:r>
          <a:endParaRPr lang="en-US" dirty="0"/>
        </a:p>
      </dgm:t>
    </dgm:pt>
    <dgm:pt modelId="{45BB8652-60E7-4DF9-896A-274F60AA241F}" type="parTrans" cxnId="{427B3C6B-F4F0-409D-A7AD-0BB64412AE87}">
      <dgm:prSet/>
      <dgm:spPr/>
      <dgm:t>
        <a:bodyPr/>
        <a:lstStyle/>
        <a:p>
          <a:endParaRPr lang="en-US"/>
        </a:p>
      </dgm:t>
    </dgm:pt>
    <dgm:pt modelId="{8260BAF7-4BD5-49DF-9020-3C5EEBE25E4C}" type="sibTrans" cxnId="{427B3C6B-F4F0-409D-A7AD-0BB64412AE87}">
      <dgm:prSet/>
      <dgm:spPr/>
      <dgm:t>
        <a:bodyPr/>
        <a:lstStyle/>
        <a:p>
          <a:endParaRPr lang="en-US"/>
        </a:p>
      </dgm:t>
    </dgm:pt>
    <dgm:pt modelId="{2067956D-106A-4134-8CFF-8F3EBF2A7978}">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err="1" smtClean="0"/>
            <a:t>সু</a:t>
          </a:r>
          <a:endParaRPr lang="en-US" dirty="0"/>
        </a:p>
      </dgm:t>
    </dgm:pt>
    <dgm:pt modelId="{C3E31458-3017-4319-9461-2F98B84A070A}" type="parTrans" cxnId="{11D43787-D51F-4CD7-BCBB-18E20A14A653}">
      <dgm:prSet/>
      <dgm:spPr/>
      <dgm:t>
        <a:bodyPr/>
        <a:lstStyle/>
        <a:p>
          <a:endParaRPr lang="en-US"/>
        </a:p>
      </dgm:t>
    </dgm:pt>
    <dgm:pt modelId="{A9540EC2-7E11-4401-B6E1-4655ECF5FF52}" type="sibTrans" cxnId="{11D43787-D51F-4CD7-BCBB-18E20A14A653}">
      <dgm:prSet/>
      <dgm:spPr/>
      <dgm:t>
        <a:bodyPr/>
        <a:lstStyle/>
        <a:p>
          <a:endParaRPr lang="en-US"/>
        </a:p>
      </dgm:t>
    </dgm:pt>
    <dgm:pt modelId="{73287DC4-D3F5-47A6-A76E-2895A87C634C}" type="pres">
      <dgm:prSet presAssocID="{0E891949-5A83-49AE-AE5C-A4CDF5A9E1E1}" presName="cycle" presStyleCnt="0">
        <dgm:presLayoutVars>
          <dgm:dir/>
          <dgm:resizeHandles val="exact"/>
        </dgm:presLayoutVars>
      </dgm:prSet>
      <dgm:spPr/>
      <dgm:t>
        <a:bodyPr/>
        <a:lstStyle/>
        <a:p>
          <a:endParaRPr lang="en-US"/>
        </a:p>
      </dgm:t>
    </dgm:pt>
    <dgm:pt modelId="{930B470F-3388-41F6-B532-C687A0ABF61D}" type="pres">
      <dgm:prSet presAssocID="{10C03A38-3150-4186-AECC-95B7F0A2278E}" presName="node" presStyleLbl="node1" presStyleIdx="0" presStyleCnt="5" custRadScaleRad="100126" custRadScaleInc="7113">
        <dgm:presLayoutVars>
          <dgm:bulletEnabled val="1"/>
        </dgm:presLayoutVars>
      </dgm:prSet>
      <dgm:spPr/>
      <dgm:t>
        <a:bodyPr/>
        <a:lstStyle/>
        <a:p>
          <a:endParaRPr lang="en-US"/>
        </a:p>
      </dgm:t>
    </dgm:pt>
    <dgm:pt modelId="{2FE693C1-D7E5-4F22-AFB4-05D3F45586A8}" type="pres">
      <dgm:prSet presAssocID="{4191D859-C01F-4A9E-80A7-EF63B3EA3293}" presName="sibTrans" presStyleLbl="sibTrans2D1" presStyleIdx="0" presStyleCnt="5"/>
      <dgm:spPr/>
      <dgm:t>
        <a:bodyPr/>
        <a:lstStyle/>
        <a:p>
          <a:endParaRPr lang="en-US"/>
        </a:p>
      </dgm:t>
    </dgm:pt>
    <dgm:pt modelId="{DE886B22-CFD8-4A11-83B3-04E8C7B498A5}" type="pres">
      <dgm:prSet presAssocID="{4191D859-C01F-4A9E-80A7-EF63B3EA3293}" presName="connectorText" presStyleLbl="sibTrans2D1" presStyleIdx="0" presStyleCnt="5"/>
      <dgm:spPr/>
      <dgm:t>
        <a:bodyPr/>
        <a:lstStyle/>
        <a:p>
          <a:endParaRPr lang="en-US"/>
        </a:p>
      </dgm:t>
    </dgm:pt>
    <dgm:pt modelId="{E8C1B5FA-136B-4180-8234-7A97BF989A7B}" type="pres">
      <dgm:prSet presAssocID="{CBC38425-68AF-4CA0-9B9F-788CF9BA4472}" presName="node" presStyleLbl="node1" presStyleIdx="1" presStyleCnt="5">
        <dgm:presLayoutVars>
          <dgm:bulletEnabled val="1"/>
        </dgm:presLayoutVars>
      </dgm:prSet>
      <dgm:spPr/>
      <dgm:t>
        <a:bodyPr/>
        <a:lstStyle/>
        <a:p>
          <a:endParaRPr lang="en-US"/>
        </a:p>
      </dgm:t>
    </dgm:pt>
    <dgm:pt modelId="{8FDF4436-1884-406D-BE27-8FFFDF445DBD}" type="pres">
      <dgm:prSet presAssocID="{0B9D2890-E250-453A-B511-DDB470F6BF58}" presName="sibTrans" presStyleLbl="sibTrans2D1" presStyleIdx="1" presStyleCnt="5"/>
      <dgm:spPr/>
      <dgm:t>
        <a:bodyPr/>
        <a:lstStyle/>
        <a:p>
          <a:endParaRPr lang="en-US"/>
        </a:p>
      </dgm:t>
    </dgm:pt>
    <dgm:pt modelId="{04946334-8D7D-46E1-A47A-708F074E2FCC}" type="pres">
      <dgm:prSet presAssocID="{0B9D2890-E250-453A-B511-DDB470F6BF58}" presName="connectorText" presStyleLbl="sibTrans2D1" presStyleIdx="1" presStyleCnt="5"/>
      <dgm:spPr/>
      <dgm:t>
        <a:bodyPr/>
        <a:lstStyle/>
        <a:p>
          <a:endParaRPr lang="en-US"/>
        </a:p>
      </dgm:t>
    </dgm:pt>
    <dgm:pt modelId="{B3500F1F-267F-48BC-881A-63535D88668F}" type="pres">
      <dgm:prSet presAssocID="{B1839018-884F-4B2E-B41E-E8ECA9233FF1}" presName="node" presStyleLbl="node1" presStyleIdx="2" presStyleCnt="5">
        <dgm:presLayoutVars>
          <dgm:bulletEnabled val="1"/>
        </dgm:presLayoutVars>
      </dgm:prSet>
      <dgm:spPr/>
      <dgm:t>
        <a:bodyPr/>
        <a:lstStyle/>
        <a:p>
          <a:endParaRPr lang="en-US"/>
        </a:p>
      </dgm:t>
    </dgm:pt>
    <dgm:pt modelId="{7A4EDCE3-5932-4931-AAF6-D78CF50A3F2A}" type="pres">
      <dgm:prSet presAssocID="{D6BE8AAD-7159-4CDF-8C77-6D0E76F2C411}" presName="sibTrans" presStyleLbl="sibTrans2D1" presStyleIdx="2" presStyleCnt="5"/>
      <dgm:spPr/>
      <dgm:t>
        <a:bodyPr/>
        <a:lstStyle/>
        <a:p>
          <a:endParaRPr lang="en-US"/>
        </a:p>
      </dgm:t>
    </dgm:pt>
    <dgm:pt modelId="{74C5D68B-F965-48D3-BE03-FFCEDB603AB0}" type="pres">
      <dgm:prSet presAssocID="{D6BE8AAD-7159-4CDF-8C77-6D0E76F2C411}" presName="connectorText" presStyleLbl="sibTrans2D1" presStyleIdx="2" presStyleCnt="5"/>
      <dgm:spPr/>
      <dgm:t>
        <a:bodyPr/>
        <a:lstStyle/>
        <a:p>
          <a:endParaRPr lang="en-US"/>
        </a:p>
      </dgm:t>
    </dgm:pt>
    <dgm:pt modelId="{5400EBDE-8D0B-49F3-82BA-6715F8CB58B8}" type="pres">
      <dgm:prSet presAssocID="{A3377BF7-774E-4059-A358-735E67B0FAF4}" presName="node" presStyleLbl="node1" presStyleIdx="3" presStyleCnt="5">
        <dgm:presLayoutVars>
          <dgm:bulletEnabled val="1"/>
        </dgm:presLayoutVars>
      </dgm:prSet>
      <dgm:spPr/>
      <dgm:t>
        <a:bodyPr/>
        <a:lstStyle/>
        <a:p>
          <a:endParaRPr lang="en-US"/>
        </a:p>
      </dgm:t>
    </dgm:pt>
    <dgm:pt modelId="{B84D299F-438D-4664-8CA6-BFD7482BD1D3}" type="pres">
      <dgm:prSet presAssocID="{8260BAF7-4BD5-49DF-9020-3C5EEBE25E4C}" presName="sibTrans" presStyleLbl="sibTrans2D1" presStyleIdx="3" presStyleCnt="5"/>
      <dgm:spPr/>
      <dgm:t>
        <a:bodyPr/>
        <a:lstStyle/>
        <a:p>
          <a:endParaRPr lang="en-US"/>
        </a:p>
      </dgm:t>
    </dgm:pt>
    <dgm:pt modelId="{4D11938A-F643-44E8-AAB9-186CE9493EBB}" type="pres">
      <dgm:prSet presAssocID="{8260BAF7-4BD5-49DF-9020-3C5EEBE25E4C}" presName="connectorText" presStyleLbl="sibTrans2D1" presStyleIdx="3" presStyleCnt="5"/>
      <dgm:spPr/>
      <dgm:t>
        <a:bodyPr/>
        <a:lstStyle/>
        <a:p>
          <a:endParaRPr lang="en-US"/>
        </a:p>
      </dgm:t>
    </dgm:pt>
    <dgm:pt modelId="{724ECA2B-FF91-4F19-BD13-1FF77318C109}" type="pres">
      <dgm:prSet presAssocID="{2067956D-106A-4134-8CFF-8F3EBF2A7978}" presName="node" presStyleLbl="node1" presStyleIdx="4" presStyleCnt="5">
        <dgm:presLayoutVars>
          <dgm:bulletEnabled val="1"/>
        </dgm:presLayoutVars>
      </dgm:prSet>
      <dgm:spPr/>
      <dgm:t>
        <a:bodyPr/>
        <a:lstStyle/>
        <a:p>
          <a:endParaRPr lang="en-US"/>
        </a:p>
      </dgm:t>
    </dgm:pt>
    <dgm:pt modelId="{40858A45-F2AE-40D9-9F3C-D41CC288CED8}" type="pres">
      <dgm:prSet presAssocID="{A9540EC2-7E11-4401-B6E1-4655ECF5FF52}" presName="sibTrans" presStyleLbl="sibTrans2D1" presStyleIdx="4" presStyleCnt="5"/>
      <dgm:spPr/>
      <dgm:t>
        <a:bodyPr/>
        <a:lstStyle/>
        <a:p>
          <a:endParaRPr lang="en-US"/>
        </a:p>
      </dgm:t>
    </dgm:pt>
    <dgm:pt modelId="{A7F37ACF-61E7-462B-B8F8-787F483C6758}" type="pres">
      <dgm:prSet presAssocID="{A9540EC2-7E11-4401-B6E1-4655ECF5FF52}" presName="connectorText" presStyleLbl="sibTrans2D1" presStyleIdx="4" presStyleCnt="5"/>
      <dgm:spPr/>
      <dgm:t>
        <a:bodyPr/>
        <a:lstStyle/>
        <a:p>
          <a:endParaRPr lang="en-US"/>
        </a:p>
      </dgm:t>
    </dgm:pt>
  </dgm:ptLst>
  <dgm:cxnLst>
    <dgm:cxn modelId="{46DDEDC2-F959-49BF-B615-53D2B4FACE83}" srcId="{0E891949-5A83-49AE-AE5C-A4CDF5A9E1E1}" destId="{B1839018-884F-4B2E-B41E-E8ECA9233FF1}" srcOrd="2" destOrd="0" parTransId="{F5FB237C-8255-434E-B93F-4B3192685008}" sibTransId="{D6BE8AAD-7159-4CDF-8C77-6D0E76F2C411}"/>
    <dgm:cxn modelId="{0E6D44F6-0361-4091-8CE0-E942B24D17C5}" srcId="{0E891949-5A83-49AE-AE5C-A4CDF5A9E1E1}" destId="{CBC38425-68AF-4CA0-9B9F-788CF9BA4472}" srcOrd="1" destOrd="0" parTransId="{03BBB042-1688-4FD4-B23F-57C96B37F110}" sibTransId="{0B9D2890-E250-453A-B511-DDB470F6BF58}"/>
    <dgm:cxn modelId="{11D43787-D51F-4CD7-BCBB-18E20A14A653}" srcId="{0E891949-5A83-49AE-AE5C-A4CDF5A9E1E1}" destId="{2067956D-106A-4134-8CFF-8F3EBF2A7978}" srcOrd="4" destOrd="0" parTransId="{C3E31458-3017-4319-9461-2F98B84A070A}" sibTransId="{A9540EC2-7E11-4401-B6E1-4655ECF5FF52}"/>
    <dgm:cxn modelId="{D2CAFD0B-1C35-4E93-8084-2A75C74FC4C0}" type="presOf" srcId="{8260BAF7-4BD5-49DF-9020-3C5EEBE25E4C}" destId="{4D11938A-F643-44E8-AAB9-186CE9493EBB}" srcOrd="1" destOrd="0" presId="urn:microsoft.com/office/officeart/2005/8/layout/cycle2"/>
    <dgm:cxn modelId="{5CFDBB17-749E-4A99-AA79-E056D5D23FA1}" type="presOf" srcId="{0B9D2890-E250-453A-B511-DDB470F6BF58}" destId="{8FDF4436-1884-406D-BE27-8FFFDF445DBD}" srcOrd="0" destOrd="0" presId="urn:microsoft.com/office/officeart/2005/8/layout/cycle2"/>
    <dgm:cxn modelId="{A6B4591C-0A09-4EAB-A8B6-046F809746EB}" type="presOf" srcId="{B1839018-884F-4B2E-B41E-E8ECA9233FF1}" destId="{B3500F1F-267F-48BC-881A-63535D88668F}" srcOrd="0" destOrd="0" presId="urn:microsoft.com/office/officeart/2005/8/layout/cycle2"/>
    <dgm:cxn modelId="{FDB9A1F7-1796-4B4B-B83E-2C8B2B279D23}" srcId="{0E891949-5A83-49AE-AE5C-A4CDF5A9E1E1}" destId="{10C03A38-3150-4186-AECC-95B7F0A2278E}" srcOrd="0" destOrd="0" parTransId="{773104B1-B312-4152-9911-29C38590E1EB}" sibTransId="{4191D859-C01F-4A9E-80A7-EF63B3EA3293}"/>
    <dgm:cxn modelId="{6F8AF6A0-8E18-474F-90D3-A31F8ABA952B}" type="presOf" srcId="{4191D859-C01F-4A9E-80A7-EF63B3EA3293}" destId="{2FE693C1-D7E5-4F22-AFB4-05D3F45586A8}" srcOrd="0" destOrd="0" presId="urn:microsoft.com/office/officeart/2005/8/layout/cycle2"/>
    <dgm:cxn modelId="{FD9F20E2-E438-475C-8540-B268A99D04FA}" type="presOf" srcId="{A9540EC2-7E11-4401-B6E1-4655ECF5FF52}" destId="{A7F37ACF-61E7-462B-B8F8-787F483C6758}" srcOrd="1" destOrd="0" presId="urn:microsoft.com/office/officeart/2005/8/layout/cycle2"/>
    <dgm:cxn modelId="{43B5644E-23B0-4FCD-B0B4-FE4DAED448C4}" type="presOf" srcId="{0E891949-5A83-49AE-AE5C-A4CDF5A9E1E1}" destId="{73287DC4-D3F5-47A6-A76E-2895A87C634C}" srcOrd="0" destOrd="0" presId="urn:microsoft.com/office/officeart/2005/8/layout/cycle2"/>
    <dgm:cxn modelId="{2112BD23-638C-48FF-A074-E3F8A067EB6F}" type="presOf" srcId="{D6BE8AAD-7159-4CDF-8C77-6D0E76F2C411}" destId="{74C5D68B-F965-48D3-BE03-FFCEDB603AB0}" srcOrd="1" destOrd="0" presId="urn:microsoft.com/office/officeart/2005/8/layout/cycle2"/>
    <dgm:cxn modelId="{4C515301-FAEB-4995-8E91-3AECF9A6FEE9}" type="presOf" srcId="{A9540EC2-7E11-4401-B6E1-4655ECF5FF52}" destId="{40858A45-F2AE-40D9-9F3C-D41CC288CED8}" srcOrd="0" destOrd="0" presId="urn:microsoft.com/office/officeart/2005/8/layout/cycle2"/>
    <dgm:cxn modelId="{D7C98FC4-A558-4A58-B454-C2230870A1C7}" type="presOf" srcId="{A3377BF7-774E-4059-A358-735E67B0FAF4}" destId="{5400EBDE-8D0B-49F3-82BA-6715F8CB58B8}" srcOrd="0" destOrd="0" presId="urn:microsoft.com/office/officeart/2005/8/layout/cycle2"/>
    <dgm:cxn modelId="{ABF5D496-04EA-43A6-8434-1E0CEB6C62BB}" type="presOf" srcId="{0B9D2890-E250-453A-B511-DDB470F6BF58}" destId="{04946334-8D7D-46E1-A47A-708F074E2FCC}" srcOrd="1" destOrd="0" presId="urn:microsoft.com/office/officeart/2005/8/layout/cycle2"/>
    <dgm:cxn modelId="{D2001AFE-FA00-4704-B0B7-A42542FBC071}" type="presOf" srcId="{2067956D-106A-4134-8CFF-8F3EBF2A7978}" destId="{724ECA2B-FF91-4F19-BD13-1FF77318C109}" srcOrd="0" destOrd="0" presId="urn:microsoft.com/office/officeart/2005/8/layout/cycle2"/>
    <dgm:cxn modelId="{F4537374-8EE2-4849-A3E5-F60EE0320AFF}" type="presOf" srcId="{D6BE8AAD-7159-4CDF-8C77-6D0E76F2C411}" destId="{7A4EDCE3-5932-4931-AAF6-D78CF50A3F2A}" srcOrd="0" destOrd="0" presId="urn:microsoft.com/office/officeart/2005/8/layout/cycle2"/>
    <dgm:cxn modelId="{BE3A15A0-1E0E-4307-ABCA-A23C66C4692A}" type="presOf" srcId="{CBC38425-68AF-4CA0-9B9F-788CF9BA4472}" destId="{E8C1B5FA-136B-4180-8234-7A97BF989A7B}" srcOrd="0" destOrd="0" presId="urn:microsoft.com/office/officeart/2005/8/layout/cycle2"/>
    <dgm:cxn modelId="{1D8A20A7-B1F2-4438-97CB-19D211B98C3C}" type="presOf" srcId="{4191D859-C01F-4A9E-80A7-EF63B3EA3293}" destId="{DE886B22-CFD8-4A11-83B3-04E8C7B498A5}" srcOrd="1" destOrd="0" presId="urn:microsoft.com/office/officeart/2005/8/layout/cycle2"/>
    <dgm:cxn modelId="{427B3C6B-F4F0-409D-A7AD-0BB64412AE87}" srcId="{0E891949-5A83-49AE-AE5C-A4CDF5A9E1E1}" destId="{A3377BF7-774E-4059-A358-735E67B0FAF4}" srcOrd="3" destOrd="0" parTransId="{45BB8652-60E7-4DF9-896A-274F60AA241F}" sibTransId="{8260BAF7-4BD5-49DF-9020-3C5EEBE25E4C}"/>
    <dgm:cxn modelId="{2239A94E-3B10-4704-A10E-0EB35C55FC17}" type="presOf" srcId="{10C03A38-3150-4186-AECC-95B7F0A2278E}" destId="{930B470F-3388-41F6-B532-C687A0ABF61D}" srcOrd="0" destOrd="0" presId="urn:microsoft.com/office/officeart/2005/8/layout/cycle2"/>
    <dgm:cxn modelId="{6E63A857-12D6-4429-828B-A414DA3FE75C}" type="presOf" srcId="{8260BAF7-4BD5-49DF-9020-3C5EEBE25E4C}" destId="{B84D299F-438D-4664-8CA6-BFD7482BD1D3}" srcOrd="0" destOrd="0" presId="urn:microsoft.com/office/officeart/2005/8/layout/cycle2"/>
    <dgm:cxn modelId="{4F8A5940-952F-4400-BFED-FAB74F478D5C}" type="presParOf" srcId="{73287DC4-D3F5-47A6-A76E-2895A87C634C}" destId="{930B470F-3388-41F6-B532-C687A0ABF61D}" srcOrd="0" destOrd="0" presId="urn:microsoft.com/office/officeart/2005/8/layout/cycle2"/>
    <dgm:cxn modelId="{886F2184-5881-45C1-ADC7-AF60DD297840}" type="presParOf" srcId="{73287DC4-D3F5-47A6-A76E-2895A87C634C}" destId="{2FE693C1-D7E5-4F22-AFB4-05D3F45586A8}" srcOrd="1" destOrd="0" presId="urn:microsoft.com/office/officeart/2005/8/layout/cycle2"/>
    <dgm:cxn modelId="{C86B5547-F37D-49EA-AFC1-88FBBC6737FE}" type="presParOf" srcId="{2FE693C1-D7E5-4F22-AFB4-05D3F45586A8}" destId="{DE886B22-CFD8-4A11-83B3-04E8C7B498A5}" srcOrd="0" destOrd="0" presId="urn:microsoft.com/office/officeart/2005/8/layout/cycle2"/>
    <dgm:cxn modelId="{C428E65B-7202-42D0-90D5-F93524C200D4}" type="presParOf" srcId="{73287DC4-D3F5-47A6-A76E-2895A87C634C}" destId="{E8C1B5FA-136B-4180-8234-7A97BF989A7B}" srcOrd="2" destOrd="0" presId="urn:microsoft.com/office/officeart/2005/8/layout/cycle2"/>
    <dgm:cxn modelId="{E447387B-AA6A-4C12-B573-C71445E26989}" type="presParOf" srcId="{73287DC4-D3F5-47A6-A76E-2895A87C634C}" destId="{8FDF4436-1884-406D-BE27-8FFFDF445DBD}" srcOrd="3" destOrd="0" presId="urn:microsoft.com/office/officeart/2005/8/layout/cycle2"/>
    <dgm:cxn modelId="{18AF5B51-FBBC-45E5-BDDF-A1DF204C32C6}" type="presParOf" srcId="{8FDF4436-1884-406D-BE27-8FFFDF445DBD}" destId="{04946334-8D7D-46E1-A47A-708F074E2FCC}" srcOrd="0" destOrd="0" presId="urn:microsoft.com/office/officeart/2005/8/layout/cycle2"/>
    <dgm:cxn modelId="{E798EED7-ACDC-41B6-829B-2FD86926FA60}" type="presParOf" srcId="{73287DC4-D3F5-47A6-A76E-2895A87C634C}" destId="{B3500F1F-267F-48BC-881A-63535D88668F}" srcOrd="4" destOrd="0" presId="urn:microsoft.com/office/officeart/2005/8/layout/cycle2"/>
    <dgm:cxn modelId="{3D9B58A8-EC05-45AF-B102-44330E76A094}" type="presParOf" srcId="{73287DC4-D3F5-47A6-A76E-2895A87C634C}" destId="{7A4EDCE3-5932-4931-AAF6-D78CF50A3F2A}" srcOrd="5" destOrd="0" presId="urn:microsoft.com/office/officeart/2005/8/layout/cycle2"/>
    <dgm:cxn modelId="{BDE35704-9087-45CE-9FA3-5138DB47637A}" type="presParOf" srcId="{7A4EDCE3-5932-4931-AAF6-D78CF50A3F2A}" destId="{74C5D68B-F965-48D3-BE03-FFCEDB603AB0}" srcOrd="0" destOrd="0" presId="urn:microsoft.com/office/officeart/2005/8/layout/cycle2"/>
    <dgm:cxn modelId="{F24F2090-58F5-4292-8523-C56D47BA8E44}" type="presParOf" srcId="{73287DC4-D3F5-47A6-A76E-2895A87C634C}" destId="{5400EBDE-8D0B-49F3-82BA-6715F8CB58B8}" srcOrd="6" destOrd="0" presId="urn:microsoft.com/office/officeart/2005/8/layout/cycle2"/>
    <dgm:cxn modelId="{8E47A900-7D17-4C64-8A08-14BA309C8702}" type="presParOf" srcId="{73287DC4-D3F5-47A6-A76E-2895A87C634C}" destId="{B84D299F-438D-4664-8CA6-BFD7482BD1D3}" srcOrd="7" destOrd="0" presId="urn:microsoft.com/office/officeart/2005/8/layout/cycle2"/>
    <dgm:cxn modelId="{700AF50C-D3B4-4FCC-8E62-4B123FCF4E38}" type="presParOf" srcId="{B84D299F-438D-4664-8CA6-BFD7482BD1D3}" destId="{4D11938A-F643-44E8-AAB9-186CE9493EBB}" srcOrd="0" destOrd="0" presId="urn:microsoft.com/office/officeart/2005/8/layout/cycle2"/>
    <dgm:cxn modelId="{82A06587-565F-4534-B9AE-3E33D46F38A9}" type="presParOf" srcId="{73287DC4-D3F5-47A6-A76E-2895A87C634C}" destId="{724ECA2B-FF91-4F19-BD13-1FF77318C109}" srcOrd="8" destOrd="0" presId="urn:microsoft.com/office/officeart/2005/8/layout/cycle2"/>
    <dgm:cxn modelId="{2A9592A7-BCC1-4A3D-A146-881D4202AC41}" type="presParOf" srcId="{73287DC4-D3F5-47A6-A76E-2895A87C634C}" destId="{40858A45-F2AE-40D9-9F3C-D41CC288CED8}" srcOrd="9" destOrd="0" presId="urn:microsoft.com/office/officeart/2005/8/layout/cycle2"/>
    <dgm:cxn modelId="{B112D895-85F1-491D-8FE9-D9346C675843}" type="presParOf" srcId="{40858A45-F2AE-40D9-9F3C-D41CC288CED8}" destId="{A7F37ACF-61E7-462B-B8F8-787F483C6758}"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B470F-3388-41F6-B532-C687A0ABF61D}">
      <dsp:nvSpPr>
        <dsp:cNvPr id="0" name=""/>
        <dsp:cNvSpPr/>
      </dsp:nvSpPr>
      <dsp:spPr>
        <a:xfrm>
          <a:off x="2960477" y="246"/>
          <a:ext cx="2071502" cy="2071502"/>
        </a:xfrm>
        <a:prstGeom prst="ellipse">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err="1" smtClean="0"/>
            <a:t>স্বা</a:t>
          </a:r>
          <a:endParaRPr lang="en-US" sz="6500" kern="1200" dirty="0"/>
        </a:p>
      </dsp:txBody>
      <dsp:txXfrm>
        <a:off x="3263841" y="303610"/>
        <a:ext cx="1464774" cy="1464774"/>
      </dsp:txXfrm>
    </dsp:sp>
    <dsp:sp modelId="{2FE693C1-D7E5-4F22-AFB4-05D3F45586A8}">
      <dsp:nvSpPr>
        <dsp:cNvPr id="0" name=""/>
        <dsp:cNvSpPr/>
      </dsp:nvSpPr>
      <dsp:spPr>
        <a:xfrm rot="2239944">
          <a:off x="4933576" y="1591978"/>
          <a:ext cx="499916" cy="6991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4948939" y="1686329"/>
        <a:ext cx="349941" cy="419480"/>
      </dsp:txXfrm>
    </dsp:sp>
    <dsp:sp modelId="{E8C1B5FA-136B-4180-8234-7A97BF989A7B}">
      <dsp:nvSpPr>
        <dsp:cNvPr id="0" name=""/>
        <dsp:cNvSpPr/>
      </dsp:nvSpPr>
      <dsp:spPr>
        <a:xfrm>
          <a:off x="5357589" y="1828500"/>
          <a:ext cx="2071502" cy="2071502"/>
        </a:xfrm>
        <a:prstGeom prst="ellipse">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গ</a:t>
          </a:r>
          <a:endParaRPr lang="en-US" sz="6500" kern="1200" dirty="0"/>
        </a:p>
      </dsp:txBody>
      <dsp:txXfrm>
        <a:off x="5660953" y="2131864"/>
        <a:ext cx="1464774" cy="1464774"/>
      </dsp:txXfrm>
    </dsp:sp>
    <dsp:sp modelId="{8FDF4436-1884-406D-BE27-8FFFDF445DBD}">
      <dsp:nvSpPr>
        <dsp:cNvPr id="0" name=""/>
        <dsp:cNvSpPr/>
      </dsp:nvSpPr>
      <dsp:spPr>
        <a:xfrm rot="6480000">
          <a:off x="5642746" y="3978412"/>
          <a:ext cx="550000" cy="6991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rot="10800000">
        <a:off x="5750740" y="4039776"/>
        <a:ext cx="385000" cy="419480"/>
      </dsp:txXfrm>
    </dsp:sp>
    <dsp:sp modelId="{B3500F1F-267F-48BC-881A-63535D88668F}">
      <dsp:nvSpPr>
        <dsp:cNvPr id="0" name=""/>
        <dsp:cNvSpPr/>
      </dsp:nvSpPr>
      <dsp:spPr>
        <a:xfrm>
          <a:off x="4396781" y="4785563"/>
          <a:ext cx="2071502" cy="2071502"/>
        </a:xfrm>
        <a:prstGeom prst="ellipse">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ত</a:t>
          </a:r>
          <a:endParaRPr lang="en-US" sz="6500" kern="1200" dirty="0"/>
        </a:p>
      </dsp:txBody>
      <dsp:txXfrm>
        <a:off x="4700145" y="5088927"/>
        <a:ext cx="1464774" cy="1464774"/>
      </dsp:txXfrm>
    </dsp:sp>
    <dsp:sp modelId="{7A4EDCE3-5932-4931-AAF6-D78CF50A3F2A}">
      <dsp:nvSpPr>
        <dsp:cNvPr id="0" name=""/>
        <dsp:cNvSpPr/>
      </dsp:nvSpPr>
      <dsp:spPr>
        <a:xfrm rot="10800000">
          <a:off x="3618478" y="5471748"/>
          <a:ext cx="550000" cy="6991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rot="10800000">
        <a:off x="3783478" y="5611574"/>
        <a:ext cx="385000" cy="419480"/>
      </dsp:txXfrm>
    </dsp:sp>
    <dsp:sp modelId="{5400EBDE-8D0B-49F3-82BA-6715F8CB58B8}">
      <dsp:nvSpPr>
        <dsp:cNvPr id="0" name=""/>
        <dsp:cNvSpPr/>
      </dsp:nvSpPr>
      <dsp:spPr>
        <a:xfrm>
          <a:off x="1287541" y="4785563"/>
          <a:ext cx="2071502" cy="2071502"/>
        </a:xfrm>
        <a:prstGeom prst="ellipse">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ম</a:t>
          </a:r>
          <a:endParaRPr lang="en-US" sz="6500" kern="1200" dirty="0"/>
        </a:p>
      </dsp:txBody>
      <dsp:txXfrm>
        <a:off x="1590905" y="5088927"/>
        <a:ext cx="1464774" cy="1464774"/>
      </dsp:txXfrm>
    </dsp:sp>
    <dsp:sp modelId="{B84D299F-438D-4664-8CA6-BFD7482BD1D3}">
      <dsp:nvSpPr>
        <dsp:cNvPr id="0" name=""/>
        <dsp:cNvSpPr/>
      </dsp:nvSpPr>
      <dsp:spPr>
        <a:xfrm rot="15120000">
          <a:off x="1572698" y="4008021"/>
          <a:ext cx="550000" cy="6991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rot="10800000">
        <a:off x="1680692" y="4226309"/>
        <a:ext cx="385000" cy="419480"/>
      </dsp:txXfrm>
    </dsp:sp>
    <dsp:sp modelId="{724ECA2B-FF91-4F19-BD13-1FF77318C109}">
      <dsp:nvSpPr>
        <dsp:cNvPr id="0" name=""/>
        <dsp:cNvSpPr/>
      </dsp:nvSpPr>
      <dsp:spPr>
        <a:xfrm>
          <a:off x="326733" y="1828500"/>
          <a:ext cx="2071502" cy="2071502"/>
        </a:xfrm>
        <a:prstGeom prst="ellipse">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err="1" smtClean="0"/>
            <a:t>সু</a:t>
          </a:r>
          <a:endParaRPr lang="en-US" sz="6500" kern="1200" dirty="0"/>
        </a:p>
      </dsp:txBody>
      <dsp:txXfrm>
        <a:off x="630097" y="2131864"/>
        <a:ext cx="1464774" cy="1464774"/>
      </dsp:txXfrm>
    </dsp:sp>
    <dsp:sp modelId="{40858A45-F2AE-40D9-9F3C-D41CC288CED8}">
      <dsp:nvSpPr>
        <dsp:cNvPr id="0" name=""/>
        <dsp:cNvSpPr/>
      </dsp:nvSpPr>
      <dsp:spPr>
        <a:xfrm rot="19513977">
          <a:off x="2364705" y="1610263"/>
          <a:ext cx="601339" cy="6991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2380808" y="1801525"/>
        <a:ext cx="420937" cy="41948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F5ED75-B365-473D-9D74-27A11DA86D4C}" type="datetimeFigureOut">
              <a:rPr lang="en-US" smtClean="0"/>
              <a:t>3/20/2022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35E8A-4045-4E89-BDB7-9BC2A7E8F1FF}" type="slidenum">
              <a:rPr lang="en-US" smtClean="0"/>
              <a:t>‹#›</a:t>
            </a:fld>
            <a:endParaRPr lang="en-US"/>
          </a:p>
        </p:txBody>
      </p:sp>
    </p:spTree>
    <p:extLst>
      <p:ext uri="{BB962C8B-B14F-4D97-AF65-F5344CB8AC3E}">
        <p14:creationId xmlns:p14="http://schemas.microsoft.com/office/powerpoint/2010/main" val="28081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F35E8A-4045-4E89-BDB7-9BC2A7E8F1FF}" type="slidenum">
              <a:rPr lang="en-US" smtClean="0"/>
              <a:t>6</a:t>
            </a:fld>
            <a:endParaRPr lang="en-US"/>
          </a:p>
        </p:txBody>
      </p:sp>
    </p:spTree>
    <p:extLst>
      <p:ext uri="{BB962C8B-B14F-4D97-AF65-F5344CB8AC3E}">
        <p14:creationId xmlns:p14="http://schemas.microsoft.com/office/powerpoint/2010/main" val="240863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F35E8A-4045-4E89-BDB7-9BC2A7E8F1FF}" type="slidenum">
              <a:rPr lang="en-US" smtClean="0"/>
              <a:t>7</a:t>
            </a:fld>
            <a:endParaRPr lang="en-US"/>
          </a:p>
        </p:txBody>
      </p:sp>
    </p:spTree>
    <p:extLst>
      <p:ext uri="{BB962C8B-B14F-4D97-AF65-F5344CB8AC3E}">
        <p14:creationId xmlns:p14="http://schemas.microsoft.com/office/powerpoint/2010/main" val="3372448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DA0233-59BA-4905-95FA-7986F0669578}"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298FF-3FA4-4992-92A9-18978764984F}" type="slidenum">
              <a:rPr lang="en-US" smtClean="0"/>
              <a:t>‹#›</a:t>
            </a:fld>
            <a:endParaRPr lang="en-US"/>
          </a:p>
        </p:txBody>
      </p:sp>
    </p:spTree>
    <p:extLst>
      <p:ext uri="{BB962C8B-B14F-4D97-AF65-F5344CB8AC3E}">
        <p14:creationId xmlns:p14="http://schemas.microsoft.com/office/powerpoint/2010/main" val="727747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A0233-59BA-4905-95FA-7986F0669578}"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298FF-3FA4-4992-92A9-18978764984F}" type="slidenum">
              <a:rPr lang="en-US" smtClean="0"/>
              <a:t>‹#›</a:t>
            </a:fld>
            <a:endParaRPr lang="en-US"/>
          </a:p>
        </p:txBody>
      </p:sp>
    </p:spTree>
    <p:extLst>
      <p:ext uri="{BB962C8B-B14F-4D97-AF65-F5344CB8AC3E}">
        <p14:creationId xmlns:p14="http://schemas.microsoft.com/office/powerpoint/2010/main" val="788613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A0233-59BA-4905-95FA-7986F0669578}"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298FF-3FA4-4992-92A9-18978764984F}" type="slidenum">
              <a:rPr lang="en-US" smtClean="0"/>
              <a:t>‹#›</a:t>
            </a:fld>
            <a:endParaRPr lang="en-US"/>
          </a:p>
        </p:txBody>
      </p:sp>
    </p:spTree>
    <p:extLst>
      <p:ext uri="{BB962C8B-B14F-4D97-AF65-F5344CB8AC3E}">
        <p14:creationId xmlns:p14="http://schemas.microsoft.com/office/powerpoint/2010/main" val="266178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A0233-59BA-4905-95FA-7986F0669578}"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298FF-3FA4-4992-92A9-18978764984F}" type="slidenum">
              <a:rPr lang="en-US" smtClean="0"/>
              <a:t>‹#›</a:t>
            </a:fld>
            <a:endParaRPr lang="en-US"/>
          </a:p>
        </p:txBody>
      </p:sp>
    </p:spTree>
    <p:extLst>
      <p:ext uri="{BB962C8B-B14F-4D97-AF65-F5344CB8AC3E}">
        <p14:creationId xmlns:p14="http://schemas.microsoft.com/office/powerpoint/2010/main" val="404359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DA0233-59BA-4905-95FA-7986F0669578}"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298FF-3FA4-4992-92A9-18978764984F}" type="slidenum">
              <a:rPr lang="en-US" smtClean="0"/>
              <a:t>‹#›</a:t>
            </a:fld>
            <a:endParaRPr lang="en-US"/>
          </a:p>
        </p:txBody>
      </p:sp>
    </p:spTree>
    <p:extLst>
      <p:ext uri="{BB962C8B-B14F-4D97-AF65-F5344CB8AC3E}">
        <p14:creationId xmlns:p14="http://schemas.microsoft.com/office/powerpoint/2010/main" val="425312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DA0233-59BA-4905-95FA-7986F0669578}" type="datetimeFigureOut">
              <a:rPr lang="en-US" smtClean="0"/>
              <a:t>3/20/2022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298FF-3FA4-4992-92A9-18978764984F}" type="slidenum">
              <a:rPr lang="en-US" smtClean="0"/>
              <a:t>‹#›</a:t>
            </a:fld>
            <a:endParaRPr lang="en-US"/>
          </a:p>
        </p:txBody>
      </p:sp>
    </p:spTree>
    <p:extLst>
      <p:ext uri="{BB962C8B-B14F-4D97-AF65-F5344CB8AC3E}">
        <p14:creationId xmlns:p14="http://schemas.microsoft.com/office/powerpoint/2010/main" val="427465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DA0233-59BA-4905-95FA-7986F0669578}" type="datetimeFigureOut">
              <a:rPr lang="en-US" smtClean="0"/>
              <a:t>3/20/2022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5298FF-3FA4-4992-92A9-18978764984F}" type="slidenum">
              <a:rPr lang="en-US" smtClean="0"/>
              <a:t>‹#›</a:t>
            </a:fld>
            <a:endParaRPr lang="en-US"/>
          </a:p>
        </p:txBody>
      </p:sp>
    </p:spTree>
    <p:extLst>
      <p:ext uri="{BB962C8B-B14F-4D97-AF65-F5344CB8AC3E}">
        <p14:creationId xmlns:p14="http://schemas.microsoft.com/office/powerpoint/2010/main" val="1742944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DA0233-59BA-4905-95FA-7986F0669578}" type="datetimeFigureOut">
              <a:rPr lang="en-US" smtClean="0"/>
              <a:t>3/20/2022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5298FF-3FA4-4992-92A9-18978764984F}" type="slidenum">
              <a:rPr lang="en-US" smtClean="0"/>
              <a:t>‹#›</a:t>
            </a:fld>
            <a:endParaRPr lang="en-US"/>
          </a:p>
        </p:txBody>
      </p:sp>
    </p:spTree>
    <p:extLst>
      <p:ext uri="{BB962C8B-B14F-4D97-AF65-F5344CB8AC3E}">
        <p14:creationId xmlns:p14="http://schemas.microsoft.com/office/powerpoint/2010/main" val="472884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A0233-59BA-4905-95FA-7986F0669578}" type="datetimeFigureOut">
              <a:rPr lang="en-US" smtClean="0"/>
              <a:t>3/20/2022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5298FF-3FA4-4992-92A9-18978764984F}" type="slidenum">
              <a:rPr lang="en-US" smtClean="0"/>
              <a:t>‹#›</a:t>
            </a:fld>
            <a:endParaRPr lang="en-US"/>
          </a:p>
        </p:txBody>
      </p:sp>
    </p:spTree>
    <p:extLst>
      <p:ext uri="{BB962C8B-B14F-4D97-AF65-F5344CB8AC3E}">
        <p14:creationId xmlns:p14="http://schemas.microsoft.com/office/powerpoint/2010/main" val="2057590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DA0233-59BA-4905-95FA-7986F0669578}" type="datetimeFigureOut">
              <a:rPr lang="en-US" smtClean="0"/>
              <a:t>3/20/2022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298FF-3FA4-4992-92A9-18978764984F}" type="slidenum">
              <a:rPr lang="en-US" smtClean="0"/>
              <a:t>‹#›</a:t>
            </a:fld>
            <a:endParaRPr lang="en-US"/>
          </a:p>
        </p:txBody>
      </p:sp>
    </p:spTree>
    <p:extLst>
      <p:ext uri="{BB962C8B-B14F-4D97-AF65-F5344CB8AC3E}">
        <p14:creationId xmlns:p14="http://schemas.microsoft.com/office/powerpoint/2010/main" val="3863263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DA0233-59BA-4905-95FA-7986F0669578}" type="datetimeFigureOut">
              <a:rPr lang="en-US" smtClean="0"/>
              <a:t>3/20/2022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298FF-3FA4-4992-92A9-18978764984F}" type="slidenum">
              <a:rPr lang="en-US" smtClean="0"/>
              <a:t>‹#›</a:t>
            </a:fld>
            <a:endParaRPr lang="en-US"/>
          </a:p>
        </p:txBody>
      </p:sp>
    </p:spTree>
    <p:extLst>
      <p:ext uri="{BB962C8B-B14F-4D97-AF65-F5344CB8AC3E}">
        <p14:creationId xmlns:p14="http://schemas.microsoft.com/office/powerpoint/2010/main" val="333530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A0233-59BA-4905-95FA-7986F0669578}" type="datetimeFigureOut">
              <a:rPr lang="en-US" smtClean="0"/>
              <a:t>3/20/2022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5298FF-3FA4-4992-92A9-18978764984F}" type="slidenum">
              <a:rPr lang="en-US" smtClean="0"/>
              <a:t>‹#›</a:t>
            </a:fld>
            <a:endParaRPr lang="en-US"/>
          </a:p>
        </p:txBody>
      </p:sp>
    </p:spTree>
    <p:extLst>
      <p:ext uri="{BB962C8B-B14F-4D97-AF65-F5344CB8AC3E}">
        <p14:creationId xmlns:p14="http://schemas.microsoft.com/office/powerpoint/2010/main" val="1061208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bn.wikipedia.org/wiki/%E0%A6%A6%E0%A6%B0%E0%A7%8D%E0%A6%B6%E0%A6%A8" TargetMode="External"/><Relationship Id="rId7"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bn.wikipedia.org/wiki/%E0%A6%8F%E0%A6%B0%E0%A6%BF%E0%A6%B8%E0%A7%8D%E0%A6%9F%E0%A6%9F%E0%A6%B2" TargetMode="External"/><Relationship Id="rId5" Type="http://schemas.openxmlformats.org/officeDocument/2006/relationships/hyperlink" Target="https://bn.wikipedia.org/wiki/%E0%A6%AA%E0%A7%8D%E0%A6%B2%E0%A7%87%E0%A6%9F%E0%A7%8B" TargetMode="External"/><Relationship Id="rId4" Type="http://schemas.openxmlformats.org/officeDocument/2006/relationships/hyperlink" Target="https://bn.wikipedia.org/wiki/%E0%A6%97%E0%A6%A3%E0%A6%BF%E0%A6%A4"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hyperlink" Target="https://bn.wikipedia.org/wiki/%E0%A6%9A%E0%A6%BF%E0%A6%95%E0%A6%BF%E0%A7%8E%E0%A6%B8%E0%A6%BE_%E0%A6%AC%E0%A6%BF%E0%A6%9C%E0%A7%8D%E0%A6%9E%E0%A6%BE%E0%A6%A8" TargetMode="External"/><Relationship Id="rId13" Type="http://schemas.openxmlformats.org/officeDocument/2006/relationships/hyperlink" Target="https://bn.wikipedia.org/wiki/%E0%A6%AB%E0%A6%BF%E0%A6%95%E0%A6%B9" TargetMode="External"/><Relationship Id="rId3" Type="http://schemas.openxmlformats.org/officeDocument/2006/relationships/hyperlink" Target="https://bn.wikipedia.org/wiki/%E0%A6%AE%E0%A7%81%E0%A6%B8%E0%A6%B2%E0%A6%BF%E0%A6%AE" TargetMode="External"/><Relationship Id="rId7" Type="http://schemas.openxmlformats.org/officeDocument/2006/relationships/hyperlink" Target="https://bn.wikipedia.org/wiki/%E0%A6%A7%E0%A6%B0%E0%A7%8D%E0%A6%AE%E0%A6%A4%E0%A6%A4%E0%A7%8D%E0%A6%A4%E0%A7%8D%E0%A6%AC" TargetMode="External"/><Relationship Id="rId12" Type="http://schemas.openxmlformats.org/officeDocument/2006/relationships/hyperlink" Target="https://bn.wikipedia.org/wiki/%E0%A6%97%E0%A6%A3%E0%A6%BF%E0%A6%A4" TargetMode="External"/><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hyperlink" Target="https://bn.wikipedia.org/wiki/%E0%A6%A6%E0%A6%B0%E0%A7%8D%E0%A6%B6%E0%A6%A8" TargetMode="External"/><Relationship Id="rId11" Type="http://schemas.openxmlformats.org/officeDocument/2006/relationships/hyperlink" Target="https://bn.wikipedia.org/wiki/%E0%A6%AE%E0%A6%A8%E0%A7%8B%E0%A6%AC%E0%A6%BF%E0%A6%9C%E0%A7%8D%E0%A6%9E%E0%A6%BE%E0%A6%A8" TargetMode="External"/><Relationship Id="rId5" Type="http://schemas.openxmlformats.org/officeDocument/2006/relationships/hyperlink" Target="https://bn.wikipedia.org/wiki/%E0%A6%AC%E0%A6%B9%E0%A7%81%E0%A6%AC%E0%A6%BF%E0%A6%A6%E0%A7%8D%E0%A6%AF%E0%A6%BE%E0%A6%AC%E0%A6%BF%E0%A6%B6%E0%A6%BE%E0%A6%B0%E0%A6%A6" TargetMode="External"/><Relationship Id="rId15" Type="http://schemas.openxmlformats.org/officeDocument/2006/relationships/image" Target="../media/image26.gif"/><Relationship Id="rId10" Type="http://schemas.openxmlformats.org/officeDocument/2006/relationships/hyperlink" Target="https://bn.wikipedia.org/wiki/%E0%A6%AA%E0%A6%A6%E0%A6%BE%E0%A6%B0%E0%A7%8D%E0%A6%A5%E0%A6%AC%E0%A6%BF%E0%A6%9C%E0%A7%8D%E0%A6%9E%E0%A6%BE%E0%A6%A8" TargetMode="External"/><Relationship Id="rId4" Type="http://schemas.openxmlformats.org/officeDocument/2006/relationships/hyperlink" Target="https://bn.wikipedia.org/wiki/%E0%A6%86%E0%A6%A8%E0%A7%8D%E0%A6%A6%E0%A6%BE%E0%A6%B2%E0%A7%81%E0%A6%B8" TargetMode="External"/><Relationship Id="rId9" Type="http://schemas.openxmlformats.org/officeDocument/2006/relationships/hyperlink" Target="https://bn.wikipedia.org/wiki/%E0%A6%9C%E0%A7%8D%E0%A6%AF%E0%A7%8B%E0%A6%A4%E0%A6%BF%E0%A6%B0%E0%A7%8D%E0%A6%AC%E0%A6%BF%E0%A6%9C%E0%A7%8D%E0%A6%9E%E0%A6%BE%E0%A6%A8" TargetMode="External"/><Relationship Id="rId14" Type="http://schemas.openxmlformats.org/officeDocument/2006/relationships/hyperlink" Target="https://bn.wikipedia.org/wiki/%E0%A6%AD%E0%A6%BE%E0%A6%B7%E0%A6%BE%E0%A6%AC%E0%A6%BF%E0%A6%9C%E0%A7%8D%E0%A6%9E%E0%A6%BE%E0%A6%A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ghoshdulalkumar566@gmail.com"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02629"/>
            <a:ext cx="2196557" cy="215537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5443" y="4702628"/>
            <a:ext cx="2196557" cy="215537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30" y="-2"/>
            <a:ext cx="2196557" cy="215537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5443" y="0"/>
            <a:ext cx="2196557" cy="215537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0539" y="2372139"/>
            <a:ext cx="2196557" cy="2155371"/>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0539" y="-1"/>
            <a:ext cx="2196557" cy="2155371"/>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0539" y="4702629"/>
            <a:ext cx="2196557" cy="2155371"/>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5443" y="2351313"/>
            <a:ext cx="2196557" cy="2155371"/>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1314"/>
            <a:ext cx="2196557" cy="2155371"/>
          </a:xfrm>
          <a:prstGeom prst="rect">
            <a:avLst/>
          </a:prstGeom>
        </p:spPr>
      </p:pic>
      <p:graphicFrame>
        <p:nvGraphicFramePr>
          <p:cNvPr id="16" name="Diagram 15"/>
          <p:cNvGraphicFramePr/>
          <p:nvPr>
            <p:extLst>
              <p:ext uri="{D42A27DB-BD31-4B8C-83A1-F6EECF244321}">
                <p14:modId xmlns:p14="http://schemas.microsoft.com/office/powerpoint/2010/main" val="805059005"/>
              </p:ext>
            </p:extLst>
          </p:nvPr>
        </p:nvGraphicFramePr>
        <p:xfrm>
          <a:off x="2218088" y="-2"/>
          <a:ext cx="7755826" cy="68580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7465400"/>
      </p:ext>
    </p:extLst>
  </p:cSld>
  <p:clrMapOvr>
    <a:masterClrMapping/>
  </p:clrMapOvr>
  <mc:AlternateContent xmlns:mc="http://schemas.openxmlformats.org/markup-compatibility/2006">
    <mc:Choice xmlns:p14="http://schemas.microsoft.com/office/powerpoint/2010/main" Requires="p14">
      <p:transition spd="slow" p14:dur="2000" advTm="4000"/>
    </mc:Choice>
    <mc:Fallback>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16"/>
                                        </p:tgtEl>
                                        <p:attrNameLst>
                                          <p:attrName>ppt_x</p:attrName>
                                          <p:attrName>ppt_y</p:attrName>
                                        </p:attrNameLst>
                                      </p:cBhvr>
                                    </p:animMotion>
                                  </p:childTnLst>
                                </p:cTn>
                              </p:par>
                              <p:par>
                                <p:cTn id="7" presetID="35" presetClass="entr" presetSubtype="0" fill="hold" grpId="1"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3000"/>
                                        <p:tgtEl>
                                          <p:spTgt spid="16"/>
                                        </p:tgtEl>
                                      </p:cBhvr>
                                    </p:animEffect>
                                    <p:anim calcmode="lin" valueType="num">
                                      <p:cBhvr>
                                        <p:cTn id="10" dur="3000" fill="hold"/>
                                        <p:tgtEl>
                                          <p:spTgt spid="16"/>
                                        </p:tgtEl>
                                        <p:attrNameLst>
                                          <p:attrName>style.rotation</p:attrName>
                                        </p:attrNameLst>
                                      </p:cBhvr>
                                      <p:tavLst>
                                        <p:tav tm="0">
                                          <p:val>
                                            <p:fltVal val="720"/>
                                          </p:val>
                                        </p:tav>
                                        <p:tav tm="100000">
                                          <p:val>
                                            <p:fltVal val="0"/>
                                          </p:val>
                                        </p:tav>
                                      </p:tavLst>
                                    </p:anim>
                                    <p:anim calcmode="lin" valueType="num">
                                      <p:cBhvr>
                                        <p:cTn id="11" dur="3000" fill="hold"/>
                                        <p:tgtEl>
                                          <p:spTgt spid="16"/>
                                        </p:tgtEl>
                                        <p:attrNameLst>
                                          <p:attrName>ppt_h</p:attrName>
                                        </p:attrNameLst>
                                      </p:cBhvr>
                                      <p:tavLst>
                                        <p:tav tm="0">
                                          <p:val>
                                            <p:fltVal val="0"/>
                                          </p:val>
                                        </p:tav>
                                        <p:tav tm="100000">
                                          <p:val>
                                            <p:strVal val="#ppt_h"/>
                                          </p:val>
                                        </p:tav>
                                      </p:tavLst>
                                    </p:anim>
                                    <p:anim calcmode="lin" valueType="num">
                                      <p:cBhvr>
                                        <p:cTn id="12" dur="3000" fill="hold"/>
                                        <p:tgtEl>
                                          <p:spTgt spid="1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Graphic spid="16" grpId="1">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0"/>
          <p:cNvPicPr>
            <a:picLocks noGrp="1" noChangeAspect="1"/>
          </p:cNvPicPr>
          <p:nvPr>
            <p:ph sz="half" idx="2"/>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03564" y="537210"/>
            <a:ext cx="11111345" cy="5808172"/>
          </a:xfrm>
        </p:spPr>
      </p:pic>
      <p:sp>
        <p:nvSpPr>
          <p:cNvPr id="6" name="Rectangle 5"/>
          <p:cNvSpPr/>
          <p:nvPr/>
        </p:nvSpPr>
        <p:spPr>
          <a:xfrm>
            <a:off x="1607127" y="2537936"/>
            <a:ext cx="9504218" cy="2246769"/>
          </a:xfrm>
          <a:prstGeom prst="rect">
            <a:avLst/>
          </a:prstGeom>
        </p:spPr>
        <p:txBody>
          <a:bodyPr wrap="square">
            <a:spAutoFit/>
          </a:bodyPr>
          <a:lstStyle/>
          <a:p>
            <a:pPr algn="just"/>
            <a:r>
              <a:rPr lang="en-US" sz="2800" b="1" dirty="0" err="1">
                <a:solidFill>
                  <a:srgbClr val="C00000"/>
                </a:solidFill>
              </a:rPr>
              <a:t>এরিস্টটলই</a:t>
            </a:r>
            <a:r>
              <a:rPr lang="en-US" sz="2800" b="1" dirty="0">
                <a:solidFill>
                  <a:srgbClr val="C00000"/>
                </a:solidFill>
              </a:rPr>
              <a:t> </a:t>
            </a:r>
            <a:r>
              <a:rPr lang="en-US" sz="2800" b="1" dirty="0" err="1">
                <a:solidFill>
                  <a:srgbClr val="C00000"/>
                </a:solidFill>
              </a:rPr>
              <a:t>সর্বপ্রথম</a:t>
            </a:r>
            <a:r>
              <a:rPr lang="en-US" sz="2800" b="1" dirty="0">
                <a:solidFill>
                  <a:srgbClr val="C00000"/>
                </a:solidFill>
              </a:rPr>
              <a:t> </a:t>
            </a:r>
            <a:r>
              <a:rPr lang="en-US" sz="2800" b="1" dirty="0" err="1">
                <a:solidFill>
                  <a:srgbClr val="C00000"/>
                </a:solidFill>
              </a:rPr>
              <a:t>চিন্তাজগতে</a:t>
            </a:r>
            <a:r>
              <a:rPr lang="en-US" sz="2800" b="1" dirty="0">
                <a:solidFill>
                  <a:srgbClr val="C00000"/>
                </a:solidFill>
              </a:rPr>
              <a:t> </a:t>
            </a:r>
            <a:r>
              <a:rPr lang="en-US" sz="2800" b="1" dirty="0" err="1">
                <a:solidFill>
                  <a:srgbClr val="C00000"/>
                </a:solidFill>
              </a:rPr>
              <a:t>এক</a:t>
            </a:r>
            <a:r>
              <a:rPr lang="en-US" sz="2800" b="1" dirty="0">
                <a:solidFill>
                  <a:srgbClr val="C00000"/>
                </a:solidFill>
              </a:rPr>
              <a:t> </a:t>
            </a:r>
            <a:r>
              <a:rPr lang="en-US" sz="2800" b="1" dirty="0" err="1">
                <a:solidFill>
                  <a:srgbClr val="C00000"/>
                </a:solidFill>
              </a:rPr>
              <a:t>নতুন</a:t>
            </a:r>
            <a:r>
              <a:rPr lang="en-US" sz="2800" b="1" dirty="0">
                <a:solidFill>
                  <a:srgbClr val="C00000"/>
                </a:solidFill>
              </a:rPr>
              <a:t> </a:t>
            </a:r>
            <a:r>
              <a:rPr lang="en-US" sz="2800" b="1" dirty="0" err="1">
                <a:solidFill>
                  <a:srgbClr val="C00000"/>
                </a:solidFill>
              </a:rPr>
              <a:t>বার্তা</a:t>
            </a:r>
            <a:r>
              <a:rPr lang="en-US" sz="2800" b="1" dirty="0">
                <a:solidFill>
                  <a:srgbClr val="C00000"/>
                </a:solidFill>
              </a:rPr>
              <a:t> </a:t>
            </a:r>
            <a:r>
              <a:rPr lang="en-US" sz="2800" b="1" dirty="0" err="1">
                <a:solidFill>
                  <a:srgbClr val="C00000"/>
                </a:solidFill>
              </a:rPr>
              <a:t>নিয়ে</a:t>
            </a:r>
            <a:r>
              <a:rPr lang="en-US" sz="2800" b="1" dirty="0">
                <a:solidFill>
                  <a:srgbClr val="C00000"/>
                </a:solidFill>
              </a:rPr>
              <a:t> </a:t>
            </a:r>
            <a:r>
              <a:rPr lang="en-US" sz="2800" b="1" dirty="0" err="1">
                <a:solidFill>
                  <a:srgbClr val="C00000"/>
                </a:solidFill>
              </a:rPr>
              <a:t>আসেন</a:t>
            </a:r>
            <a:r>
              <a:rPr lang="en-US" sz="2800" b="1" dirty="0">
                <a:solidFill>
                  <a:srgbClr val="C00000"/>
                </a:solidFill>
              </a:rPr>
              <a:t> </a:t>
            </a:r>
            <a:r>
              <a:rPr lang="en-US" sz="2800" b="1" dirty="0" err="1">
                <a:solidFill>
                  <a:srgbClr val="C00000"/>
                </a:solidFill>
              </a:rPr>
              <a:t>এবং</a:t>
            </a:r>
            <a:r>
              <a:rPr lang="en-US" sz="2800" b="1" dirty="0">
                <a:solidFill>
                  <a:srgbClr val="C00000"/>
                </a:solidFill>
              </a:rPr>
              <a:t> </a:t>
            </a:r>
            <a:r>
              <a:rPr lang="en-US" sz="2800" b="1" dirty="0" err="1">
                <a:solidFill>
                  <a:srgbClr val="C00000"/>
                </a:solidFill>
              </a:rPr>
              <a:t>যুক্তিবিদ্যায়</a:t>
            </a:r>
            <a:r>
              <a:rPr lang="en-US" sz="2800" b="1" dirty="0">
                <a:solidFill>
                  <a:srgbClr val="C00000"/>
                </a:solidFill>
              </a:rPr>
              <a:t> </a:t>
            </a:r>
            <a:r>
              <a:rPr lang="en-US" sz="2800" b="1" dirty="0" err="1">
                <a:solidFill>
                  <a:srgbClr val="C00000"/>
                </a:solidFill>
              </a:rPr>
              <a:t>অনুমানের</a:t>
            </a:r>
            <a:r>
              <a:rPr lang="en-US" sz="2800" b="1" dirty="0">
                <a:solidFill>
                  <a:srgbClr val="C00000"/>
                </a:solidFill>
              </a:rPr>
              <a:t> </a:t>
            </a:r>
            <a:r>
              <a:rPr lang="en-US" sz="2800" b="1" dirty="0" err="1">
                <a:solidFill>
                  <a:srgbClr val="C00000"/>
                </a:solidFill>
              </a:rPr>
              <a:t>সংযোজন</a:t>
            </a:r>
            <a:r>
              <a:rPr lang="en-US" sz="2800" b="1" dirty="0">
                <a:solidFill>
                  <a:srgbClr val="C00000"/>
                </a:solidFill>
              </a:rPr>
              <a:t> </a:t>
            </a:r>
            <a:r>
              <a:rPr lang="en-US" sz="2800" b="1" dirty="0" err="1">
                <a:solidFill>
                  <a:srgbClr val="C00000"/>
                </a:solidFill>
              </a:rPr>
              <a:t>ঘটান</a:t>
            </a:r>
            <a:r>
              <a:rPr lang="en-US" sz="2800" b="1" dirty="0">
                <a:solidFill>
                  <a:srgbClr val="C00000"/>
                </a:solidFill>
              </a:rPr>
              <a:t>। </a:t>
            </a:r>
            <a:r>
              <a:rPr lang="en-US" sz="2800" b="1" dirty="0" err="1">
                <a:solidFill>
                  <a:srgbClr val="C00000"/>
                </a:solidFill>
              </a:rPr>
              <a:t>অনুমানের</a:t>
            </a:r>
            <a:r>
              <a:rPr lang="en-US" sz="2800" b="1" dirty="0">
                <a:solidFill>
                  <a:srgbClr val="C00000"/>
                </a:solidFill>
              </a:rPr>
              <a:t> </a:t>
            </a:r>
            <a:r>
              <a:rPr lang="en-US" sz="2800" b="1" dirty="0" err="1">
                <a:solidFill>
                  <a:srgbClr val="C00000"/>
                </a:solidFill>
              </a:rPr>
              <a:t>সত্যতার</a:t>
            </a:r>
            <a:r>
              <a:rPr lang="en-US" sz="2800" b="1" dirty="0">
                <a:solidFill>
                  <a:srgbClr val="C00000"/>
                </a:solidFill>
              </a:rPr>
              <a:t> </a:t>
            </a:r>
            <a:r>
              <a:rPr lang="en-US" sz="2800" b="1" dirty="0" err="1">
                <a:solidFill>
                  <a:srgbClr val="C00000"/>
                </a:solidFill>
              </a:rPr>
              <a:t>জন্য</a:t>
            </a:r>
            <a:r>
              <a:rPr lang="en-US" sz="2800" b="1" dirty="0">
                <a:solidFill>
                  <a:srgbClr val="C00000"/>
                </a:solidFill>
              </a:rPr>
              <a:t> </a:t>
            </a:r>
            <a:r>
              <a:rPr lang="en-US" sz="2800" b="1" dirty="0" err="1">
                <a:solidFill>
                  <a:srgbClr val="C00000"/>
                </a:solidFill>
              </a:rPr>
              <a:t>যুক্তিবিদ্যাকে</a:t>
            </a:r>
            <a:r>
              <a:rPr lang="en-US" sz="2800" b="1" dirty="0">
                <a:solidFill>
                  <a:srgbClr val="C00000"/>
                </a:solidFill>
              </a:rPr>
              <a:t> </a:t>
            </a:r>
            <a:r>
              <a:rPr lang="en-US" sz="2800" b="1" dirty="0" err="1">
                <a:solidFill>
                  <a:srgbClr val="C00000"/>
                </a:solidFill>
              </a:rPr>
              <a:t>দুটি</a:t>
            </a:r>
            <a:r>
              <a:rPr lang="en-US" sz="2800" b="1" dirty="0">
                <a:solidFill>
                  <a:srgbClr val="C00000"/>
                </a:solidFill>
              </a:rPr>
              <a:t> </a:t>
            </a:r>
            <a:r>
              <a:rPr lang="en-US" sz="2800" b="1" dirty="0" err="1">
                <a:solidFill>
                  <a:srgbClr val="C00000"/>
                </a:solidFill>
              </a:rPr>
              <a:t>মেীলিক</a:t>
            </a:r>
            <a:r>
              <a:rPr lang="en-US" sz="2800" b="1" dirty="0">
                <a:solidFill>
                  <a:srgbClr val="C00000"/>
                </a:solidFill>
              </a:rPr>
              <a:t> </a:t>
            </a:r>
            <a:r>
              <a:rPr lang="en-US" sz="2800" b="1" dirty="0" err="1">
                <a:solidFill>
                  <a:srgbClr val="C00000"/>
                </a:solidFill>
              </a:rPr>
              <a:t>ধারা</a:t>
            </a:r>
            <a:r>
              <a:rPr lang="en-US" sz="2800" b="1" dirty="0">
                <a:solidFill>
                  <a:srgbClr val="C00000"/>
                </a:solidFill>
              </a:rPr>
              <a:t> 1.আকারগত </a:t>
            </a:r>
            <a:r>
              <a:rPr lang="en-US" sz="2800" b="1" dirty="0" err="1">
                <a:solidFill>
                  <a:srgbClr val="C00000"/>
                </a:solidFill>
              </a:rPr>
              <a:t>দিক</a:t>
            </a:r>
            <a:r>
              <a:rPr lang="en-US" sz="2800" b="1" dirty="0">
                <a:solidFill>
                  <a:srgbClr val="C00000"/>
                </a:solidFill>
              </a:rPr>
              <a:t> </a:t>
            </a:r>
            <a:r>
              <a:rPr lang="en-US" sz="2800" b="1" dirty="0" err="1">
                <a:solidFill>
                  <a:srgbClr val="C00000"/>
                </a:solidFill>
              </a:rPr>
              <a:t>এবং</a:t>
            </a:r>
            <a:r>
              <a:rPr lang="en-US" sz="2800" b="1" dirty="0">
                <a:solidFill>
                  <a:srgbClr val="C00000"/>
                </a:solidFill>
              </a:rPr>
              <a:t> 2. </a:t>
            </a:r>
            <a:r>
              <a:rPr lang="en-US" sz="2800" b="1" dirty="0" err="1">
                <a:solidFill>
                  <a:srgbClr val="C00000"/>
                </a:solidFill>
              </a:rPr>
              <a:t>বিষয়গত</a:t>
            </a:r>
            <a:r>
              <a:rPr lang="en-US" sz="2800" b="1" dirty="0">
                <a:solidFill>
                  <a:srgbClr val="C00000"/>
                </a:solidFill>
              </a:rPr>
              <a:t> </a:t>
            </a:r>
            <a:r>
              <a:rPr lang="en-US" sz="2800" b="1" dirty="0" err="1">
                <a:solidFill>
                  <a:srgbClr val="C00000"/>
                </a:solidFill>
              </a:rPr>
              <a:t>দিক</a:t>
            </a:r>
            <a:r>
              <a:rPr lang="en-US" sz="2800" b="1" dirty="0">
                <a:solidFill>
                  <a:srgbClr val="C00000"/>
                </a:solidFill>
              </a:rPr>
              <a:t> </a:t>
            </a:r>
            <a:r>
              <a:rPr lang="en-US" sz="2800" b="1" dirty="0" err="1">
                <a:solidFill>
                  <a:srgbClr val="C00000"/>
                </a:solidFill>
              </a:rPr>
              <a:t>এর</a:t>
            </a:r>
            <a:r>
              <a:rPr lang="en-US" sz="2800" b="1" dirty="0">
                <a:solidFill>
                  <a:srgbClr val="C00000"/>
                </a:solidFill>
              </a:rPr>
              <a:t> </a:t>
            </a:r>
            <a:r>
              <a:rPr lang="en-US" sz="2800" b="1" dirty="0" err="1">
                <a:solidFill>
                  <a:srgbClr val="C00000"/>
                </a:solidFill>
              </a:rPr>
              <a:t>উপর</a:t>
            </a:r>
            <a:r>
              <a:rPr lang="en-US" sz="2800" b="1" dirty="0">
                <a:solidFill>
                  <a:srgbClr val="C00000"/>
                </a:solidFill>
              </a:rPr>
              <a:t> </a:t>
            </a:r>
            <a:r>
              <a:rPr lang="en-US" sz="2800" b="1" dirty="0" err="1">
                <a:solidFill>
                  <a:srgbClr val="C00000"/>
                </a:solidFill>
              </a:rPr>
              <a:t>নিভর</a:t>
            </a:r>
            <a:r>
              <a:rPr lang="en-US" sz="2800" b="1" dirty="0">
                <a:solidFill>
                  <a:srgbClr val="C00000"/>
                </a:solidFill>
              </a:rPr>
              <a:t> </a:t>
            </a:r>
            <a:r>
              <a:rPr lang="en-US" sz="2800" b="1" dirty="0" err="1">
                <a:solidFill>
                  <a:srgbClr val="C00000"/>
                </a:solidFill>
              </a:rPr>
              <a:t>করতে</a:t>
            </a:r>
            <a:r>
              <a:rPr lang="en-US" sz="2800" b="1" dirty="0">
                <a:solidFill>
                  <a:srgbClr val="C00000"/>
                </a:solidFill>
              </a:rPr>
              <a:t> </a:t>
            </a:r>
            <a:r>
              <a:rPr lang="en-US" sz="2800" b="1" dirty="0" err="1">
                <a:solidFill>
                  <a:srgbClr val="C00000"/>
                </a:solidFill>
              </a:rPr>
              <a:t>হয়</a:t>
            </a:r>
            <a:r>
              <a:rPr lang="en-US" sz="2800" b="1" dirty="0">
                <a:solidFill>
                  <a:srgbClr val="C00000"/>
                </a:solidFill>
              </a:rPr>
              <a:t>।</a:t>
            </a:r>
            <a:endParaRPr lang="en-US" sz="2800" dirty="0">
              <a:solidFill>
                <a:srgbClr val="C00000"/>
              </a:solidFill>
            </a:endParaRPr>
          </a:p>
        </p:txBody>
      </p:sp>
    </p:spTree>
    <p:extLst>
      <p:ext uri="{BB962C8B-B14F-4D97-AF65-F5344CB8AC3E}">
        <p14:creationId xmlns:p14="http://schemas.microsoft.com/office/powerpoint/2010/main" val="19238472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
        <p15:prstTrans prst="wind"/>
      </p:transition>
    </mc:Choice>
    <mc:Fallback>
      <p:transition spd="slow" advTm="3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762001" y="221673"/>
            <a:ext cx="10806544" cy="5943599"/>
          </a:xfrm>
          <a:prstGeom prst="rect">
            <a:avLst/>
          </a:prstGeom>
        </p:spPr>
      </p:pic>
      <p:sp>
        <p:nvSpPr>
          <p:cNvPr id="6" name="Rectangle 5"/>
          <p:cNvSpPr/>
          <p:nvPr/>
        </p:nvSpPr>
        <p:spPr>
          <a:xfrm>
            <a:off x="1648691" y="1725396"/>
            <a:ext cx="9033164" cy="3046988"/>
          </a:xfrm>
          <a:prstGeom prst="rect">
            <a:avLst/>
          </a:prstGeom>
        </p:spPr>
        <p:txBody>
          <a:bodyPr wrap="square">
            <a:spAutoFit/>
          </a:bodyPr>
          <a:lstStyle/>
          <a:p>
            <a:pPr algn="just">
              <a:spcBef>
                <a:spcPts val="600"/>
              </a:spcBef>
              <a:spcAft>
                <a:spcPts val="600"/>
              </a:spcAft>
            </a:pPr>
            <a:r>
              <a:rPr lang="en-US" sz="3200" b="1" dirty="0" err="1">
                <a:solidFill>
                  <a:srgbClr val="C00000"/>
                </a:solidFill>
              </a:rPr>
              <a:t>যুক্তিবিদ্যর</a:t>
            </a:r>
            <a:r>
              <a:rPr lang="en-US" sz="3200" b="1" dirty="0">
                <a:solidFill>
                  <a:srgbClr val="C00000"/>
                </a:solidFill>
              </a:rPr>
              <a:t> </a:t>
            </a:r>
            <a:r>
              <a:rPr lang="en-US" sz="3200" b="1" dirty="0" err="1">
                <a:solidFill>
                  <a:srgbClr val="C00000"/>
                </a:solidFill>
              </a:rPr>
              <a:t>উৎপত্তি</a:t>
            </a:r>
            <a:r>
              <a:rPr lang="en-US" sz="3200" b="1" dirty="0">
                <a:solidFill>
                  <a:srgbClr val="C00000"/>
                </a:solidFill>
              </a:rPr>
              <a:t> ও </a:t>
            </a:r>
            <a:r>
              <a:rPr lang="en-US" sz="3200" b="1" dirty="0" err="1">
                <a:solidFill>
                  <a:srgbClr val="C00000"/>
                </a:solidFill>
              </a:rPr>
              <a:t>ক্রমবিকাশ</a:t>
            </a:r>
            <a:r>
              <a:rPr lang="en-US" sz="3200" b="1" dirty="0">
                <a:solidFill>
                  <a:srgbClr val="C00000"/>
                </a:solidFill>
              </a:rPr>
              <a:t/>
            </a:r>
            <a:br>
              <a:rPr lang="en-US" sz="3200" b="1" dirty="0">
                <a:solidFill>
                  <a:srgbClr val="C00000"/>
                </a:solidFill>
              </a:rPr>
            </a:br>
            <a:r>
              <a:rPr lang="en-US" sz="3200" b="1" dirty="0" err="1">
                <a:solidFill>
                  <a:srgbClr val="C00000"/>
                </a:solidFill>
              </a:rPr>
              <a:t>সত্য-মিথ্যার</a:t>
            </a:r>
            <a:r>
              <a:rPr lang="en-US" sz="3200" b="1" dirty="0">
                <a:solidFill>
                  <a:srgbClr val="C00000"/>
                </a:solidFill>
              </a:rPr>
              <a:t> </a:t>
            </a:r>
            <a:r>
              <a:rPr lang="en-US" sz="3200" b="1" dirty="0" err="1">
                <a:solidFill>
                  <a:srgbClr val="C00000"/>
                </a:solidFill>
              </a:rPr>
              <a:t>পার্থক্য</a:t>
            </a:r>
            <a:r>
              <a:rPr lang="en-US" sz="3200" b="1" dirty="0">
                <a:solidFill>
                  <a:srgbClr val="C00000"/>
                </a:solidFill>
              </a:rPr>
              <a:t> </a:t>
            </a:r>
            <a:r>
              <a:rPr lang="en-US" sz="3200" b="1" dirty="0" err="1">
                <a:solidFill>
                  <a:srgbClr val="C00000"/>
                </a:solidFill>
              </a:rPr>
              <a:t>নিরুপনের</a:t>
            </a:r>
            <a:r>
              <a:rPr lang="en-US" sz="3200" b="1" dirty="0">
                <a:solidFill>
                  <a:srgbClr val="C00000"/>
                </a:solidFill>
              </a:rPr>
              <a:t> </a:t>
            </a:r>
            <a:r>
              <a:rPr lang="en-US" sz="3200" b="1" dirty="0" err="1">
                <a:solidFill>
                  <a:srgbClr val="C00000"/>
                </a:solidFill>
              </a:rPr>
              <a:t>লড়ায়ের</a:t>
            </a:r>
            <a:r>
              <a:rPr lang="en-US" sz="3200" b="1" dirty="0">
                <a:solidFill>
                  <a:srgbClr val="C00000"/>
                </a:solidFill>
              </a:rPr>
              <a:t> </a:t>
            </a:r>
            <a:r>
              <a:rPr lang="en-US" sz="3200" b="1" dirty="0" err="1">
                <a:solidFill>
                  <a:srgbClr val="C00000"/>
                </a:solidFill>
              </a:rPr>
              <a:t>ইতিহাস</a:t>
            </a:r>
            <a:r>
              <a:rPr lang="en-US" sz="3200" b="1" dirty="0">
                <a:solidFill>
                  <a:srgbClr val="C00000"/>
                </a:solidFill>
              </a:rPr>
              <a:t> </a:t>
            </a:r>
            <a:r>
              <a:rPr lang="en-US" sz="3200" b="1" dirty="0" err="1">
                <a:solidFill>
                  <a:srgbClr val="C00000"/>
                </a:solidFill>
              </a:rPr>
              <a:t>অনাদিকাল</a:t>
            </a:r>
            <a:r>
              <a:rPr lang="en-US" sz="3200" b="1" dirty="0">
                <a:solidFill>
                  <a:srgbClr val="C00000"/>
                </a:solidFill>
              </a:rPr>
              <a:t> </a:t>
            </a:r>
            <a:r>
              <a:rPr lang="en-US" sz="3200" b="1" dirty="0" err="1">
                <a:solidFill>
                  <a:srgbClr val="C00000"/>
                </a:solidFill>
              </a:rPr>
              <a:t>থেকে</a:t>
            </a:r>
            <a:r>
              <a:rPr lang="en-US" sz="3200" b="1" dirty="0">
                <a:solidFill>
                  <a:srgbClr val="C00000"/>
                </a:solidFill>
              </a:rPr>
              <a:t> </a:t>
            </a:r>
            <a:r>
              <a:rPr lang="en-US" sz="3200" b="1" dirty="0" err="1">
                <a:solidFill>
                  <a:srgbClr val="C00000"/>
                </a:solidFill>
              </a:rPr>
              <a:t>চলমান</a:t>
            </a:r>
            <a:r>
              <a:rPr lang="en-US" sz="3200" b="1" dirty="0">
                <a:solidFill>
                  <a:srgbClr val="C00000"/>
                </a:solidFill>
              </a:rPr>
              <a:t> </a:t>
            </a:r>
            <a:r>
              <a:rPr lang="en-US" sz="3200" b="1" dirty="0" err="1">
                <a:solidFill>
                  <a:srgbClr val="C00000"/>
                </a:solidFill>
              </a:rPr>
              <a:t>রয়েছে।মূল্যবিদ্যার</a:t>
            </a:r>
            <a:r>
              <a:rPr lang="en-US" sz="3200" b="1" dirty="0">
                <a:solidFill>
                  <a:srgbClr val="C00000"/>
                </a:solidFill>
              </a:rPr>
              <a:t> </a:t>
            </a:r>
            <a:r>
              <a:rPr lang="en-US" sz="3200" b="1" dirty="0" err="1">
                <a:solidFill>
                  <a:srgbClr val="C00000"/>
                </a:solidFill>
              </a:rPr>
              <a:t>একটি</a:t>
            </a:r>
            <a:r>
              <a:rPr lang="en-US" sz="3200" b="1" dirty="0">
                <a:solidFill>
                  <a:srgbClr val="C00000"/>
                </a:solidFill>
              </a:rPr>
              <a:t> </a:t>
            </a:r>
            <a:r>
              <a:rPr lang="en-US" sz="3200" b="1" dirty="0" err="1">
                <a:solidFill>
                  <a:srgbClr val="C00000"/>
                </a:solidFill>
              </a:rPr>
              <a:t>গুরুত্বপূর্ণ</a:t>
            </a:r>
            <a:r>
              <a:rPr lang="en-US" sz="3200" b="1" dirty="0">
                <a:solidFill>
                  <a:srgbClr val="C00000"/>
                </a:solidFill>
              </a:rPr>
              <a:t> </a:t>
            </a:r>
            <a:r>
              <a:rPr lang="en-US" sz="3200" b="1" dirty="0" err="1">
                <a:solidFill>
                  <a:srgbClr val="C00000"/>
                </a:solidFill>
              </a:rPr>
              <a:t>শাখা</a:t>
            </a:r>
            <a:r>
              <a:rPr lang="en-US" sz="3200" b="1" dirty="0">
                <a:solidFill>
                  <a:srgbClr val="C00000"/>
                </a:solidFill>
              </a:rPr>
              <a:t> </a:t>
            </a:r>
            <a:r>
              <a:rPr lang="en-US" sz="3200" b="1" dirty="0" err="1">
                <a:solidFill>
                  <a:srgbClr val="C00000"/>
                </a:solidFill>
              </a:rPr>
              <a:t>হিসেবে</a:t>
            </a:r>
            <a:r>
              <a:rPr lang="en-US" sz="3200" b="1" dirty="0">
                <a:solidFill>
                  <a:srgbClr val="C00000"/>
                </a:solidFill>
              </a:rPr>
              <a:t> </a:t>
            </a:r>
            <a:r>
              <a:rPr lang="en-US" sz="3200" b="1" dirty="0" err="1">
                <a:solidFill>
                  <a:srgbClr val="C00000"/>
                </a:solidFill>
              </a:rPr>
              <a:t>যুক্তিবিদ্যার</a:t>
            </a:r>
            <a:r>
              <a:rPr lang="en-US" sz="3200" b="1" dirty="0">
                <a:solidFill>
                  <a:srgbClr val="C00000"/>
                </a:solidFill>
              </a:rPr>
              <a:t> </a:t>
            </a:r>
            <a:r>
              <a:rPr lang="en-US" sz="3200" b="1" dirty="0" err="1">
                <a:solidFill>
                  <a:srgbClr val="C00000"/>
                </a:solidFill>
              </a:rPr>
              <a:t>সোনালী</a:t>
            </a:r>
            <a:r>
              <a:rPr lang="en-US" sz="3200" b="1" dirty="0">
                <a:solidFill>
                  <a:srgbClr val="C00000"/>
                </a:solidFill>
              </a:rPr>
              <a:t> </a:t>
            </a:r>
            <a:r>
              <a:rPr lang="en-US" sz="3200" b="1" dirty="0" err="1">
                <a:solidFill>
                  <a:srgbClr val="C00000"/>
                </a:solidFill>
              </a:rPr>
              <a:t>ইতিহাস</a:t>
            </a:r>
            <a:r>
              <a:rPr lang="en-US" sz="3200" b="1" dirty="0">
                <a:solidFill>
                  <a:srgbClr val="C00000"/>
                </a:solidFill>
              </a:rPr>
              <a:t> </a:t>
            </a:r>
            <a:r>
              <a:rPr lang="en-US" sz="3200" b="1" dirty="0" err="1">
                <a:solidFill>
                  <a:srgbClr val="C00000"/>
                </a:solidFill>
              </a:rPr>
              <a:t>অতি</a:t>
            </a:r>
            <a:r>
              <a:rPr lang="en-US" sz="3200" b="1" dirty="0">
                <a:solidFill>
                  <a:srgbClr val="C00000"/>
                </a:solidFill>
              </a:rPr>
              <a:t> </a:t>
            </a:r>
            <a:r>
              <a:rPr lang="en-US" sz="3200" b="1" dirty="0" err="1">
                <a:solidFill>
                  <a:srgbClr val="C00000"/>
                </a:solidFill>
              </a:rPr>
              <a:t>গৌরবময়</a:t>
            </a:r>
            <a:r>
              <a:rPr lang="en-US" sz="3200" b="1" dirty="0">
                <a:solidFill>
                  <a:srgbClr val="C00000"/>
                </a:solidFill>
              </a:rPr>
              <a:t>।</a:t>
            </a:r>
            <a:endParaRPr lang="en-US" sz="3200" dirty="0">
              <a:solidFill>
                <a:srgbClr val="C00000"/>
              </a:solidFill>
            </a:endParaRPr>
          </a:p>
        </p:txBody>
      </p:sp>
    </p:spTree>
    <p:extLst>
      <p:ext uri="{BB962C8B-B14F-4D97-AF65-F5344CB8AC3E}">
        <p14:creationId xmlns:p14="http://schemas.microsoft.com/office/powerpoint/2010/main" val="818071975"/>
      </p:ext>
    </p:extLst>
  </p:cSld>
  <p:clrMapOvr>
    <a:masterClrMapping/>
  </p:clrMapOvr>
  <mc:AlternateContent xmlns:mc="http://schemas.openxmlformats.org/markup-compatibility/2006">
    <mc:Choice xmlns:p14="http://schemas.microsoft.com/office/powerpoint/2010/main" Requires="p14">
      <p:transition spd="slow" p14:dur="1300" advTm="3000">
        <p14:pan dir="u"/>
      </p:transition>
    </mc:Choice>
    <mc:Fallback>
      <p:transition spd="slow" advTm="3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2"/>
          <p:cNvSpPr>
            <a:spLocks noGrp="1"/>
          </p:cNvSpPr>
          <p:nvPr>
            <p:ph idx="1"/>
          </p:nvPr>
        </p:nvSpPr>
        <p:spPr>
          <a:xfrm>
            <a:off x="1565564" y="571500"/>
            <a:ext cx="9116291" cy="5605463"/>
          </a:xfrm>
        </p:spPr>
        <p:txBody>
          <a:bodyPr/>
          <a:lstStyle/>
          <a:p>
            <a:pPr marL="0" indent="0" algn="ctr">
              <a:buNone/>
            </a:pPr>
            <a:endParaRPr lang="en-US" sz="3600" b="1" dirty="0" smtClean="0"/>
          </a:p>
          <a:p>
            <a:pPr marL="0" indent="0" algn="ctr">
              <a:buNone/>
            </a:pPr>
            <a:r>
              <a:rPr lang="en-US" sz="3600" b="1" dirty="0" err="1" smtClean="0"/>
              <a:t>যুক্তিবিদ্যর</a:t>
            </a:r>
            <a:r>
              <a:rPr lang="en-US" sz="3600" b="1" dirty="0" smtClean="0"/>
              <a:t> </a:t>
            </a:r>
            <a:r>
              <a:rPr lang="en-US" sz="3600" b="1" dirty="0" err="1"/>
              <a:t>উৎপত্তি</a:t>
            </a:r>
            <a:r>
              <a:rPr lang="en-US" sz="3600" b="1" dirty="0"/>
              <a:t> ও </a:t>
            </a:r>
            <a:r>
              <a:rPr lang="en-US" sz="3600" b="1" dirty="0" err="1" smtClean="0"/>
              <a:t>ক্রমবিকাশ</a:t>
            </a:r>
            <a:endParaRPr lang="en-US" b="1" dirty="0" smtClean="0"/>
          </a:p>
          <a:p>
            <a:pPr marL="0" indent="0">
              <a:buNone/>
            </a:pPr>
            <a:endParaRPr lang="en-US" b="1" dirty="0"/>
          </a:p>
          <a:p>
            <a:pPr marL="0" indent="0">
              <a:buNone/>
            </a:pPr>
            <a:r>
              <a:rPr lang="en-US" b="1" dirty="0" err="1" smtClean="0"/>
              <a:t>যুক্তিবিদ্যর</a:t>
            </a:r>
            <a:r>
              <a:rPr lang="en-US" b="1" dirty="0" smtClean="0"/>
              <a:t> </a:t>
            </a:r>
            <a:r>
              <a:rPr lang="en-US" b="1" dirty="0" err="1"/>
              <a:t>উৎপত্তি</a:t>
            </a:r>
            <a:r>
              <a:rPr lang="en-US" b="1" dirty="0"/>
              <a:t> ও </a:t>
            </a:r>
            <a:r>
              <a:rPr lang="en-US" b="1" dirty="0" err="1" smtClean="0"/>
              <a:t>ক্রমবিকাশের</a:t>
            </a:r>
            <a:r>
              <a:rPr lang="en-US" b="1" dirty="0" smtClean="0"/>
              <a:t> </a:t>
            </a:r>
            <a:r>
              <a:rPr lang="en-US" b="1" dirty="0" err="1" smtClean="0"/>
              <a:t>ইতিহাসকে</a:t>
            </a:r>
            <a:r>
              <a:rPr lang="en-US" b="1" dirty="0" smtClean="0"/>
              <a:t> </a:t>
            </a:r>
            <a:r>
              <a:rPr lang="en-US" b="1" dirty="0" err="1" smtClean="0"/>
              <a:t>চারটি</a:t>
            </a:r>
            <a:r>
              <a:rPr lang="en-US" b="1" dirty="0" smtClean="0"/>
              <a:t> </a:t>
            </a:r>
            <a:r>
              <a:rPr lang="en-US" b="1" dirty="0" err="1" smtClean="0"/>
              <a:t>পর্যায়ে</a:t>
            </a:r>
            <a:r>
              <a:rPr lang="en-US" b="1" dirty="0" smtClean="0"/>
              <a:t> </a:t>
            </a:r>
            <a:r>
              <a:rPr lang="en-US" b="1" dirty="0" err="1" smtClean="0"/>
              <a:t>ভাগ</a:t>
            </a:r>
            <a:r>
              <a:rPr lang="en-US" b="1" dirty="0" smtClean="0"/>
              <a:t> </a:t>
            </a:r>
            <a:r>
              <a:rPr lang="en-US" b="1" dirty="0" err="1" smtClean="0"/>
              <a:t>করা</a:t>
            </a:r>
            <a:r>
              <a:rPr lang="en-US" b="1" dirty="0" smtClean="0"/>
              <a:t> </a:t>
            </a:r>
            <a:r>
              <a:rPr lang="en-US" b="1" dirty="0" err="1" smtClean="0"/>
              <a:t>হয়</a:t>
            </a:r>
            <a:r>
              <a:rPr lang="en-US" b="1" dirty="0" smtClean="0"/>
              <a:t>।</a:t>
            </a:r>
          </a:p>
          <a:p>
            <a:pPr marL="514350" indent="-514350">
              <a:buFont typeface="+mj-lt"/>
              <a:buAutoNum type="arabicPeriod"/>
            </a:pPr>
            <a:r>
              <a:rPr lang="en-US" b="1" dirty="0"/>
              <a:t> </a:t>
            </a:r>
            <a:r>
              <a:rPr lang="en-US" b="1" dirty="0" err="1" smtClean="0"/>
              <a:t>প্রাচীন</a:t>
            </a:r>
            <a:r>
              <a:rPr lang="en-US" b="1" dirty="0" smtClean="0"/>
              <a:t> </a:t>
            </a:r>
            <a:r>
              <a:rPr lang="en-US" b="1" dirty="0" err="1" smtClean="0"/>
              <a:t>যুগ</a:t>
            </a:r>
            <a:endParaRPr lang="en-US" b="1" dirty="0" smtClean="0"/>
          </a:p>
          <a:p>
            <a:pPr marL="514350" indent="-514350">
              <a:buFont typeface="+mj-lt"/>
              <a:buAutoNum type="arabicPeriod"/>
            </a:pPr>
            <a:r>
              <a:rPr lang="en-US" b="1" dirty="0" err="1" smtClean="0"/>
              <a:t>মধ্যযুগ</a:t>
            </a:r>
            <a:endParaRPr lang="en-US" b="1" dirty="0" smtClean="0"/>
          </a:p>
          <a:p>
            <a:pPr marL="514350" indent="-514350">
              <a:buFont typeface="+mj-lt"/>
              <a:buAutoNum type="arabicPeriod"/>
            </a:pPr>
            <a:r>
              <a:rPr lang="en-US" b="1" dirty="0" err="1" smtClean="0"/>
              <a:t>আধুনিক</a:t>
            </a:r>
            <a:r>
              <a:rPr lang="en-US" b="1" dirty="0" smtClean="0"/>
              <a:t> </a:t>
            </a:r>
            <a:r>
              <a:rPr lang="en-US" b="1" dirty="0" err="1" smtClean="0"/>
              <a:t>যুগ</a:t>
            </a:r>
            <a:r>
              <a:rPr lang="en-US" b="1" dirty="0" smtClean="0"/>
              <a:t> </a:t>
            </a:r>
            <a:r>
              <a:rPr lang="en-US" b="1" dirty="0" err="1" smtClean="0"/>
              <a:t>এবং</a:t>
            </a:r>
            <a:endParaRPr lang="en-US" b="1" dirty="0" smtClean="0"/>
          </a:p>
          <a:p>
            <a:pPr marL="514350" indent="-514350">
              <a:buFont typeface="+mj-lt"/>
              <a:buAutoNum type="arabicPeriod"/>
            </a:pPr>
            <a:r>
              <a:rPr lang="en-US" b="1" dirty="0" err="1" smtClean="0"/>
              <a:t>সাম্প্রতীক</a:t>
            </a:r>
            <a:r>
              <a:rPr lang="en-US" b="1" dirty="0" smtClean="0"/>
              <a:t> </a:t>
            </a:r>
            <a:r>
              <a:rPr lang="en-US" b="1" dirty="0" err="1" smtClean="0"/>
              <a:t>যুগ</a:t>
            </a:r>
            <a:r>
              <a:rPr lang="en-US" b="1" dirty="0" smtClean="0"/>
              <a:t>।</a:t>
            </a:r>
            <a:r>
              <a:rPr lang="en-US" b="1" dirty="0"/>
              <a:t/>
            </a:r>
            <a:br>
              <a:rPr lang="en-US" b="1" dirty="0"/>
            </a:br>
            <a:endParaRPr lang="en-US" b="1" dirty="0" smtClean="0"/>
          </a:p>
        </p:txBody>
      </p:sp>
    </p:spTree>
    <p:extLst>
      <p:ext uri="{BB962C8B-B14F-4D97-AF65-F5344CB8AC3E}">
        <p14:creationId xmlns:p14="http://schemas.microsoft.com/office/powerpoint/2010/main" val="3625415619"/>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1" end="1"/>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 calcmode="lin" valueType="num">
                                      <p:cBhvr>
                                        <p:cTn id="12" dur="1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13"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14" dur="1000"/>
                                        <p:tgtEl>
                                          <p:spTgt spid="5">
                                            <p:txEl>
                                              <p:pRg st="3" end="3"/>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p:cTn id="17" dur="1000" fill="hold"/>
                                        <p:tgtEl>
                                          <p:spTgt spid="5">
                                            <p:txEl>
                                              <p:pRg st="4" end="4"/>
                                            </p:txEl>
                                          </p:spTgt>
                                        </p:tgtEl>
                                        <p:attrNameLst>
                                          <p:attrName>ppt_w</p:attrName>
                                        </p:attrNameLst>
                                      </p:cBhvr>
                                      <p:tavLst>
                                        <p:tav tm="0">
                                          <p:val>
                                            <p:strVal val="#ppt_w*0.70"/>
                                          </p:val>
                                        </p:tav>
                                        <p:tav tm="100000">
                                          <p:val>
                                            <p:strVal val="#ppt_w"/>
                                          </p:val>
                                        </p:tav>
                                      </p:tavLst>
                                    </p:anim>
                                    <p:anim calcmode="lin" valueType="num">
                                      <p:cBhvr>
                                        <p:cTn id="18"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19" dur="1000"/>
                                        <p:tgtEl>
                                          <p:spTgt spid="5">
                                            <p:txEl>
                                              <p:pRg st="4" end="4"/>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p:cTn id="22" dur="1000" fill="hold"/>
                                        <p:tgtEl>
                                          <p:spTgt spid="5">
                                            <p:txEl>
                                              <p:pRg st="5" end="5"/>
                                            </p:txEl>
                                          </p:spTgt>
                                        </p:tgtEl>
                                        <p:attrNameLst>
                                          <p:attrName>ppt_w</p:attrName>
                                        </p:attrNameLst>
                                      </p:cBhvr>
                                      <p:tavLst>
                                        <p:tav tm="0">
                                          <p:val>
                                            <p:strVal val="#ppt_w*0.70"/>
                                          </p:val>
                                        </p:tav>
                                        <p:tav tm="100000">
                                          <p:val>
                                            <p:strVal val="#ppt_w"/>
                                          </p:val>
                                        </p:tav>
                                      </p:tavLst>
                                    </p:anim>
                                    <p:anim calcmode="lin" valueType="num">
                                      <p:cBhvr>
                                        <p:cTn id="23"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24" dur="1000"/>
                                        <p:tgtEl>
                                          <p:spTgt spid="5">
                                            <p:txEl>
                                              <p:pRg st="5" end="5"/>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p:cTn id="27" dur="1000" fill="hold"/>
                                        <p:tgtEl>
                                          <p:spTgt spid="5">
                                            <p:txEl>
                                              <p:pRg st="6" end="6"/>
                                            </p:txEl>
                                          </p:spTgt>
                                        </p:tgtEl>
                                        <p:attrNameLst>
                                          <p:attrName>ppt_w</p:attrName>
                                        </p:attrNameLst>
                                      </p:cBhvr>
                                      <p:tavLst>
                                        <p:tav tm="0">
                                          <p:val>
                                            <p:strVal val="#ppt_w*0.70"/>
                                          </p:val>
                                        </p:tav>
                                        <p:tav tm="100000">
                                          <p:val>
                                            <p:strVal val="#ppt_w"/>
                                          </p:val>
                                        </p:tav>
                                      </p:tavLst>
                                    </p:anim>
                                    <p:anim calcmode="lin" valueType="num">
                                      <p:cBhvr>
                                        <p:cTn id="28" dur="1000" fill="hold"/>
                                        <p:tgtEl>
                                          <p:spTgt spid="5">
                                            <p:txEl>
                                              <p:pRg st="6" end="6"/>
                                            </p:txEl>
                                          </p:spTgt>
                                        </p:tgtEl>
                                        <p:attrNameLst>
                                          <p:attrName>ppt_h</p:attrName>
                                        </p:attrNameLst>
                                      </p:cBhvr>
                                      <p:tavLst>
                                        <p:tav tm="0">
                                          <p:val>
                                            <p:strVal val="#ppt_h"/>
                                          </p:val>
                                        </p:tav>
                                        <p:tav tm="100000">
                                          <p:val>
                                            <p:strVal val="#ppt_h"/>
                                          </p:val>
                                        </p:tav>
                                      </p:tavLst>
                                    </p:anim>
                                    <p:animEffect transition="in" filter="fade">
                                      <p:cBhvr>
                                        <p:cTn id="29" dur="1000"/>
                                        <p:tgtEl>
                                          <p:spTgt spid="5">
                                            <p:txEl>
                                              <p:pRg st="6" end="6"/>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 calcmode="lin" valueType="num">
                                      <p:cBhvr>
                                        <p:cTn id="32" dur="1000" fill="hold"/>
                                        <p:tgtEl>
                                          <p:spTgt spid="5">
                                            <p:txEl>
                                              <p:pRg st="7" end="7"/>
                                            </p:txEl>
                                          </p:spTgt>
                                        </p:tgtEl>
                                        <p:attrNameLst>
                                          <p:attrName>ppt_w</p:attrName>
                                        </p:attrNameLst>
                                      </p:cBhvr>
                                      <p:tavLst>
                                        <p:tav tm="0">
                                          <p:val>
                                            <p:strVal val="#ppt_w*0.70"/>
                                          </p:val>
                                        </p:tav>
                                        <p:tav tm="100000">
                                          <p:val>
                                            <p:strVal val="#ppt_w"/>
                                          </p:val>
                                        </p:tav>
                                      </p:tavLst>
                                    </p:anim>
                                    <p:anim calcmode="lin" valueType="num">
                                      <p:cBhvr>
                                        <p:cTn id="33" dur="1000" fill="hold"/>
                                        <p:tgtEl>
                                          <p:spTgt spid="5">
                                            <p:txEl>
                                              <p:pRg st="7" end="7"/>
                                            </p:txEl>
                                          </p:spTgt>
                                        </p:tgtEl>
                                        <p:attrNameLst>
                                          <p:attrName>ppt_h</p:attrName>
                                        </p:attrNameLst>
                                      </p:cBhvr>
                                      <p:tavLst>
                                        <p:tav tm="0">
                                          <p:val>
                                            <p:strVal val="#ppt_h"/>
                                          </p:val>
                                        </p:tav>
                                        <p:tav tm="100000">
                                          <p:val>
                                            <p:strVal val="#ppt_h"/>
                                          </p:val>
                                        </p:tav>
                                      </p:tavLst>
                                    </p:anim>
                                    <p:animEffect transition="in" filter="fade">
                                      <p:cBhvr>
                                        <p:cTn id="34"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8670"/>
            <a:ext cx="10515600" cy="5388293"/>
          </a:xfrm>
        </p:spPr>
        <p:txBody>
          <a:bodyPr/>
          <a:lstStyle/>
          <a:p>
            <a:pPr marL="0" indent="0" algn="ctr">
              <a:buNone/>
            </a:pPr>
            <a:r>
              <a:rPr lang="en-US" sz="4000" b="1" dirty="0"/>
              <a:t>  </a:t>
            </a:r>
            <a:endParaRPr lang="en-US" sz="4000" b="1" dirty="0" smtClean="0"/>
          </a:p>
          <a:p>
            <a:pPr marL="0" indent="0" algn="ctr">
              <a:buNone/>
            </a:pPr>
            <a:endParaRPr lang="en-US" sz="4000" b="1" dirty="0"/>
          </a:p>
          <a:p>
            <a:pPr marL="0" indent="0" algn="ctr">
              <a:buNone/>
            </a:pPr>
            <a:r>
              <a:rPr lang="en-US" sz="4000" b="1" dirty="0" err="1" smtClean="0"/>
              <a:t>প্রাচীন</a:t>
            </a:r>
            <a:r>
              <a:rPr lang="en-US" sz="4000" b="1" dirty="0" smtClean="0"/>
              <a:t> </a:t>
            </a:r>
            <a:r>
              <a:rPr lang="en-US" sz="4000" b="1" dirty="0" err="1"/>
              <a:t>যুগ</a:t>
            </a:r>
            <a:r>
              <a:rPr lang="en-US" sz="4000" b="1" dirty="0"/>
              <a:t>(572-870)</a:t>
            </a:r>
            <a:r>
              <a:rPr lang="en-US" b="1" dirty="0"/>
              <a:t/>
            </a:r>
            <a:br>
              <a:rPr lang="en-US" b="1" dirty="0"/>
            </a:br>
            <a:endParaRPr lang="en-US" b="1" dirty="0"/>
          </a:p>
          <a:p>
            <a:pPr marL="0" indent="0">
              <a:buNone/>
            </a:pPr>
            <a:r>
              <a:rPr lang="en-US" b="1" dirty="0" err="1" smtClean="0"/>
              <a:t>প্রাচীন</a:t>
            </a:r>
            <a:r>
              <a:rPr lang="en-US" b="1" dirty="0" smtClean="0"/>
              <a:t> </a:t>
            </a:r>
            <a:r>
              <a:rPr lang="en-US" b="1" dirty="0" err="1" smtClean="0"/>
              <a:t>যুগের</a:t>
            </a:r>
            <a:r>
              <a:rPr lang="en-US" b="1" dirty="0" smtClean="0"/>
              <a:t> </a:t>
            </a:r>
            <a:r>
              <a:rPr lang="en-US" b="1" dirty="0" err="1" smtClean="0"/>
              <a:t>চিন্তা</a:t>
            </a:r>
            <a:r>
              <a:rPr lang="en-US" b="1" dirty="0" smtClean="0"/>
              <a:t> </a:t>
            </a:r>
            <a:r>
              <a:rPr lang="en-US" b="1" dirty="0" err="1" smtClean="0"/>
              <a:t>পদ্ধতি</a:t>
            </a:r>
            <a:r>
              <a:rPr lang="en-US" b="1" dirty="0" smtClean="0"/>
              <a:t> </a:t>
            </a:r>
            <a:r>
              <a:rPr lang="en-US" b="1" dirty="0" err="1" smtClean="0"/>
              <a:t>তৎকালীন</a:t>
            </a:r>
            <a:r>
              <a:rPr lang="en-US" b="1" dirty="0" smtClean="0"/>
              <a:t> </a:t>
            </a:r>
            <a:r>
              <a:rPr lang="en-US" b="1" dirty="0" err="1" smtClean="0"/>
              <a:t>গতানুগতীক</a:t>
            </a:r>
            <a:r>
              <a:rPr lang="en-US" b="1" dirty="0" smtClean="0"/>
              <a:t> </a:t>
            </a:r>
            <a:r>
              <a:rPr lang="en-US" b="1" dirty="0" err="1" smtClean="0"/>
              <a:t>চিন্তাধারার</a:t>
            </a:r>
            <a:r>
              <a:rPr lang="en-US" b="1" dirty="0" smtClean="0"/>
              <a:t> </a:t>
            </a:r>
            <a:r>
              <a:rPr lang="en-US" b="1" dirty="0" err="1" smtClean="0"/>
              <a:t>উপর</a:t>
            </a:r>
            <a:r>
              <a:rPr lang="en-US" b="1" dirty="0" smtClean="0"/>
              <a:t> </a:t>
            </a:r>
            <a:r>
              <a:rPr lang="en-US" b="1" dirty="0" err="1" smtClean="0"/>
              <a:t>প্রতিষ্ঠিত</a:t>
            </a:r>
            <a:r>
              <a:rPr lang="en-US" b="1" dirty="0"/>
              <a:t> </a:t>
            </a:r>
            <a:r>
              <a:rPr lang="en-US" b="1" dirty="0" err="1"/>
              <a:t>ছিল</a:t>
            </a:r>
            <a:r>
              <a:rPr lang="en-US" b="1" dirty="0"/>
              <a:t> </a:t>
            </a:r>
            <a:r>
              <a:rPr lang="en-US" b="1" dirty="0" smtClean="0"/>
              <a:t>। </a:t>
            </a:r>
            <a:r>
              <a:rPr lang="en-US" b="1" dirty="0" err="1" smtClean="0"/>
              <a:t>যুক্তিবিদ</a:t>
            </a:r>
            <a:r>
              <a:rPr lang="en-US" b="1" dirty="0" smtClean="0"/>
              <a:t> </a:t>
            </a:r>
            <a:r>
              <a:rPr lang="en-US" b="1" dirty="0" err="1" smtClean="0"/>
              <a:t>এরিস্টটল</a:t>
            </a:r>
            <a:r>
              <a:rPr lang="en-US" b="1" dirty="0" smtClean="0"/>
              <a:t> </a:t>
            </a:r>
            <a:r>
              <a:rPr lang="en-US" b="1" dirty="0" err="1"/>
              <a:t>গতানুগতীক</a:t>
            </a:r>
            <a:r>
              <a:rPr lang="en-US" b="1" dirty="0"/>
              <a:t> </a:t>
            </a:r>
            <a:r>
              <a:rPr lang="en-US" b="1" dirty="0" err="1" smtClean="0"/>
              <a:t>চিন্তাধারার</a:t>
            </a:r>
            <a:r>
              <a:rPr lang="en-US" b="1" dirty="0" smtClean="0"/>
              <a:t> </a:t>
            </a:r>
            <a:r>
              <a:rPr lang="en-US" b="1" dirty="0" err="1" smtClean="0"/>
              <a:t>ক্ষেত্রে</a:t>
            </a:r>
            <a:r>
              <a:rPr lang="en-US" b="1" dirty="0" smtClean="0"/>
              <a:t> </a:t>
            </a:r>
            <a:r>
              <a:rPr lang="en-US" b="1" dirty="0" err="1" smtClean="0"/>
              <a:t>সর্বপ্রথম</a:t>
            </a:r>
            <a:r>
              <a:rPr lang="en-US" b="1" dirty="0" smtClean="0"/>
              <a:t> </a:t>
            </a:r>
            <a:r>
              <a:rPr lang="en-US" b="1" dirty="0" err="1" smtClean="0"/>
              <a:t>অবদান</a:t>
            </a:r>
            <a:r>
              <a:rPr lang="en-US" b="1" dirty="0" smtClean="0"/>
              <a:t> </a:t>
            </a:r>
            <a:r>
              <a:rPr lang="en-US" b="1" dirty="0" err="1" smtClean="0"/>
              <a:t>রাখেন</a:t>
            </a:r>
            <a:r>
              <a:rPr lang="en-US" b="1" dirty="0" smtClean="0"/>
              <a:t>।  </a:t>
            </a:r>
            <a:endParaRPr lang="en-US" b="1" dirty="0"/>
          </a:p>
          <a:p>
            <a:pPr marL="0" indent="0">
              <a:buNone/>
            </a:pPr>
            <a:endParaRPr lang="en-US" dirty="0"/>
          </a:p>
        </p:txBody>
      </p:sp>
    </p:spTree>
    <p:extLst>
      <p:ext uri="{BB962C8B-B14F-4D97-AF65-F5344CB8AC3E}">
        <p14:creationId xmlns:p14="http://schemas.microsoft.com/office/powerpoint/2010/main" val="1068546504"/>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5304" y="946786"/>
            <a:ext cx="8680175" cy="5143500"/>
          </a:xfrm>
        </p:spPr>
        <p:txBody>
          <a:bodyPr>
            <a:normAutofit/>
          </a:bodyPr>
          <a:lstStyle/>
          <a:p>
            <a:pPr marL="0" indent="0" algn="ctr">
              <a:buNone/>
            </a:pPr>
            <a:r>
              <a:rPr lang="en-US" sz="4400" b="1" dirty="0" err="1" smtClean="0"/>
              <a:t>যুক্তিবিদ্যায়</a:t>
            </a:r>
            <a:r>
              <a:rPr lang="en-US" sz="4400" b="1" dirty="0" smtClean="0"/>
              <a:t> </a:t>
            </a:r>
            <a:r>
              <a:rPr lang="en-US" sz="4400" b="1" dirty="0" err="1"/>
              <a:t>এরিস্টটলের</a:t>
            </a:r>
            <a:r>
              <a:rPr lang="en-US" sz="4400" b="1" dirty="0"/>
              <a:t> </a:t>
            </a:r>
            <a:r>
              <a:rPr lang="en-US" sz="4400" b="1" dirty="0" err="1" smtClean="0"/>
              <a:t>অবদান</a:t>
            </a:r>
            <a:endParaRPr lang="en-US" sz="4400" b="1" dirty="0" smtClean="0"/>
          </a:p>
          <a:p>
            <a:pPr marL="0" indent="0">
              <a:buNone/>
            </a:pPr>
            <a:r>
              <a:rPr lang="en-US" sz="4400" dirty="0" err="1" smtClean="0"/>
              <a:t>সহানুমান</a:t>
            </a:r>
            <a:endParaRPr lang="en-US" sz="4400" dirty="0" smtClean="0"/>
          </a:p>
          <a:p>
            <a:pPr marL="0" indent="0">
              <a:buNone/>
            </a:pPr>
            <a:r>
              <a:rPr lang="en-US" sz="4400" dirty="0" err="1" smtClean="0"/>
              <a:t>পদ</a:t>
            </a:r>
            <a:endParaRPr lang="en-US" sz="4400" dirty="0" smtClean="0"/>
          </a:p>
          <a:p>
            <a:pPr marL="0" indent="0">
              <a:buNone/>
            </a:pPr>
            <a:r>
              <a:rPr lang="en-US" sz="4400" dirty="0" err="1" smtClean="0"/>
              <a:t>যুক্তিবাক্য</a:t>
            </a:r>
            <a:endParaRPr lang="en-US" sz="4400" dirty="0" smtClean="0"/>
          </a:p>
          <a:p>
            <a:pPr marL="0" indent="0">
              <a:buNone/>
            </a:pPr>
            <a:r>
              <a:rPr lang="en-US" sz="4400" dirty="0" err="1" smtClean="0"/>
              <a:t>বিধেযক</a:t>
            </a:r>
            <a:endParaRPr lang="en-US" sz="4400" dirty="0" smtClean="0"/>
          </a:p>
          <a:p>
            <a:pPr marL="0" indent="0">
              <a:buNone/>
            </a:pPr>
            <a:r>
              <a:rPr lang="en-US" sz="4400" dirty="0" err="1" smtClean="0"/>
              <a:t>সংজ্ঞা</a:t>
            </a:r>
            <a:endParaRPr lang="en-US" sz="4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761" y="1687314"/>
            <a:ext cx="644941" cy="539054"/>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761" y="2416991"/>
            <a:ext cx="644941" cy="539054"/>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761" y="3146668"/>
            <a:ext cx="644941" cy="539054"/>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761" y="3876345"/>
            <a:ext cx="644941" cy="539054"/>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761" y="4606022"/>
            <a:ext cx="644941" cy="539054"/>
          </a:xfrm>
          <a:prstGeom prst="rect">
            <a:avLst/>
          </a:prstGeom>
        </p:spPr>
      </p:pic>
    </p:spTree>
    <p:extLst>
      <p:ext uri="{BB962C8B-B14F-4D97-AF65-F5344CB8AC3E}">
        <p14:creationId xmlns:p14="http://schemas.microsoft.com/office/powerpoint/2010/main" val="1499981186"/>
      </p:ext>
    </p:extLst>
  </p:cSld>
  <p:clrMapOvr>
    <a:masterClrMapping/>
  </p:clrMapOvr>
  <mc:AlternateContent xmlns:mc="http://schemas.openxmlformats.org/markup-compatibility/2006">
    <mc:Choice xmlns:p14="http://schemas.microsoft.com/office/powerpoint/2010/main" Requires="p14">
      <p:transition spd="slow" p14:dur="1600" advTm="4000">
        <p:blinds dir="vert"/>
      </p:transition>
    </mc:Choice>
    <mc:Fallback>
      <p:transition spd="slow" advTm="4000">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7496" y="469955"/>
            <a:ext cx="9700591" cy="6172200"/>
          </a:xfrm>
        </p:spPr>
        <p:txBody>
          <a:bodyPr>
            <a:normAutofit fontScale="85000" lnSpcReduction="10000"/>
          </a:bodyPr>
          <a:lstStyle/>
          <a:p>
            <a:pPr marL="0" indent="0" algn="ctr">
              <a:buNone/>
            </a:pPr>
            <a:r>
              <a:rPr lang="en-US" sz="4400" b="1" dirty="0" err="1" smtClean="0"/>
              <a:t>প্রাচীন</a:t>
            </a:r>
            <a:r>
              <a:rPr lang="en-US" sz="4400" b="1" dirty="0" smtClean="0"/>
              <a:t> </a:t>
            </a:r>
            <a:r>
              <a:rPr lang="en-US" sz="4400" b="1" dirty="0" err="1"/>
              <a:t>যুগের</a:t>
            </a:r>
            <a:r>
              <a:rPr lang="en-US" sz="4400" b="1" dirty="0"/>
              <a:t> </a:t>
            </a:r>
            <a:r>
              <a:rPr lang="en-US" sz="4400" b="1" dirty="0" err="1"/>
              <a:t>প্রখ্যাত</a:t>
            </a:r>
            <a:r>
              <a:rPr lang="en-US" sz="4400" b="1" dirty="0"/>
              <a:t> </a:t>
            </a:r>
            <a:r>
              <a:rPr lang="en-US" sz="4400" b="1" dirty="0" err="1" smtClean="0"/>
              <a:t>যুক্তিবিদ</a:t>
            </a:r>
            <a:endParaRPr lang="en-US" sz="4400" b="1" dirty="0"/>
          </a:p>
          <a:p>
            <a:pPr marL="0" indent="0" algn="just">
              <a:lnSpc>
                <a:spcPct val="160000"/>
              </a:lnSpc>
              <a:spcBef>
                <a:spcPts val="600"/>
              </a:spcBef>
              <a:spcAft>
                <a:spcPts val="600"/>
              </a:spcAft>
              <a:buNone/>
            </a:pPr>
            <a:r>
              <a:rPr lang="en-US" sz="2400" dirty="0" err="1" smtClean="0"/>
              <a:t>পিথাগোরাসঃ</a:t>
            </a:r>
            <a:r>
              <a:rPr lang="en-US" sz="2400" dirty="0" smtClean="0"/>
              <a:t>(</a:t>
            </a:r>
            <a:r>
              <a:rPr lang="as-IN" sz="2400" dirty="0" smtClean="0"/>
              <a:t>৫২৭–৪৯৭খ্রিস্টপূর্ব</a:t>
            </a:r>
            <a:r>
              <a:rPr lang="en-US" sz="2400" dirty="0" smtClean="0"/>
              <a:t>)</a:t>
            </a:r>
            <a:r>
              <a:rPr lang="en-US" sz="2400" dirty="0"/>
              <a:t> </a:t>
            </a:r>
            <a:r>
              <a:rPr lang="as-IN" sz="2400" dirty="0"/>
              <a:t>ছিলেন একজন আয়োনীয় গ্রিক</a:t>
            </a:r>
            <a:r>
              <a:rPr lang="en-US" sz="2400" dirty="0"/>
              <a:t> </a:t>
            </a:r>
            <a:r>
              <a:rPr lang="as-IN" sz="2400" u="sng" dirty="0">
                <a:hlinkClick r:id="rId3"/>
              </a:rPr>
              <a:t>দার্শনিক</a:t>
            </a:r>
            <a:r>
              <a:rPr lang="en-US" sz="2400" dirty="0"/>
              <a:t>, </a:t>
            </a:r>
            <a:r>
              <a:rPr lang="as-IN" sz="2400" u="sng" dirty="0">
                <a:hlinkClick r:id="rId4"/>
              </a:rPr>
              <a:t>গণিতবিদ</a:t>
            </a:r>
            <a:r>
              <a:rPr lang="en-US" sz="2400" dirty="0"/>
              <a:t> </a:t>
            </a:r>
            <a:r>
              <a:rPr lang="as-IN" sz="2400" dirty="0"/>
              <a:t>এবং পিথাগোরাসবাদী ভ্রাতৃত্বের জনক যার প্রকৃতি ধর্মীয় হলেও তা এমন সব নীতির উদ্ভব ঘটিয়েছিল যা পরবর্তীতে</a:t>
            </a:r>
            <a:r>
              <a:rPr lang="en-US" sz="2400" dirty="0"/>
              <a:t> </a:t>
            </a:r>
            <a:r>
              <a:rPr lang="as-IN" sz="2400" u="sng" dirty="0">
                <a:hlinkClick r:id="rId5"/>
              </a:rPr>
              <a:t>প্লেটো</a:t>
            </a:r>
            <a:r>
              <a:rPr lang="en-US" sz="2400" dirty="0"/>
              <a:t> </a:t>
            </a:r>
            <a:r>
              <a:rPr lang="as-IN" sz="2400" dirty="0"/>
              <a:t>এবং</a:t>
            </a:r>
            <a:r>
              <a:rPr lang="en-US" sz="2400" dirty="0"/>
              <a:t> </a:t>
            </a:r>
            <a:r>
              <a:rPr lang="as-IN" sz="2400" u="sng" dirty="0">
                <a:hlinkClick r:id="rId6"/>
              </a:rPr>
              <a:t>এরিস্টটলের</a:t>
            </a:r>
            <a:r>
              <a:rPr lang="en-US" sz="2400" dirty="0"/>
              <a:t> </a:t>
            </a:r>
            <a:r>
              <a:rPr lang="as-IN" sz="2400" dirty="0"/>
              <a:t>মত দার্শনিকদের প্রভাবিত করেছে</a:t>
            </a:r>
            <a:r>
              <a:rPr lang="as-IN" sz="2400" dirty="0" smtClean="0"/>
              <a:t>।</a:t>
            </a:r>
            <a:endParaRPr lang="en-US" sz="2400" dirty="0"/>
          </a:p>
          <a:p>
            <a:pPr marL="182880" indent="0">
              <a:spcBef>
                <a:spcPts val="600"/>
              </a:spcBef>
              <a:spcAft>
                <a:spcPts val="600"/>
              </a:spcAft>
              <a:buNone/>
            </a:pPr>
            <a:r>
              <a:rPr lang="en-US" dirty="0" err="1" smtClean="0"/>
              <a:t>সক্রেটিসঃ</a:t>
            </a:r>
            <a:r>
              <a:rPr lang="en-US" dirty="0" smtClean="0"/>
              <a:t> </a:t>
            </a:r>
            <a:r>
              <a:rPr lang="en-US" dirty="0" err="1" smtClean="0"/>
              <a:t>সক্রেচিসের</a:t>
            </a:r>
            <a:r>
              <a:rPr lang="en-US" dirty="0" smtClean="0"/>
              <a:t> </a:t>
            </a:r>
            <a:r>
              <a:rPr lang="en-US" dirty="0" err="1" smtClean="0"/>
              <a:t>যুক্তিপ্রয়োগের</a:t>
            </a:r>
            <a:r>
              <a:rPr lang="en-US" dirty="0" smtClean="0"/>
              <a:t> </a:t>
            </a:r>
            <a:r>
              <a:rPr lang="en-US" dirty="0" err="1" smtClean="0"/>
              <a:t>পদ্ধতি</a:t>
            </a:r>
            <a:r>
              <a:rPr lang="en-US" dirty="0" smtClean="0"/>
              <a:t> </a:t>
            </a:r>
            <a:r>
              <a:rPr lang="en-US" dirty="0" err="1" smtClean="0"/>
              <a:t>ছিলদ্বান্দ্বিক</a:t>
            </a:r>
            <a:r>
              <a:rPr lang="en-US" dirty="0" smtClean="0"/>
              <a:t> </a:t>
            </a:r>
            <a:r>
              <a:rPr lang="en-US" dirty="0" err="1" smtClean="0"/>
              <a:t>পদ্ধতি</a:t>
            </a:r>
            <a:endParaRPr lang="en-US" dirty="0" smtClean="0"/>
          </a:p>
          <a:p>
            <a:pPr marL="182880" indent="0">
              <a:lnSpc>
                <a:spcPct val="150000"/>
              </a:lnSpc>
              <a:spcBef>
                <a:spcPts val="600"/>
              </a:spcBef>
              <a:spcAft>
                <a:spcPts val="600"/>
              </a:spcAft>
              <a:buNone/>
            </a:pPr>
            <a:r>
              <a:rPr lang="en-US" dirty="0" err="1" smtClean="0"/>
              <a:t>ইউক্লিড</a:t>
            </a:r>
            <a:endParaRPr lang="en-US" dirty="0" smtClean="0"/>
          </a:p>
          <a:p>
            <a:pPr marL="182880" indent="0">
              <a:lnSpc>
                <a:spcPct val="150000"/>
              </a:lnSpc>
              <a:spcBef>
                <a:spcPts val="600"/>
              </a:spcBef>
              <a:spcAft>
                <a:spcPts val="600"/>
              </a:spcAft>
              <a:buNone/>
            </a:pPr>
            <a:r>
              <a:rPr lang="en-US" dirty="0" err="1" smtClean="0"/>
              <a:t>ফ্লেড</a:t>
            </a:r>
            <a:r>
              <a:rPr lang="en-US" dirty="0" smtClean="0"/>
              <a:t> </a:t>
            </a:r>
            <a:r>
              <a:rPr lang="en-US" dirty="0" err="1" smtClean="0"/>
              <a:t>ফ্লিনস্টোন</a:t>
            </a:r>
            <a:endParaRPr lang="en-US" dirty="0" smtClean="0"/>
          </a:p>
          <a:p>
            <a:pPr marL="182880" indent="0">
              <a:lnSpc>
                <a:spcPct val="150000"/>
              </a:lnSpc>
              <a:spcBef>
                <a:spcPts val="600"/>
              </a:spcBef>
              <a:spcAft>
                <a:spcPts val="600"/>
              </a:spcAft>
              <a:buNone/>
            </a:pPr>
            <a:r>
              <a:rPr lang="en-US" dirty="0" err="1" smtClean="0"/>
              <a:t>সোফিস্টগণ</a:t>
            </a:r>
            <a:endParaRPr lang="en-US" dirty="0" smtClean="0"/>
          </a:p>
          <a:p>
            <a:pPr marL="182880" indent="0">
              <a:lnSpc>
                <a:spcPct val="150000"/>
              </a:lnSpc>
              <a:spcBef>
                <a:spcPts val="600"/>
              </a:spcBef>
              <a:spcAft>
                <a:spcPts val="600"/>
              </a:spcAft>
              <a:buNone/>
            </a:pPr>
            <a:r>
              <a:rPr lang="en-US" dirty="0" err="1" smtClean="0"/>
              <a:t>মেঘারিয়</a:t>
            </a:r>
            <a:r>
              <a:rPr lang="en-US" dirty="0" smtClean="0"/>
              <a:t> </a:t>
            </a:r>
            <a:r>
              <a:rPr lang="en-US" dirty="0" err="1" smtClean="0"/>
              <a:t>সম্প্রদায়</a:t>
            </a:r>
            <a:endParaRPr lang="en-US" dirty="0" smtClean="0"/>
          </a:p>
          <a:p>
            <a:pPr marL="182880" indent="0">
              <a:lnSpc>
                <a:spcPct val="150000"/>
              </a:lnSpc>
              <a:spcBef>
                <a:spcPts val="600"/>
              </a:spcBef>
              <a:spcAft>
                <a:spcPts val="600"/>
              </a:spcAft>
              <a:buNone/>
            </a:pPr>
            <a:r>
              <a:rPr lang="en-US" dirty="0" err="1" smtClean="0"/>
              <a:t>স্টোয়িক</a:t>
            </a:r>
            <a:r>
              <a:rPr lang="en-US" dirty="0" smtClean="0"/>
              <a:t> </a:t>
            </a:r>
            <a:r>
              <a:rPr lang="en-US" dirty="0" err="1" smtClean="0"/>
              <a:t>যুক্তিবিদগণ</a:t>
            </a:r>
            <a:endParaRPr lang="en-US" dirty="0" smtClean="0"/>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4098" y="4437770"/>
            <a:ext cx="539269" cy="5715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8227" y="3221925"/>
            <a:ext cx="539269" cy="5715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437" y="3846742"/>
            <a:ext cx="539269" cy="5715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438" y="5035928"/>
            <a:ext cx="539269" cy="57150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4099" y="5660745"/>
            <a:ext cx="539269" cy="57150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1162" y="988690"/>
            <a:ext cx="539269" cy="57150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6474" y="2570450"/>
            <a:ext cx="539269" cy="571500"/>
          </a:xfrm>
          <a:prstGeom prst="rect">
            <a:avLst/>
          </a:prstGeom>
        </p:spPr>
      </p:pic>
    </p:spTree>
    <p:extLst>
      <p:ext uri="{BB962C8B-B14F-4D97-AF65-F5344CB8AC3E}">
        <p14:creationId xmlns:p14="http://schemas.microsoft.com/office/powerpoint/2010/main" val="35189767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crush"/>
      </p:transition>
    </mc:Choice>
    <mc:Fallback>
      <p:transition spd="slow" advTm="5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895" y="1035823"/>
            <a:ext cx="10515600" cy="5525453"/>
          </a:xfrm>
        </p:spPr>
        <p:txBody>
          <a:bodyPr/>
          <a:lstStyle/>
          <a:p>
            <a:pPr marL="0" indent="0" algn="ctr">
              <a:buNone/>
            </a:pPr>
            <a:endParaRPr lang="en-US" sz="4000" b="1" dirty="0" smtClean="0"/>
          </a:p>
          <a:p>
            <a:pPr marL="0" indent="0" algn="ctr">
              <a:buNone/>
            </a:pPr>
            <a:r>
              <a:rPr lang="en-US" sz="4000" b="1" dirty="0" err="1" smtClean="0"/>
              <a:t>মধ্যযুগ</a:t>
            </a:r>
            <a:r>
              <a:rPr lang="en-US" sz="4000" b="1" dirty="0" smtClean="0"/>
              <a:t>(870-1646</a:t>
            </a:r>
            <a:r>
              <a:rPr lang="en-US" sz="4000" b="1" dirty="0" smtClean="0"/>
              <a:t>)</a:t>
            </a:r>
            <a:endParaRPr lang="en-US" sz="3600" b="1" dirty="0" smtClean="0"/>
          </a:p>
          <a:p>
            <a:pPr marL="0" indent="0" algn="just">
              <a:buNone/>
            </a:pPr>
            <a:r>
              <a:rPr lang="en-US" dirty="0" err="1" smtClean="0"/>
              <a:t>মধ্যযুগীয়</a:t>
            </a:r>
            <a:r>
              <a:rPr lang="en-US" dirty="0" smtClean="0"/>
              <a:t> </a:t>
            </a:r>
            <a:r>
              <a:rPr lang="en-US" dirty="0" err="1" smtClean="0"/>
              <a:t>চিন্তার</a:t>
            </a:r>
            <a:r>
              <a:rPr lang="en-US" dirty="0" smtClean="0"/>
              <a:t> </a:t>
            </a:r>
            <a:r>
              <a:rPr lang="en-US" dirty="0" err="1" smtClean="0"/>
              <a:t>ক্ষেত্রের</a:t>
            </a:r>
            <a:r>
              <a:rPr lang="en-US" dirty="0" smtClean="0"/>
              <a:t> </a:t>
            </a:r>
            <a:r>
              <a:rPr lang="en-US" dirty="0" err="1" smtClean="0"/>
              <a:t>যুক্তিবিদ্যায়</a:t>
            </a:r>
            <a:r>
              <a:rPr lang="en-US" dirty="0" smtClean="0"/>
              <a:t> </a:t>
            </a:r>
            <a:r>
              <a:rPr lang="en-US" dirty="0" err="1" smtClean="0"/>
              <a:t>স্কলাসটিকীয়</a:t>
            </a:r>
            <a:r>
              <a:rPr lang="en-US" dirty="0" smtClean="0"/>
              <a:t> </a:t>
            </a:r>
            <a:r>
              <a:rPr lang="en-US" dirty="0" err="1" smtClean="0"/>
              <a:t>চিন্তাধারা</a:t>
            </a:r>
            <a:r>
              <a:rPr lang="en-US" dirty="0" smtClean="0"/>
              <a:t> </a:t>
            </a:r>
            <a:r>
              <a:rPr lang="en-US" dirty="0" err="1" smtClean="0"/>
              <a:t>বিশেষভাবে</a:t>
            </a:r>
            <a:r>
              <a:rPr lang="en-US" dirty="0" smtClean="0"/>
              <a:t>  </a:t>
            </a:r>
            <a:r>
              <a:rPr lang="en-US" dirty="0" err="1" smtClean="0"/>
              <a:t>পরিলক্ষিত</a:t>
            </a:r>
            <a:r>
              <a:rPr lang="en-US" dirty="0" smtClean="0"/>
              <a:t> </a:t>
            </a:r>
            <a:r>
              <a:rPr lang="en-US" dirty="0" err="1" smtClean="0"/>
              <a:t>হয়</a:t>
            </a:r>
            <a:r>
              <a:rPr lang="en-US" dirty="0" smtClean="0"/>
              <a:t>। এ </a:t>
            </a:r>
            <a:r>
              <a:rPr lang="en-US" dirty="0" err="1" smtClean="0"/>
              <a:t>সময়ে</a:t>
            </a:r>
            <a:r>
              <a:rPr lang="en-US" dirty="0" smtClean="0"/>
              <a:t> </a:t>
            </a:r>
            <a:r>
              <a:rPr lang="en-US" dirty="0" err="1" smtClean="0"/>
              <a:t>যুক্তিবিদ্যায়</a:t>
            </a:r>
            <a:r>
              <a:rPr lang="en-US" dirty="0" smtClean="0"/>
              <a:t> </a:t>
            </a:r>
            <a:r>
              <a:rPr lang="en-US" dirty="0" err="1" smtClean="0"/>
              <a:t>আরোহধর্মী</a:t>
            </a:r>
            <a:r>
              <a:rPr lang="en-US" dirty="0" smtClean="0"/>
              <a:t> </a:t>
            </a:r>
            <a:r>
              <a:rPr lang="en-US" dirty="0" err="1" smtClean="0"/>
              <a:t>বিষয়াবলীর</a:t>
            </a:r>
            <a:r>
              <a:rPr lang="en-US" dirty="0" smtClean="0"/>
              <a:t> </a:t>
            </a:r>
            <a:r>
              <a:rPr lang="en-US" dirty="0" err="1" smtClean="0"/>
              <a:t>সুত্রপাত</a:t>
            </a:r>
            <a:r>
              <a:rPr lang="en-US" dirty="0" smtClean="0"/>
              <a:t> </a:t>
            </a:r>
            <a:r>
              <a:rPr lang="en-US" dirty="0" err="1" smtClean="0"/>
              <a:t>হয়</a:t>
            </a:r>
            <a:r>
              <a:rPr lang="en-US" dirty="0" smtClean="0"/>
              <a:t>।</a:t>
            </a:r>
            <a:endParaRPr lang="en-US" dirty="0"/>
          </a:p>
          <a:p>
            <a:pPr marL="0" indent="0" algn="just">
              <a:buNone/>
            </a:pPr>
            <a:r>
              <a:rPr lang="en-US" dirty="0" err="1" smtClean="0"/>
              <a:t>মধ্যযুগে</a:t>
            </a:r>
            <a:r>
              <a:rPr lang="en-US" dirty="0" smtClean="0"/>
              <a:t> </a:t>
            </a:r>
            <a:r>
              <a:rPr lang="en-US" dirty="0" err="1" smtClean="0"/>
              <a:t>আরব</a:t>
            </a:r>
            <a:r>
              <a:rPr lang="en-US" dirty="0" smtClean="0"/>
              <a:t> </a:t>
            </a:r>
            <a:r>
              <a:rPr lang="en-US" dirty="0" err="1" smtClean="0"/>
              <a:t>ইতিহাসে</a:t>
            </a:r>
            <a:r>
              <a:rPr lang="en-US" dirty="0" smtClean="0"/>
              <a:t> </a:t>
            </a:r>
            <a:r>
              <a:rPr lang="en-US" dirty="0" err="1" smtClean="0"/>
              <a:t>মুসলিম</a:t>
            </a:r>
            <a:r>
              <a:rPr lang="en-US" dirty="0" smtClean="0"/>
              <a:t> </a:t>
            </a:r>
            <a:r>
              <a:rPr lang="en-US" dirty="0" err="1" smtClean="0"/>
              <a:t>মনীষিগণ</a:t>
            </a:r>
            <a:r>
              <a:rPr lang="en-US" dirty="0" smtClean="0"/>
              <a:t> </a:t>
            </a:r>
            <a:r>
              <a:rPr lang="en-US" dirty="0" err="1" smtClean="0"/>
              <a:t>ব্যাপক</a:t>
            </a:r>
            <a:r>
              <a:rPr lang="en-US" dirty="0" smtClean="0"/>
              <a:t> </a:t>
            </a:r>
            <a:r>
              <a:rPr lang="en-US" dirty="0" err="1" smtClean="0"/>
              <a:t>প্রভাব</a:t>
            </a:r>
            <a:r>
              <a:rPr lang="en-US" dirty="0" smtClean="0"/>
              <a:t> </a:t>
            </a:r>
            <a:r>
              <a:rPr lang="en-US" dirty="0" err="1" smtClean="0"/>
              <a:t>বিস্তার</a:t>
            </a:r>
            <a:r>
              <a:rPr lang="en-US" dirty="0" smtClean="0"/>
              <a:t> </a:t>
            </a:r>
            <a:r>
              <a:rPr lang="en-US" dirty="0" err="1" smtClean="0"/>
              <a:t>করেন</a:t>
            </a:r>
            <a:r>
              <a:rPr lang="en-US" dirty="0" smtClean="0"/>
              <a:t>। </a:t>
            </a:r>
            <a:r>
              <a:rPr lang="en-US" dirty="0" err="1" smtClean="0"/>
              <a:t>এসকল</a:t>
            </a:r>
            <a:r>
              <a:rPr lang="en-US" dirty="0" smtClean="0"/>
              <a:t> </a:t>
            </a:r>
            <a:r>
              <a:rPr lang="en-US" dirty="0" err="1" smtClean="0"/>
              <a:t>যুক্তিবিদগণ</a:t>
            </a:r>
            <a:r>
              <a:rPr lang="en-US" dirty="0" smtClean="0"/>
              <a:t> </a:t>
            </a:r>
            <a:r>
              <a:rPr lang="en-US" dirty="0" err="1" smtClean="0"/>
              <a:t>এরিস্টটল</a:t>
            </a:r>
            <a:r>
              <a:rPr lang="en-US" dirty="0" smtClean="0"/>
              <a:t> </a:t>
            </a:r>
            <a:r>
              <a:rPr lang="en-US" dirty="0" err="1" smtClean="0"/>
              <a:t>প্রবর্তিত</a:t>
            </a:r>
            <a:r>
              <a:rPr lang="en-US" dirty="0" smtClean="0"/>
              <a:t> </a:t>
            </a:r>
            <a:r>
              <a:rPr lang="en-US" dirty="0" err="1" smtClean="0"/>
              <a:t>যুক্তিবিদ্যাকে</a:t>
            </a:r>
            <a:r>
              <a:rPr lang="en-US" dirty="0" smtClean="0"/>
              <a:t> </a:t>
            </a:r>
            <a:r>
              <a:rPr lang="en-US" dirty="0" err="1" smtClean="0"/>
              <a:t>আরবি</a:t>
            </a:r>
            <a:r>
              <a:rPr lang="en-US" dirty="0" smtClean="0"/>
              <a:t> </a:t>
            </a:r>
            <a:r>
              <a:rPr lang="en-US" dirty="0" err="1" smtClean="0"/>
              <a:t>ভাষায়</a:t>
            </a:r>
            <a:r>
              <a:rPr lang="en-US" dirty="0" smtClean="0"/>
              <a:t> </a:t>
            </a:r>
            <a:r>
              <a:rPr lang="en-US" dirty="0" err="1" smtClean="0"/>
              <a:t>অনুবাদের</a:t>
            </a:r>
            <a:r>
              <a:rPr lang="en-US" dirty="0" smtClean="0"/>
              <a:t> </a:t>
            </a:r>
            <a:r>
              <a:rPr lang="en-US" dirty="0" err="1" smtClean="0"/>
              <a:t>মাধ্যমে</a:t>
            </a:r>
            <a:r>
              <a:rPr lang="en-US" dirty="0" smtClean="0"/>
              <a:t> </a:t>
            </a:r>
            <a:r>
              <a:rPr lang="en-US" dirty="0" err="1" smtClean="0"/>
              <a:t>আরবীয়</a:t>
            </a:r>
            <a:r>
              <a:rPr lang="en-US" dirty="0" smtClean="0"/>
              <a:t> </a:t>
            </a:r>
            <a:r>
              <a:rPr lang="en-US" dirty="0" err="1" smtClean="0"/>
              <a:t>শিক্ষার্থীদের</a:t>
            </a:r>
            <a:r>
              <a:rPr lang="en-US" dirty="0" smtClean="0"/>
              <a:t> </a:t>
            </a:r>
            <a:r>
              <a:rPr lang="en-US" dirty="0" err="1" smtClean="0"/>
              <a:t>মাঝে</a:t>
            </a:r>
            <a:r>
              <a:rPr lang="en-US" dirty="0" smtClean="0"/>
              <a:t> </a:t>
            </a:r>
            <a:r>
              <a:rPr lang="en-US" dirty="0" err="1" smtClean="0"/>
              <a:t>ছড়িয়ে</a:t>
            </a:r>
            <a:r>
              <a:rPr lang="en-US" dirty="0" smtClean="0"/>
              <a:t> </a:t>
            </a:r>
            <a:r>
              <a:rPr lang="en-US" dirty="0" err="1" smtClean="0"/>
              <a:t>দেন</a:t>
            </a:r>
            <a:r>
              <a:rPr lang="en-US" dirty="0" smtClean="0"/>
              <a:t>।</a:t>
            </a:r>
            <a:endParaRPr lang="en-US" dirty="0"/>
          </a:p>
        </p:txBody>
      </p:sp>
    </p:spTree>
    <p:extLst>
      <p:ext uri="{BB962C8B-B14F-4D97-AF65-F5344CB8AC3E}">
        <p14:creationId xmlns:p14="http://schemas.microsoft.com/office/powerpoint/2010/main" val="19876418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
        <p15:prstTrans prst="wind"/>
      </p:transition>
    </mc:Choice>
    <mc:Fallback>
      <p:transition spd="slow" advTm="3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1050" y="262890"/>
            <a:ext cx="10515600" cy="5863589"/>
          </a:xfrm>
        </p:spPr>
        <p:txBody>
          <a:bodyPr>
            <a:normAutofit fontScale="90000"/>
          </a:bodyPr>
          <a:lstStyle/>
          <a:p>
            <a:r>
              <a:rPr lang="en-US" sz="1600" b="1" dirty="0" smtClean="0"/>
              <a:t>                                                                               </a:t>
            </a:r>
            <a:br>
              <a:rPr lang="en-US" sz="1600" b="1" dirty="0" smtClean="0"/>
            </a:br>
            <a:r>
              <a:rPr lang="en-US" sz="1600" b="1" dirty="0"/>
              <a:t/>
            </a:r>
            <a:br>
              <a:rPr lang="en-US" sz="1600" b="1" dirty="0"/>
            </a:br>
            <a:r>
              <a:rPr lang="en-US" sz="1600" b="1" dirty="0" smtClean="0"/>
              <a:t/>
            </a:r>
            <a:br>
              <a:rPr lang="en-US" sz="1600" b="1" dirty="0" smtClean="0"/>
            </a:br>
            <a:r>
              <a:rPr lang="en-US" sz="1600" b="1" dirty="0"/>
              <a:t/>
            </a:r>
            <a:br>
              <a:rPr lang="en-US" sz="1600" b="1" dirty="0"/>
            </a:br>
            <a:r>
              <a:rPr lang="en-US" sz="1600" b="1" dirty="0" smtClean="0"/>
              <a:t>                                                                              </a:t>
            </a:r>
            <a:br>
              <a:rPr lang="en-US" sz="1600" b="1" dirty="0" smtClean="0"/>
            </a:br>
            <a:r>
              <a:rPr lang="en-US" sz="1600" b="1" dirty="0"/>
              <a:t/>
            </a:r>
            <a:br>
              <a:rPr lang="en-US" sz="1600" b="1" dirty="0"/>
            </a:br>
            <a:r>
              <a:rPr lang="en-US" sz="1600" b="1" dirty="0" smtClean="0"/>
              <a:t/>
            </a:r>
            <a:br>
              <a:rPr lang="en-US" sz="1600" b="1" dirty="0" smtClean="0"/>
            </a:br>
            <a:r>
              <a:rPr lang="en-US" sz="1600" b="1" dirty="0"/>
              <a:t/>
            </a:r>
            <a:br>
              <a:rPr lang="en-US" sz="1600" b="1" dirty="0"/>
            </a:br>
            <a:r>
              <a:rPr lang="en-US" sz="1600" b="1" dirty="0" smtClean="0"/>
              <a:t/>
            </a:r>
            <a:br>
              <a:rPr lang="en-US" sz="1600" b="1" dirty="0" smtClean="0"/>
            </a:br>
            <a:r>
              <a:rPr lang="en-US" sz="1600" b="1" dirty="0"/>
              <a:t> </a:t>
            </a:r>
            <a:r>
              <a:rPr lang="en-US" sz="1600" b="1" dirty="0" smtClean="0"/>
              <a:t>                                                                             </a:t>
            </a:r>
            <a:br>
              <a:rPr lang="en-US" sz="1600" b="1" dirty="0" smtClean="0"/>
            </a:br>
            <a:r>
              <a:rPr lang="en-US" sz="1600" b="1" dirty="0"/>
              <a:t> </a:t>
            </a:r>
            <a:r>
              <a:rPr lang="en-US" sz="1600" b="1" dirty="0" smtClean="0"/>
              <a:t>  </a:t>
            </a:r>
            <a:br>
              <a:rPr lang="en-US" sz="1600" b="1" dirty="0" smtClean="0"/>
            </a:br>
            <a:r>
              <a:rPr lang="en-US" sz="1600" b="1" dirty="0"/>
              <a:t> </a:t>
            </a:r>
            <a:r>
              <a:rPr lang="en-US" sz="1600" b="1" dirty="0" smtClean="0"/>
              <a:t>                                                                                          </a:t>
            </a:r>
            <a:r>
              <a:rPr lang="as-IN" sz="1600" b="1" dirty="0" smtClean="0"/>
              <a:t>আল </a:t>
            </a:r>
            <a:r>
              <a:rPr lang="as-IN" sz="1600" b="1" dirty="0"/>
              <a:t>ফারাবী</a:t>
            </a:r>
            <a:r>
              <a:rPr lang="en-US" sz="1600" b="1" dirty="0"/>
              <a:t>ঃ </a:t>
            </a:r>
            <a:r>
              <a:rPr lang="as-IN" sz="1600" b="1" dirty="0"/>
              <a:t>৮৭২</a:t>
            </a:r>
            <a:r>
              <a:rPr lang="en-US" sz="1600" b="1" dirty="0"/>
              <a:t>-</a:t>
            </a:r>
            <a:r>
              <a:rPr lang="as-IN" sz="1600" b="1" dirty="0"/>
              <a:t>৯৫৬ </a:t>
            </a:r>
            <a:r>
              <a:rPr lang="as-IN" sz="1600" b="1" dirty="0" smtClean="0"/>
              <a:t>খ্রিষ্টাব্দ</a:t>
            </a:r>
            <a:r>
              <a:rPr lang="en-US" sz="1600" b="1" dirty="0" smtClean="0"/>
              <a:t/>
            </a:r>
            <a:br>
              <a:rPr lang="en-US" sz="1600" b="1" dirty="0" smtClean="0"/>
            </a:br>
            <a:r>
              <a:rPr lang="en-US" sz="1600" b="1" dirty="0"/>
              <a:t/>
            </a:r>
            <a:br>
              <a:rPr lang="en-US" sz="1600" b="1" dirty="0"/>
            </a:br>
            <a:r>
              <a:rPr lang="as-IN" sz="2800" b="1" dirty="0" smtClean="0"/>
              <a:t>আল </a:t>
            </a:r>
            <a:r>
              <a:rPr lang="as-IN" sz="2800" b="1" dirty="0"/>
              <a:t>ফারাবী</a:t>
            </a:r>
            <a:r>
              <a:rPr lang="en-US" sz="2800" b="1" dirty="0" smtClean="0"/>
              <a:t>ঃ</a:t>
            </a:r>
            <a:r>
              <a:rPr lang="en-US" sz="3600" b="1" dirty="0"/>
              <a:t> </a:t>
            </a:r>
            <a:r>
              <a:rPr lang="as-IN" sz="2800" dirty="0"/>
              <a:t>আল </a:t>
            </a:r>
            <a:r>
              <a:rPr lang="as-IN" sz="2800" dirty="0" smtClean="0"/>
              <a:t>ফারাব</a:t>
            </a:r>
            <a:r>
              <a:rPr lang="en-US" sz="2800" dirty="0" err="1" smtClean="0"/>
              <a:t>ীকে</a:t>
            </a:r>
            <a:r>
              <a:rPr lang="en-US" sz="2800" dirty="0" smtClean="0"/>
              <a:t> </a:t>
            </a:r>
            <a:r>
              <a:rPr lang="en-US" sz="2800" dirty="0" err="1" smtClean="0"/>
              <a:t>মধ্যযুগীয়</a:t>
            </a:r>
            <a:r>
              <a:rPr lang="en-US" sz="2800" dirty="0" smtClean="0"/>
              <a:t> </a:t>
            </a:r>
            <a:r>
              <a:rPr lang="en-US" sz="2800" dirty="0" err="1" smtClean="0"/>
              <a:t>যুক্তিবিদ্যার</a:t>
            </a:r>
            <a:r>
              <a:rPr lang="en-US" sz="2800" dirty="0" smtClean="0"/>
              <a:t> </a:t>
            </a:r>
            <a:r>
              <a:rPr lang="en-US" sz="2800" dirty="0" err="1" smtClean="0"/>
              <a:t>জনক</a:t>
            </a:r>
            <a:r>
              <a:rPr lang="en-US" sz="2800" dirty="0" smtClean="0"/>
              <a:t> </a:t>
            </a:r>
            <a:r>
              <a:rPr lang="en-US" sz="2800" dirty="0" err="1" smtClean="0"/>
              <a:t>বলা</a:t>
            </a:r>
            <a:r>
              <a:rPr lang="en-US" sz="2800" dirty="0" smtClean="0"/>
              <a:t> </a:t>
            </a:r>
            <a:r>
              <a:rPr lang="en-US" sz="2800" dirty="0" err="1" smtClean="0"/>
              <a:t>হয়।তিনি</a:t>
            </a:r>
            <a:r>
              <a:rPr lang="en-US" sz="2800" dirty="0" smtClean="0"/>
              <a:t> </a:t>
            </a:r>
            <a:r>
              <a:rPr lang="en-US" sz="2800" dirty="0" err="1" smtClean="0"/>
              <a:t>যুক্তিবিদ্যাকে</a:t>
            </a:r>
            <a:r>
              <a:rPr lang="en-US" sz="2800" dirty="0" smtClean="0"/>
              <a:t> </a:t>
            </a:r>
            <a:r>
              <a:rPr lang="en-US" sz="2800" dirty="0" err="1" smtClean="0"/>
              <a:t>দুইভাগে</a:t>
            </a:r>
            <a:r>
              <a:rPr lang="en-US" sz="2800" dirty="0" smtClean="0"/>
              <a:t> </a:t>
            </a:r>
            <a:r>
              <a:rPr lang="en-US" sz="2800" dirty="0" err="1" smtClean="0"/>
              <a:t>বিভক্ত</a:t>
            </a:r>
            <a:r>
              <a:rPr lang="en-US" sz="2800" dirty="0" smtClean="0"/>
              <a:t> </a:t>
            </a:r>
            <a:r>
              <a:rPr lang="en-US" sz="2800" dirty="0" err="1" smtClean="0"/>
              <a:t>করেন</a:t>
            </a:r>
            <a:r>
              <a:rPr lang="en-US" sz="2800" dirty="0" smtClean="0"/>
              <a:t>। </a:t>
            </a:r>
            <a:br>
              <a:rPr lang="en-US" sz="2800" dirty="0" smtClean="0"/>
            </a:br>
            <a:r>
              <a:rPr lang="en-US" sz="2800" dirty="0" smtClean="0"/>
              <a:t/>
            </a:r>
            <a:br>
              <a:rPr lang="en-US" sz="2800" dirty="0" smtClean="0"/>
            </a:br>
            <a:r>
              <a:rPr lang="en-US" sz="2800" dirty="0" smtClean="0"/>
              <a:t>1.প্রত্যয় </a:t>
            </a:r>
            <a:r>
              <a:rPr lang="en-US" sz="2800" dirty="0" err="1" smtClean="0"/>
              <a:t>এবং</a:t>
            </a:r>
            <a:r>
              <a:rPr lang="en-US" sz="2800" dirty="0" smtClean="0"/>
              <a:t> </a:t>
            </a:r>
            <a:r>
              <a:rPr lang="en-US" sz="2800" dirty="0" err="1" smtClean="0"/>
              <a:t>সংজ্ঞা</a:t>
            </a:r>
            <a:r>
              <a:rPr lang="en-US" sz="2800" dirty="0" smtClean="0"/>
              <a:t/>
            </a:r>
            <a:br>
              <a:rPr lang="en-US" sz="2800" dirty="0" smtClean="0"/>
            </a:br>
            <a:r>
              <a:rPr lang="en-US" sz="2800" dirty="0" smtClean="0"/>
              <a:t>2.সাধারন </a:t>
            </a:r>
            <a:r>
              <a:rPr lang="en-US" sz="2800" dirty="0" err="1" smtClean="0"/>
              <a:t>যুক্তিবিন্যাস</a:t>
            </a:r>
            <a:r>
              <a:rPr lang="en-US" sz="2800" dirty="0" smtClean="0"/>
              <a:t> ও </a:t>
            </a:r>
            <a:r>
              <a:rPr lang="en-US" sz="2800" dirty="0" err="1" smtClean="0"/>
              <a:t>প্রমাণ</a:t>
            </a:r>
            <a:r>
              <a:rPr lang="en-US" sz="2800" dirty="0" smtClean="0"/>
              <a:t> </a:t>
            </a:r>
            <a:r>
              <a:rPr lang="en-US" sz="2800" dirty="0" err="1" smtClean="0"/>
              <a:t>সম্পর্কে</a:t>
            </a:r>
            <a:r>
              <a:rPr lang="en-US" sz="2800" dirty="0" smtClean="0"/>
              <a:t>।</a:t>
            </a:r>
            <a:r>
              <a:rPr lang="en-US" sz="3600" b="1" dirty="0" smtClean="0"/>
              <a:t/>
            </a:r>
            <a:br>
              <a:rPr lang="en-US" sz="3600" b="1" dirty="0" smtClean="0"/>
            </a:br>
            <a:r>
              <a:rPr lang="en-US" sz="3600" b="1" dirty="0" smtClean="0"/>
              <a:t/>
            </a:r>
            <a:br>
              <a:rPr lang="en-US" sz="3600" b="1" dirty="0" smtClean="0"/>
            </a:b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91112" y="365125"/>
            <a:ext cx="1666875" cy="2181225"/>
          </a:xfrm>
          <a:prstGeom prst="rect">
            <a:avLst/>
          </a:prstGeom>
        </p:spPr>
      </p:pic>
    </p:spTree>
    <p:extLst>
      <p:ext uri="{BB962C8B-B14F-4D97-AF65-F5344CB8AC3E}">
        <p14:creationId xmlns:p14="http://schemas.microsoft.com/office/powerpoint/2010/main" val="39497634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
        <p15:prstTrans prst="fractur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078230" y="365124"/>
            <a:ext cx="10008870" cy="5784215"/>
          </a:xfrm>
        </p:spPr>
        <p:txBody>
          <a:bodyPr>
            <a:normAutofit/>
          </a:bodyPr>
          <a:lstStyle/>
          <a:p>
            <a:pPr algn="just"/>
            <a:r>
              <a:rPr lang="en-US" dirty="0" smtClean="0"/>
              <a:t/>
            </a:r>
            <a:br>
              <a:rPr lang="en-US" dirty="0" smtClean="0"/>
            </a:br>
            <a:r>
              <a:rPr lang="en-US" dirty="0"/>
              <a:t/>
            </a:r>
            <a:br>
              <a:rPr lang="en-US" dirty="0"/>
            </a:br>
            <a:r>
              <a:rPr lang="en-US" dirty="0" smtClean="0"/>
              <a:t/>
            </a:r>
            <a:br>
              <a:rPr lang="en-US" dirty="0" smtClean="0"/>
            </a:br>
            <a:r>
              <a:rPr lang="as-IN" sz="3100" dirty="0" smtClean="0"/>
              <a:t>তর্কসাপেক্ষে </a:t>
            </a:r>
            <a:r>
              <a:rPr lang="as-IN" sz="3100" dirty="0"/>
              <a:t>প্রাক-আধুনিক যুগের সবচেয়ে প্রভাবশালী দার্শনিক। ইবনে সিনা ছিলেন গ্রিক অ্যারিস্টটলীয় দর্শন দ্বারা প্রভাবিত একজন পেরিপেটিক দার্শনিক। ধারণা করা হয় যে তিনি ৪৫০টি গ্রন্থ রচনা করেছিলেন যার মধ্যে ১৫০টি দর্শনশাস্ত্র বিষয়ক এবং ৪০টি চিকিৎসা বিজ্ঞান বিষয়ক রচনাসহ মোট ২৪০টি গ্রন্থ বর্তমানে টিকে রয়েছে</a:t>
            </a:r>
            <a:r>
              <a:rPr lang="as-IN" sz="3100" dirty="0" smtClean="0"/>
              <a:t>।</a:t>
            </a:r>
            <a:r>
              <a:rPr lang="en-US" sz="3100" dirty="0" smtClean="0"/>
              <a:t> </a:t>
            </a:r>
            <a:r>
              <a:rPr lang="en-US" sz="3100" dirty="0" err="1" smtClean="0"/>
              <a:t>তিনি</a:t>
            </a:r>
            <a:r>
              <a:rPr lang="en-US" sz="3100" dirty="0" smtClean="0"/>
              <a:t> </a:t>
            </a:r>
            <a:r>
              <a:rPr lang="en-US" sz="3100" dirty="0" err="1" smtClean="0"/>
              <a:t>অবরোহ</a:t>
            </a:r>
            <a:r>
              <a:rPr lang="en-US" sz="3100" dirty="0" smtClean="0"/>
              <a:t> ও </a:t>
            </a:r>
            <a:r>
              <a:rPr lang="en-US" sz="3100" dirty="0" err="1" smtClean="0"/>
              <a:t>আরোহ</a:t>
            </a:r>
            <a:r>
              <a:rPr lang="en-US" sz="3100" dirty="0" smtClean="0"/>
              <a:t> </a:t>
            </a:r>
            <a:r>
              <a:rPr lang="en-US" sz="3100" dirty="0" err="1" smtClean="0"/>
              <a:t>যুক্তিবিদ্যার</a:t>
            </a:r>
            <a:r>
              <a:rPr lang="en-US" sz="3100" dirty="0" smtClean="0"/>
              <a:t> </a:t>
            </a:r>
            <a:r>
              <a:rPr lang="en-US" sz="3100" dirty="0" err="1" smtClean="0"/>
              <a:t>মধ্যে</a:t>
            </a:r>
            <a:r>
              <a:rPr lang="en-US" sz="3100" dirty="0" smtClean="0"/>
              <a:t> </a:t>
            </a:r>
            <a:r>
              <a:rPr lang="en-US" sz="3100" dirty="0" err="1" smtClean="0"/>
              <a:t>সমন্বয়</a:t>
            </a:r>
            <a:r>
              <a:rPr lang="en-US" sz="3100" dirty="0" smtClean="0"/>
              <a:t> </a:t>
            </a:r>
            <a:r>
              <a:rPr lang="en-US" sz="3100" dirty="0" err="1" smtClean="0"/>
              <a:t>সাধন</a:t>
            </a:r>
            <a:r>
              <a:rPr lang="en-US" sz="3100" dirty="0" smtClean="0"/>
              <a:t> </a:t>
            </a:r>
            <a:r>
              <a:rPr lang="en-US" sz="3100" dirty="0" err="1" smtClean="0"/>
              <a:t>করেন</a:t>
            </a:r>
            <a:r>
              <a:rPr lang="en-US" sz="3100" dirty="0" smtClean="0"/>
              <a:t>।</a:t>
            </a:r>
            <a:endParaRPr lang="en-US" sz="3100" dirty="0"/>
          </a:p>
        </p:txBody>
      </p:sp>
      <p:sp>
        <p:nvSpPr>
          <p:cNvPr id="6" name="Title 4"/>
          <p:cNvSpPr txBox="1">
            <a:spLocks/>
          </p:cNvSpPr>
          <p:nvPr/>
        </p:nvSpPr>
        <p:spPr>
          <a:xfrm>
            <a:off x="7936230" y="365125"/>
            <a:ext cx="29108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7" name="Title 4"/>
          <p:cNvSpPr txBox="1">
            <a:spLocks/>
          </p:cNvSpPr>
          <p:nvPr/>
        </p:nvSpPr>
        <p:spPr>
          <a:xfrm>
            <a:off x="3272790" y="365124"/>
            <a:ext cx="649986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8755" y="588327"/>
            <a:ext cx="3393440" cy="19088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633873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
        <p15:prstTrans prst="wind"/>
      </p:transition>
    </mc:Choice>
    <mc:Fallback>
      <p:transition spd="slow" advTm="3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20" y="365125"/>
            <a:ext cx="10850880" cy="6069965"/>
          </a:xfrm>
        </p:spPr>
        <p:txBody>
          <a:bodyPr>
            <a:normAutofit fontScale="90000"/>
          </a:bodyPr>
          <a:lstStyle/>
          <a:p>
            <a:pPr>
              <a:lnSpc>
                <a:spcPct val="100000"/>
              </a:lnSpc>
            </a:pPr>
            <a:r>
              <a:rPr lang="en-US" sz="2400" b="1" dirty="0" smtClean="0"/>
              <a:t/>
            </a:r>
            <a:br>
              <a:rPr lang="en-US" sz="2400" b="1" dirty="0" smtClean="0"/>
            </a:br>
            <a:r>
              <a:rPr lang="en-US" sz="2400" b="1" dirty="0"/>
              <a:t/>
            </a:r>
            <a:br>
              <a:rPr lang="en-US" sz="2400" b="1" dirty="0"/>
            </a:br>
            <a:r>
              <a:rPr lang="en-US" sz="2400" b="1" dirty="0" smtClean="0"/>
              <a:t/>
            </a:r>
            <a:br>
              <a:rPr lang="en-US" sz="2400" b="1" dirty="0" smtClean="0"/>
            </a:br>
            <a:r>
              <a:rPr lang="en-US" sz="2400" b="1" dirty="0"/>
              <a:t/>
            </a:r>
            <a:br>
              <a:rPr lang="en-US" sz="2400" b="1" dirty="0"/>
            </a:br>
            <a:r>
              <a:rPr lang="en-US" sz="2400" b="1" dirty="0" smtClean="0"/>
              <a:t/>
            </a:r>
            <a:br>
              <a:rPr lang="en-US" sz="2400" b="1" dirty="0" smtClean="0"/>
            </a:br>
            <a:r>
              <a:rPr lang="en-US" sz="2400" b="1" dirty="0" smtClean="0"/>
              <a:t>                                                    </a:t>
            </a:r>
            <a:br>
              <a:rPr lang="en-US" sz="2400" b="1" dirty="0" smtClean="0"/>
            </a:br>
            <a:r>
              <a:rPr lang="en-US" sz="2400" b="1" dirty="0"/>
              <a:t/>
            </a:r>
            <a:br>
              <a:rPr lang="en-US" sz="2400" b="1" dirty="0"/>
            </a:br>
            <a:r>
              <a:rPr lang="en-US" sz="2400" b="1" dirty="0" smtClean="0"/>
              <a:t>                                                                                      </a:t>
            </a:r>
            <a:br>
              <a:rPr lang="en-US" sz="2400" b="1" dirty="0" smtClean="0"/>
            </a:br>
            <a:r>
              <a:rPr lang="en-US" sz="2400" b="1" dirty="0"/>
              <a:t> </a:t>
            </a:r>
            <a:r>
              <a:rPr lang="en-US" sz="2400" b="1" dirty="0" smtClean="0"/>
              <a:t>                                                    </a:t>
            </a:r>
            <a:r>
              <a:rPr lang="as-IN" sz="2400" dirty="0" smtClean="0"/>
              <a:t>ইবন</a:t>
            </a:r>
            <a:r>
              <a:rPr lang="en-US" sz="2400" dirty="0" smtClean="0"/>
              <a:t> </a:t>
            </a:r>
            <a:r>
              <a:rPr lang="as-IN" sz="2400" dirty="0" smtClean="0"/>
              <a:t>রুশদ</a:t>
            </a:r>
            <a:r>
              <a:rPr lang="as-IN" sz="2400" dirty="0"/>
              <a:t> </a:t>
            </a:r>
            <a:r>
              <a:rPr lang="en-US" sz="2400" dirty="0" smtClean="0"/>
              <a:t>(</a:t>
            </a:r>
            <a:r>
              <a:rPr lang="as-IN" sz="2400" dirty="0" smtClean="0"/>
              <a:t>১১২৬</a:t>
            </a:r>
            <a:r>
              <a:rPr lang="en-US" sz="2400" dirty="0" smtClean="0"/>
              <a:t>-</a:t>
            </a:r>
            <a:r>
              <a:rPr lang="as-IN" sz="2400" dirty="0" smtClean="0"/>
              <a:t>১১৯৮</a:t>
            </a:r>
            <a:r>
              <a:rPr lang="en-US" sz="2400" dirty="0" smtClean="0"/>
              <a:t> </a:t>
            </a:r>
            <a:r>
              <a:rPr lang="en-US" sz="2400" dirty="0" err="1" smtClean="0"/>
              <a:t>খ্রিঃ</a:t>
            </a:r>
            <a:r>
              <a:rPr lang="as-IN" sz="2400" dirty="0" smtClean="0"/>
              <a:t>) </a:t>
            </a:r>
            <a:r>
              <a:rPr lang="en-US" sz="2400" b="1" dirty="0" smtClean="0"/>
              <a:t/>
            </a:r>
            <a:br>
              <a:rPr lang="en-US" sz="2400" b="1" dirty="0" smtClean="0"/>
            </a:br>
            <a:r>
              <a:rPr lang="as-IN" sz="2400" b="1" dirty="0" smtClean="0"/>
              <a:t>আবুল </a:t>
            </a:r>
            <a:r>
              <a:rPr lang="as-IN" sz="2400" b="1" dirty="0"/>
              <a:t>ওয়ালিদ মুহাম্মাদ ইবন আহমাদ ইবন রুশদ</a:t>
            </a:r>
            <a:r>
              <a:rPr lang="as-IN" sz="2400" dirty="0"/>
              <a:t> </a:t>
            </a:r>
            <a:r>
              <a:rPr lang="en-US" sz="2400" dirty="0" smtClean="0"/>
              <a:t>(</a:t>
            </a:r>
            <a:r>
              <a:rPr lang="as-IN" sz="2400" dirty="0" smtClean="0"/>
              <a:t>১৪ </a:t>
            </a:r>
            <a:r>
              <a:rPr lang="as-IN" sz="2400" dirty="0"/>
              <a:t>এপ্রিল ১১২৬- ১১ </a:t>
            </a:r>
            <a:r>
              <a:rPr lang="as-IN" sz="2400" dirty="0" smtClean="0"/>
              <a:t>ডিসেম্বর</a:t>
            </a:r>
            <a:r>
              <a:rPr lang="en-US" sz="2400" dirty="0" smtClean="0"/>
              <a:t> </a:t>
            </a:r>
            <a:r>
              <a:rPr lang="as-IN" sz="2400" dirty="0" smtClean="0"/>
              <a:t>১১৯৮</a:t>
            </a:r>
            <a:r>
              <a:rPr lang="as-IN" sz="2400" dirty="0"/>
              <a:t>) </a:t>
            </a:r>
            <a:r>
              <a:rPr lang="as-IN" sz="2400" dirty="0" smtClean="0"/>
              <a:t>সংক্ষেপে</a:t>
            </a:r>
            <a:r>
              <a:rPr lang="as-IN" sz="2400" dirty="0"/>
              <a:t> </a:t>
            </a:r>
            <a:r>
              <a:rPr lang="as-IN" sz="2400" b="1" dirty="0"/>
              <a:t>ইবনে রুশদ</a:t>
            </a:r>
            <a:r>
              <a:rPr lang="as-IN" sz="2400" dirty="0"/>
              <a:t> হলেন একজন </a:t>
            </a:r>
            <a:r>
              <a:rPr lang="as-IN" sz="2400" dirty="0">
                <a:hlinkClick r:id="rId3" tooltip="মুসলিম"/>
              </a:rPr>
              <a:t>মুসলিম</a:t>
            </a:r>
            <a:r>
              <a:rPr lang="as-IN" sz="2400" dirty="0"/>
              <a:t> </a:t>
            </a:r>
            <a:r>
              <a:rPr lang="as-IN" sz="2400" dirty="0">
                <a:hlinkClick r:id="rId4" tooltip="আন্দালুস"/>
              </a:rPr>
              <a:t>আন্দালুসীয়</a:t>
            </a:r>
            <a:r>
              <a:rPr lang="as-IN" sz="2400" dirty="0"/>
              <a:t> </a:t>
            </a:r>
            <a:r>
              <a:rPr lang="as-IN" sz="2400" dirty="0">
                <a:hlinkClick r:id="rId5" tooltip="বহুবিদ্যাবিশারদ"/>
              </a:rPr>
              <a:t>বহুবিদ্যাবিশারদ</a:t>
            </a:r>
            <a:r>
              <a:rPr lang="as-IN" sz="2400" dirty="0"/>
              <a:t> এবং আইনবিদ যিনি </a:t>
            </a:r>
            <a:r>
              <a:rPr lang="as-IN" sz="2400" dirty="0">
                <a:hlinkClick r:id="rId6" tooltip="দর্শন"/>
              </a:rPr>
              <a:t>দর্শন</a:t>
            </a:r>
            <a:r>
              <a:rPr lang="as-IN" sz="2400" dirty="0"/>
              <a:t> </a:t>
            </a:r>
            <a:r>
              <a:rPr lang="as-IN" sz="2400" dirty="0">
                <a:hlinkClick r:id="rId7" tooltip="ধর্মতত্ত্ব"/>
              </a:rPr>
              <a:t>ধর্মতত্ত্ব</a:t>
            </a:r>
            <a:r>
              <a:rPr lang="as-IN" sz="2400" dirty="0"/>
              <a:t> </a:t>
            </a:r>
            <a:r>
              <a:rPr lang="as-IN" sz="2400" dirty="0">
                <a:hlinkClick r:id="rId8" tooltip="চিকিৎসা বিজ্ঞান"/>
              </a:rPr>
              <a:t>চিকিৎসাবিজ্ঞান</a:t>
            </a:r>
            <a:r>
              <a:rPr lang="as-IN" sz="2400" dirty="0"/>
              <a:t> </a:t>
            </a:r>
            <a:r>
              <a:rPr lang="as-IN" sz="2400" dirty="0">
                <a:hlinkClick r:id="rId9" tooltip="জ্যোতির্বিজ্ঞান"/>
              </a:rPr>
              <a:t>জ্যোতির্বিজ্ঞান</a:t>
            </a:r>
            <a:r>
              <a:rPr lang="as-IN" sz="2400" dirty="0"/>
              <a:t> </a:t>
            </a:r>
            <a:r>
              <a:rPr lang="as-IN" sz="2400" dirty="0">
                <a:hlinkClick r:id="rId10" tooltip="পদার্থবিজ্ঞান"/>
              </a:rPr>
              <a:t>পদার্থবিজ্ঞান</a:t>
            </a:r>
            <a:r>
              <a:rPr lang="as-IN" sz="2400" dirty="0"/>
              <a:t> </a:t>
            </a:r>
            <a:r>
              <a:rPr lang="as-IN" sz="2400" dirty="0">
                <a:hlinkClick r:id="rId11" tooltip="মনোবিজ্ঞান"/>
              </a:rPr>
              <a:t>মনোবিজ্ঞান</a:t>
            </a:r>
            <a:r>
              <a:rPr lang="as-IN" sz="2400" dirty="0"/>
              <a:t> </a:t>
            </a:r>
            <a:r>
              <a:rPr lang="as-IN" sz="2400" dirty="0">
                <a:hlinkClick r:id="rId12" tooltip="গণিত"/>
              </a:rPr>
              <a:t>গনিত</a:t>
            </a:r>
            <a:r>
              <a:rPr lang="as-IN" sz="2400" dirty="0"/>
              <a:t> </a:t>
            </a:r>
            <a:r>
              <a:rPr lang="as-IN" sz="2400" dirty="0">
                <a:hlinkClick r:id="rId13" tooltip="ফিকহ"/>
              </a:rPr>
              <a:t>ইসলামি আইনশাস্ত্র</a:t>
            </a:r>
            <a:r>
              <a:rPr lang="as-IN" sz="2400" dirty="0"/>
              <a:t> এবং </a:t>
            </a:r>
            <a:r>
              <a:rPr lang="as-IN" sz="2400" dirty="0">
                <a:hlinkClick r:id="rId14" tooltip="ভাষাবিজ্ঞান"/>
              </a:rPr>
              <a:t>ভাষাবিজ্ঞান</a:t>
            </a:r>
            <a:r>
              <a:rPr lang="as-IN" sz="2400" dirty="0"/>
              <a:t>সহ বহু বিষয়ে লিখেছেন।তিনি শতাধিক বই এবং গবেষণাপত্রের রচয়িতা</a:t>
            </a:r>
            <a:r>
              <a:rPr lang="as-IN" sz="2400" dirty="0" smtClean="0"/>
              <a:t>।তার </a:t>
            </a:r>
            <a:r>
              <a:rPr lang="as-IN" sz="2400" dirty="0"/>
              <a:t>দর্শন সংক্রান্ত কাজের মধ্যে আছে অ্যারিস্টটলের উপর বেশ কিছু ব্যাখ্যাগ্রন্থ, যে কারণে তিনি পাশ্চাত্যে </a:t>
            </a:r>
            <a:r>
              <a:rPr lang="as-IN" sz="2400" i="1" dirty="0"/>
              <a:t>ব্যাখ্যাদাতা(</a:t>
            </a:r>
            <a:r>
              <a:rPr lang="en-US" sz="2400" i="1" dirty="0"/>
              <a:t>The Commentator)</a:t>
            </a:r>
            <a:r>
              <a:rPr lang="en-US" sz="2400" dirty="0"/>
              <a:t> </a:t>
            </a:r>
            <a:r>
              <a:rPr lang="as-IN" sz="2400" dirty="0"/>
              <a:t>এবং </a:t>
            </a:r>
            <a:r>
              <a:rPr lang="as-IN" sz="2400" i="1" dirty="0"/>
              <a:t>যুক্তিবাদের জনক</a:t>
            </a:r>
            <a:r>
              <a:rPr lang="as-IN" sz="2400" dirty="0"/>
              <a:t> হিসেবে পরিচিত</a:t>
            </a:r>
            <a:r>
              <a:rPr lang="as-IN" sz="2400" dirty="0" smtClean="0"/>
              <a:t>।ইবন রুশদ</a:t>
            </a:r>
            <a:r>
              <a:rPr lang="en-US" sz="2400" dirty="0" smtClean="0"/>
              <a:t> </a:t>
            </a:r>
            <a:r>
              <a:rPr lang="en-US" sz="2400" dirty="0" err="1" smtClean="0"/>
              <a:t>আলমোহাদ</a:t>
            </a:r>
            <a:r>
              <a:rPr lang="en-US" sz="2400" dirty="0" smtClean="0"/>
              <a:t> </a:t>
            </a:r>
            <a:r>
              <a:rPr lang="en-US" sz="2400" dirty="0" err="1" smtClean="0"/>
              <a:t>খেলাফতের</a:t>
            </a:r>
            <a:r>
              <a:rPr lang="en-US" sz="2400" dirty="0" smtClean="0"/>
              <a:t> </a:t>
            </a:r>
            <a:r>
              <a:rPr lang="as-IN" sz="2400" dirty="0" smtClean="0"/>
              <a:t>রাজ</a:t>
            </a:r>
            <a:r>
              <a:rPr lang="en-US" sz="2400" dirty="0" err="1" smtClean="0"/>
              <a:t>্য</a:t>
            </a:r>
            <a:r>
              <a:rPr lang="as-IN" sz="2400" dirty="0" smtClean="0"/>
              <a:t>সভার </a:t>
            </a:r>
            <a:r>
              <a:rPr lang="as-IN" sz="2400" dirty="0"/>
              <a:t>চিকিৎসক এবং প্রধান বিচারপতির দায়িত্বে বহুদিন কাজ করেছেন</a:t>
            </a:r>
            <a:r>
              <a:rPr lang="as-IN" sz="2400" dirty="0" smtClean="0"/>
              <a:t>।</a:t>
            </a:r>
            <a:r>
              <a:rPr lang="en-US" sz="2400" dirty="0" smtClean="0"/>
              <a:t> </a:t>
            </a:r>
            <a:r>
              <a:rPr lang="en-US" sz="2400" dirty="0" err="1" smtClean="0"/>
              <a:t>তিনি</a:t>
            </a:r>
            <a:r>
              <a:rPr lang="en-US" sz="2400" dirty="0" smtClean="0"/>
              <a:t> </a:t>
            </a:r>
            <a:r>
              <a:rPr lang="en-US" sz="2400" dirty="0" err="1" smtClean="0"/>
              <a:t>মনে</a:t>
            </a:r>
            <a:r>
              <a:rPr lang="en-US" sz="2400" dirty="0" smtClean="0"/>
              <a:t> </a:t>
            </a:r>
            <a:r>
              <a:rPr lang="en-US" sz="2400" dirty="0" err="1" smtClean="0"/>
              <a:t>করতেন</a:t>
            </a:r>
            <a:r>
              <a:rPr lang="en-US" sz="2400" dirty="0" smtClean="0"/>
              <a:t>, </a:t>
            </a:r>
            <a:r>
              <a:rPr lang="en-US" sz="2400" dirty="0" err="1" smtClean="0"/>
              <a:t>মানুষের</a:t>
            </a:r>
            <a:r>
              <a:rPr lang="en-US" sz="2400" dirty="0" smtClean="0"/>
              <a:t> </a:t>
            </a:r>
            <a:r>
              <a:rPr lang="en-US" sz="2400" dirty="0" err="1" smtClean="0"/>
              <a:t>চিন্তা</a:t>
            </a:r>
            <a:r>
              <a:rPr lang="en-US" sz="2400" dirty="0" smtClean="0"/>
              <a:t> </a:t>
            </a:r>
            <a:r>
              <a:rPr lang="en-US" sz="2400" dirty="0" err="1" smtClean="0"/>
              <a:t>ইন্দ্রিয়গ্রাহ্য</a:t>
            </a:r>
            <a:r>
              <a:rPr lang="en-US" sz="2400" dirty="0" smtClean="0"/>
              <a:t> </a:t>
            </a:r>
            <a:r>
              <a:rPr lang="en-US" sz="2400" dirty="0" err="1" smtClean="0"/>
              <a:t>স্তর</a:t>
            </a:r>
            <a:r>
              <a:rPr lang="en-US" sz="2400" dirty="0" smtClean="0"/>
              <a:t> </a:t>
            </a:r>
            <a:r>
              <a:rPr lang="en-US" sz="2400" dirty="0" err="1" smtClean="0"/>
              <a:t>থেকে</a:t>
            </a:r>
            <a:r>
              <a:rPr lang="en-US" sz="2400" dirty="0" smtClean="0"/>
              <a:t> </a:t>
            </a:r>
            <a:r>
              <a:rPr lang="en-US" sz="2400" dirty="0" err="1" smtClean="0"/>
              <a:t>বিশুদ্ধ</a:t>
            </a:r>
            <a:r>
              <a:rPr lang="en-US" sz="2400" dirty="0" smtClean="0"/>
              <a:t> </a:t>
            </a:r>
            <a:r>
              <a:rPr lang="en-US" sz="2400" dirty="0" err="1" smtClean="0"/>
              <a:t>স্তরে</a:t>
            </a:r>
            <a:r>
              <a:rPr lang="en-US" sz="2400" dirty="0" smtClean="0"/>
              <a:t> </a:t>
            </a:r>
            <a:r>
              <a:rPr lang="en-US" sz="2400" dirty="0" err="1" smtClean="0"/>
              <a:t>উন্নত</a:t>
            </a:r>
            <a:r>
              <a:rPr lang="en-US" sz="2400" dirty="0" smtClean="0"/>
              <a:t> </a:t>
            </a:r>
            <a:r>
              <a:rPr lang="en-US" sz="2400" dirty="0" err="1" smtClean="0"/>
              <a:t>করা</a:t>
            </a:r>
            <a:r>
              <a:rPr lang="en-US" sz="2400" dirty="0" smtClean="0"/>
              <a:t> </a:t>
            </a:r>
            <a:r>
              <a:rPr lang="en-US" sz="2400" dirty="0" err="1" smtClean="0"/>
              <a:t>যায়</a:t>
            </a:r>
            <a:r>
              <a:rPr lang="en-US" sz="2400" dirty="0" smtClean="0"/>
              <a:t>।</a:t>
            </a:r>
            <a:endParaRPr lang="en-US" dirty="0"/>
          </a:p>
        </p:txBody>
      </p:sp>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74883" y="605155"/>
            <a:ext cx="1683068" cy="206765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490101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
        <p15:prstTrans prst="wind"/>
      </p:transition>
    </mc:Choice>
    <mc:Fallback>
      <p:transition spd="slow" advTm="3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9"/>
          <p:cNvSpPr txBox="1">
            <a:spLocks/>
          </p:cNvSpPr>
          <p:nvPr/>
        </p:nvSpPr>
        <p:spPr>
          <a:xfrm>
            <a:off x="6092190" y="1690688"/>
            <a:ext cx="5261610" cy="44862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smtClean="0">
                <a:latin typeface="Algerian" panose="04020705040A02060702" pitchFamily="82" charset="0"/>
              </a:rPr>
              <a:t> </a:t>
            </a:r>
          </a:p>
          <a:p>
            <a:pPr marL="0" indent="0">
              <a:buFont typeface="Arial" panose="020B0604020202020204" pitchFamily="34" charset="0"/>
              <a:buNone/>
            </a:pPr>
            <a:r>
              <a:rPr lang="en-US" b="1" smtClean="0">
                <a:latin typeface="Algerian" panose="04020705040A02060702" pitchFamily="82" charset="0"/>
              </a:rPr>
              <a:t>দুলাল কুমার ঘোষ</a:t>
            </a:r>
          </a:p>
          <a:p>
            <a:pPr marL="0" indent="0">
              <a:buFont typeface="Arial" panose="020B0604020202020204" pitchFamily="34" charset="0"/>
              <a:buNone/>
            </a:pPr>
            <a:r>
              <a:rPr lang="en-US" b="1" smtClean="0">
                <a:latin typeface="Algerian" panose="04020705040A02060702" pitchFamily="82" charset="0"/>
              </a:rPr>
              <a:t>প্রভাষক যুক্তিবিদ্যা</a:t>
            </a:r>
          </a:p>
          <a:p>
            <a:pPr marL="0" indent="0">
              <a:buFont typeface="Arial" panose="020B0604020202020204" pitchFamily="34" charset="0"/>
              <a:buNone/>
            </a:pPr>
            <a:r>
              <a:rPr lang="en-US" b="1" smtClean="0">
                <a:latin typeface="Algerian" panose="04020705040A02060702" pitchFamily="82" charset="0"/>
              </a:rPr>
              <a:t>কোটচাঁদপুর পৌর ডিগ্রি কলেজ</a:t>
            </a:r>
          </a:p>
          <a:p>
            <a:pPr marL="0" indent="0">
              <a:buFont typeface="Arial" panose="020B0604020202020204" pitchFamily="34" charset="0"/>
              <a:buNone/>
            </a:pPr>
            <a:r>
              <a:rPr lang="en-US" b="1" smtClean="0">
                <a:latin typeface="Algerian" panose="04020705040A02060702" pitchFamily="82" charset="0"/>
              </a:rPr>
              <a:t>ICT4E ডিস্ট্রিক্ট এম্বাস্যাডোর</a:t>
            </a:r>
          </a:p>
          <a:p>
            <a:pPr marL="0" indent="0">
              <a:buFont typeface="Arial" panose="020B0604020202020204" pitchFamily="34" charset="0"/>
              <a:buNone/>
            </a:pPr>
            <a:r>
              <a:rPr lang="en-US" b="1" smtClean="0">
                <a:latin typeface="Algerian" panose="04020705040A02060702" pitchFamily="82" charset="0"/>
              </a:rPr>
              <a:t>কোটচাঁদপুর, ঝিনাইদহ।</a:t>
            </a:r>
          </a:p>
          <a:p>
            <a:pPr marL="0" indent="0">
              <a:buFont typeface="Arial" panose="020B0604020202020204" pitchFamily="34" charset="0"/>
              <a:buNone/>
            </a:pPr>
            <a:r>
              <a:rPr lang="en-US" sz="2000" b="1" smtClean="0">
                <a:latin typeface="Algerian" panose="04020705040A02060702" pitchFamily="82" charset="0"/>
              </a:rPr>
              <a:t>মোবাঃ নং- 01712994903</a:t>
            </a:r>
          </a:p>
          <a:p>
            <a:pPr marL="0" indent="0">
              <a:buFont typeface="Arial" panose="020B0604020202020204" pitchFamily="34" charset="0"/>
              <a:buNone/>
            </a:pPr>
            <a:r>
              <a:rPr lang="en-US" sz="2000" b="1" smtClean="0"/>
              <a:t>email: </a:t>
            </a:r>
            <a:r>
              <a:rPr lang="en-US" sz="2000" b="1" smtClean="0">
                <a:hlinkClick r:id="rId2"/>
              </a:rPr>
              <a:t>ghoshdulalkumar566@gmail.com</a:t>
            </a:r>
            <a:endParaRPr lang="en-US" sz="2000" b="1" smtClean="0"/>
          </a:p>
          <a:p>
            <a:pPr marL="0" indent="0">
              <a:buFont typeface="Arial" panose="020B0604020202020204" pitchFamily="34" charset="0"/>
              <a:buNone/>
            </a:pPr>
            <a:endParaRPr lang="en-US" sz="2000" b="1" dirty="0"/>
          </a:p>
        </p:txBody>
      </p:sp>
      <p:sp useBgFill="1">
        <p:nvSpPr>
          <p:cNvPr id="7" name="Title 10"/>
          <p:cNvSpPr txBox="1">
            <a:spLocks/>
          </p:cNvSpPr>
          <p:nvPr/>
        </p:nvSpPr>
        <p:spPr>
          <a:xfrm>
            <a:off x="1186656" y="365125"/>
            <a:ext cx="10167143"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mtClean="0">
                <a:latin typeface="Algerian" panose="04020705040A02060702" pitchFamily="82" charset="0"/>
              </a:rPr>
              <a:t>শিক্ষক পরিচিতি</a:t>
            </a:r>
            <a:endParaRPr lang="en-US" b="1" dirty="0">
              <a:latin typeface="Algerian" panose="04020705040A02060702" pitchFamily="82" charset="0"/>
            </a:endParaRPr>
          </a:p>
        </p:txBody>
      </p:sp>
      <p:pic>
        <p:nvPicPr>
          <p:cNvPr id="8"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867" y="1530668"/>
            <a:ext cx="4584382" cy="4401502"/>
          </a:xfrm>
          <a:prstGeom prst="rect">
            <a:avLst/>
          </a:prstGeom>
        </p:spPr>
      </p:pic>
    </p:spTree>
    <p:extLst>
      <p:ext uri="{BB962C8B-B14F-4D97-AF65-F5344CB8AC3E}">
        <p14:creationId xmlns:p14="http://schemas.microsoft.com/office/powerpoint/2010/main" val="31485235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Tm="4000">
        <p15:prstTrans prst="curtains"/>
      </p:transition>
    </mc:Choice>
    <mc:Fallback>
      <p:transition spd="slow" advTm="4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5770" y="365125"/>
            <a:ext cx="10908030" cy="6264275"/>
          </a:xfrm>
        </p:spPr>
        <p:txBody>
          <a:bodyPr>
            <a:normAutofit/>
          </a:bodyPr>
          <a:lstStyle/>
          <a:p>
            <a:pPr marL="91440" algn="just">
              <a:lnSpc>
                <a:spcPct val="100000"/>
              </a:lnSpc>
              <a:spcBef>
                <a:spcPts val="600"/>
              </a:spcBef>
              <a:spcAft>
                <a:spcPts val="600"/>
              </a:spcAft>
            </a:pPr>
            <a:r>
              <a:rPr lang="en-US" sz="2000" dirty="0" smtClean="0"/>
              <a:t/>
            </a:r>
            <a:br>
              <a:rPr lang="en-US" sz="2000" dirty="0" smtClean="0"/>
            </a:br>
            <a:r>
              <a:rPr lang="en-US" sz="2000" dirty="0" smtClean="0"/>
              <a:t>                                                             </a:t>
            </a:r>
            <a:br>
              <a:rPr lang="en-US" sz="2000" dirty="0" smtClean="0"/>
            </a:br>
            <a:r>
              <a:rPr lang="en-US" sz="2000" dirty="0" smtClean="0"/>
              <a:t/>
            </a:r>
            <a:br>
              <a:rPr lang="en-US" sz="2000" dirty="0" smtClean="0"/>
            </a:br>
            <a:r>
              <a:rPr lang="en-US" sz="2000" dirty="0"/>
              <a:t> </a:t>
            </a:r>
            <a:r>
              <a:rPr lang="en-US" sz="2000" dirty="0" smtClean="0"/>
              <a:t>                                                              </a:t>
            </a:r>
            <a:br>
              <a:rPr lang="en-US" sz="2000" dirty="0" smtClean="0"/>
            </a:br>
            <a:r>
              <a:rPr lang="en-US" sz="2000" dirty="0"/>
              <a:t> </a:t>
            </a:r>
            <a:r>
              <a:rPr lang="en-US" sz="2000" dirty="0" smtClean="0"/>
              <a:t>                                                              </a:t>
            </a:r>
            <a:br>
              <a:rPr lang="en-US" sz="2000" dirty="0" smtClean="0"/>
            </a:br>
            <a:r>
              <a:rPr lang="en-US" sz="2000" dirty="0" smtClean="0"/>
              <a:t/>
            </a:r>
            <a:br>
              <a:rPr lang="en-US" sz="2000" dirty="0" smtClean="0"/>
            </a:br>
            <a:r>
              <a:rPr lang="as-IN" sz="2800" b="1" dirty="0" smtClean="0"/>
              <a:t>ফ্রান্সিস</a:t>
            </a:r>
            <a:r>
              <a:rPr lang="en-US" sz="2800" b="1" dirty="0" smtClean="0"/>
              <a:t>.</a:t>
            </a:r>
            <a:r>
              <a:rPr lang="as-IN" sz="2800" b="1" dirty="0" smtClean="0"/>
              <a:t>বেকন</a:t>
            </a:r>
            <a:r>
              <a:rPr lang="en-US" sz="2800" b="1" dirty="0"/>
              <a:t>(</a:t>
            </a:r>
            <a:r>
              <a:rPr lang="as-IN" sz="2800" dirty="0"/>
              <a:t>১৫৬১</a:t>
            </a:r>
            <a:r>
              <a:rPr lang="en-US" sz="2800" dirty="0"/>
              <a:t>-</a:t>
            </a:r>
            <a:r>
              <a:rPr lang="as-IN" sz="2800" dirty="0"/>
              <a:t>১৬২৬</a:t>
            </a:r>
            <a:r>
              <a:rPr lang="en-US" sz="2800" dirty="0" err="1"/>
              <a:t>খ্রিঃ</a:t>
            </a:r>
            <a:r>
              <a:rPr lang="en-US" sz="2800" dirty="0"/>
              <a:t>)</a:t>
            </a:r>
            <a:br>
              <a:rPr lang="en-US" sz="2800" dirty="0"/>
            </a:br>
            <a:r>
              <a:rPr lang="en-US" sz="2800" dirty="0" err="1" smtClean="0"/>
              <a:t>আধুনিক</a:t>
            </a:r>
            <a:r>
              <a:rPr lang="en-US" sz="2800" dirty="0" smtClean="0"/>
              <a:t> </a:t>
            </a:r>
            <a:r>
              <a:rPr lang="en-US" sz="2800" dirty="0" err="1" smtClean="0"/>
              <a:t>যুগ</a:t>
            </a:r>
            <a:r>
              <a:rPr lang="en-US" sz="2800" dirty="0" smtClean="0"/>
              <a:t> (1446-1831 </a:t>
            </a:r>
            <a:r>
              <a:rPr lang="en-US" sz="2800" dirty="0" err="1" smtClean="0"/>
              <a:t>খ্রিঃ</a:t>
            </a:r>
            <a:r>
              <a:rPr lang="en-US" sz="2800" dirty="0" smtClean="0"/>
              <a:t>)</a:t>
            </a:r>
            <a:r>
              <a:rPr lang="as-IN" sz="2800" dirty="0" smtClean="0"/>
              <a:t>স্যার</a:t>
            </a:r>
            <a:r>
              <a:rPr lang="as-IN" sz="2800" dirty="0"/>
              <a:t> </a:t>
            </a:r>
            <a:r>
              <a:rPr lang="as-IN" sz="2800" b="1" dirty="0"/>
              <a:t>ফ্রান্সিস বেকন</a:t>
            </a:r>
            <a:r>
              <a:rPr lang="as-IN" sz="2800" dirty="0"/>
              <a:t> </a:t>
            </a:r>
            <a:r>
              <a:rPr lang="as-IN" sz="2800" dirty="0" smtClean="0"/>
              <a:t>২২শে </a:t>
            </a:r>
            <a:r>
              <a:rPr lang="as-IN" sz="2800" dirty="0"/>
              <a:t>জানুয়ারি, ১৫৬১ - ৯ই এপ্রিল, ১৬২৬) একাধারে একজন ইংরেজ </a:t>
            </a:r>
            <a:r>
              <a:rPr lang="en-US" sz="2800" dirty="0" err="1" smtClean="0"/>
              <a:t>যুক্তিবিদ</a:t>
            </a:r>
            <a:r>
              <a:rPr lang="en-US" sz="2800" dirty="0" smtClean="0"/>
              <a:t>, </a:t>
            </a:r>
            <a:r>
              <a:rPr lang="as-IN" sz="2800" dirty="0" smtClean="0"/>
              <a:t>দার্শনিক</a:t>
            </a:r>
            <a:r>
              <a:rPr lang="as-IN" sz="2800" dirty="0"/>
              <a:t>, আইনজ্ঞ, কূটনৈতিক এবং বৈজ্ঞানিক চিন্তাধারার পথপ্রদর্শক</a:t>
            </a:r>
            <a:r>
              <a:rPr lang="as-IN" sz="2800" dirty="0" smtClean="0"/>
              <a:t>।</a:t>
            </a:r>
            <a:r>
              <a:rPr lang="en-US" sz="2800" dirty="0" err="1" smtClean="0"/>
              <a:t>তিনি</a:t>
            </a:r>
            <a:r>
              <a:rPr lang="en-US" sz="2800" dirty="0" smtClean="0"/>
              <a:t> </a:t>
            </a:r>
            <a:r>
              <a:rPr lang="en-US" sz="2800" dirty="0" err="1" smtClean="0"/>
              <a:t>যুক্তিবিদ্যার</a:t>
            </a:r>
            <a:r>
              <a:rPr lang="en-US" sz="2800" dirty="0" smtClean="0"/>
              <a:t> </a:t>
            </a:r>
            <a:r>
              <a:rPr lang="en-US" sz="2800" dirty="0" err="1" smtClean="0"/>
              <a:t>ক্ষেত্রে</a:t>
            </a:r>
            <a:r>
              <a:rPr lang="en-US" sz="2800" dirty="0" smtClean="0"/>
              <a:t> </a:t>
            </a:r>
            <a:r>
              <a:rPr lang="en-US" sz="2800" dirty="0" err="1" smtClean="0"/>
              <a:t>আধুনিক</a:t>
            </a:r>
            <a:r>
              <a:rPr lang="en-US" sz="2800" dirty="0" smtClean="0"/>
              <a:t> </a:t>
            </a:r>
            <a:r>
              <a:rPr lang="en-US" sz="2800" dirty="0" err="1" smtClean="0"/>
              <a:t>চিন্তাধারায়</a:t>
            </a:r>
            <a:r>
              <a:rPr lang="en-US" sz="2800" dirty="0" smtClean="0"/>
              <a:t> </a:t>
            </a:r>
            <a:r>
              <a:rPr lang="en-US" sz="2800" dirty="0" err="1" smtClean="0"/>
              <a:t>আরোহ</a:t>
            </a:r>
            <a:r>
              <a:rPr lang="en-US" sz="2800" dirty="0" smtClean="0"/>
              <a:t> </a:t>
            </a:r>
            <a:r>
              <a:rPr lang="en-US" sz="2800" dirty="0" err="1" smtClean="0"/>
              <a:t>পদ্ধতির</a:t>
            </a:r>
            <a:r>
              <a:rPr lang="en-US" sz="2800" dirty="0" smtClean="0"/>
              <a:t> </a:t>
            </a:r>
            <a:r>
              <a:rPr lang="en-US" sz="2800" dirty="0" err="1" smtClean="0"/>
              <a:t>প্রবর্তন</a:t>
            </a:r>
            <a:r>
              <a:rPr lang="en-US" sz="2800" dirty="0" smtClean="0"/>
              <a:t> </a:t>
            </a:r>
            <a:r>
              <a:rPr lang="en-US" sz="2800" dirty="0" err="1" smtClean="0"/>
              <a:t>করেন</a:t>
            </a:r>
            <a:r>
              <a:rPr lang="en-US" sz="2800" dirty="0" smtClean="0"/>
              <a:t>।</a:t>
            </a: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2510" y="701992"/>
            <a:ext cx="2114550" cy="2162175"/>
          </a:xfrm>
          <a:prstGeom prst="rect">
            <a:avLst/>
          </a:prstGeom>
        </p:spPr>
      </p:pic>
    </p:spTree>
    <p:extLst>
      <p:ext uri="{BB962C8B-B14F-4D97-AF65-F5344CB8AC3E}">
        <p14:creationId xmlns:p14="http://schemas.microsoft.com/office/powerpoint/2010/main" val="37125007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advTm="3000">
        <p15:prstTrans prst="origami"/>
      </p:transition>
    </mc:Choice>
    <mc:Fallback>
      <p:transition spd="slow" advTm="3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838200" y="1097280"/>
            <a:ext cx="10515600" cy="4046221"/>
          </a:xfrm>
        </p:spPr>
        <p:txBody>
          <a:bodyPr>
            <a:normAutofit fontScale="70000" lnSpcReduction="20000"/>
          </a:bodyPr>
          <a:lstStyle/>
          <a:p>
            <a:pPr marL="0" indent="0" algn="ctr">
              <a:buNone/>
            </a:pPr>
            <a:endParaRPr lang="en-US" sz="3200" b="1" dirty="0" smtClean="0"/>
          </a:p>
          <a:p>
            <a:pPr marL="0" indent="0" algn="ctr">
              <a:buNone/>
            </a:pPr>
            <a:r>
              <a:rPr lang="en-US" sz="5800" b="1" dirty="0" err="1" smtClean="0"/>
              <a:t>আধুনিক</a:t>
            </a:r>
            <a:r>
              <a:rPr lang="en-US" sz="5800" b="1" dirty="0" smtClean="0"/>
              <a:t> </a:t>
            </a:r>
            <a:r>
              <a:rPr lang="en-US" sz="5800" b="1" dirty="0" err="1"/>
              <a:t>যুগে</a:t>
            </a:r>
            <a:r>
              <a:rPr lang="en-US" sz="5800" b="1" dirty="0"/>
              <a:t> </a:t>
            </a:r>
            <a:r>
              <a:rPr lang="en-US" sz="5800" b="1" dirty="0" err="1"/>
              <a:t>যুক্তিবিদ্যার</a:t>
            </a:r>
            <a:r>
              <a:rPr lang="en-US" sz="5800" b="1" dirty="0"/>
              <a:t> </a:t>
            </a:r>
            <a:r>
              <a:rPr lang="en-US" sz="5800" b="1" dirty="0" err="1"/>
              <a:t>গুরুত্বপূণৃ</a:t>
            </a:r>
            <a:r>
              <a:rPr lang="en-US" sz="5800" b="1" dirty="0"/>
              <a:t> </a:t>
            </a:r>
            <a:r>
              <a:rPr lang="en-US" sz="5800" b="1" dirty="0" err="1"/>
              <a:t>ধারা</a:t>
            </a:r>
            <a:r>
              <a:rPr lang="en-US" sz="5800" b="1" dirty="0"/>
              <a:t/>
            </a:r>
            <a:br>
              <a:rPr lang="en-US" sz="5800" b="1" dirty="0"/>
            </a:br>
            <a:r>
              <a:rPr lang="en-US" sz="5800" b="1" dirty="0"/>
              <a:t/>
            </a:r>
            <a:br>
              <a:rPr lang="en-US" sz="5800" b="1" dirty="0"/>
            </a:br>
            <a:endParaRPr lang="en-US" sz="1100" b="1" dirty="0" smtClean="0"/>
          </a:p>
          <a:p>
            <a:pPr marL="1482725" indent="-512763">
              <a:buFont typeface="+mj-lt"/>
              <a:buAutoNum type="arabicPeriod"/>
            </a:pPr>
            <a:r>
              <a:rPr lang="en-US" sz="5800" b="1" dirty="0" err="1" smtClean="0"/>
              <a:t>সাংকেতিক</a:t>
            </a:r>
            <a:r>
              <a:rPr lang="en-US" sz="5800" b="1" dirty="0" smtClean="0"/>
              <a:t> </a:t>
            </a:r>
            <a:r>
              <a:rPr lang="en-US" sz="5800" b="1" dirty="0" err="1" smtClean="0"/>
              <a:t>যুক্তিবিদ্যা</a:t>
            </a:r>
            <a:endParaRPr lang="en-US" sz="5800" b="1" dirty="0"/>
          </a:p>
          <a:p>
            <a:pPr marL="1482725" indent="-512763">
              <a:buFont typeface="+mj-lt"/>
              <a:buAutoNum type="arabicPeriod"/>
            </a:pPr>
            <a:r>
              <a:rPr lang="en-US" sz="5800" b="1" dirty="0" err="1" smtClean="0"/>
              <a:t>গাণিতিক</a:t>
            </a:r>
            <a:r>
              <a:rPr lang="en-US" sz="5800" b="1" dirty="0" smtClean="0"/>
              <a:t> </a:t>
            </a:r>
            <a:r>
              <a:rPr lang="en-US" sz="5800" b="1" dirty="0" err="1" smtClean="0"/>
              <a:t>যুক্তিবিদ্যা</a:t>
            </a:r>
            <a:endParaRPr lang="en-US" sz="5800" b="1" dirty="0" smtClean="0"/>
          </a:p>
          <a:p>
            <a:pPr marL="1482725" indent="-512763">
              <a:buFont typeface="+mj-lt"/>
              <a:buAutoNum type="arabicPeriod"/>
            </a:pPr>
            <a:r>
              <a:rPr lang="en-US" sz="5800" b="1" dirty="0" err="1" smtClean="0"/>
              <a:t>প্রতীকি</a:t>
            </a:r>
            <a:r>
              <a:rPr lang="en-US" sz="5800" b="1" dirty="0" smtClean="0"/>
              <a:t> </a:t>
            </a:r>
            <a:r>
              <a:rPr lang="en-US" sz="5800" b="1" dirty="0" err="1" smtClean="0"/>
              <a:t>যুক্তিবিদ্যা</a:t>
            </a:r>
            <a:endParaRPr lang="en-US" sz="5800" b="1" dirty="0" smtClean="0"/>
          </a:p>
          <a:p>
            <a:pPr marL="0" indent="0">
              <a:buNone/>
            </a:pPr>
            <a:r>
              <a:rPr lang="en-US" sz="3200" b="1" dirty="0"/>
              <a:t/>
            </a:r>
            <a:br>
              <a:rPr lang="en-US" sz="3200" b="1" dirty="0"/>
            </a:br>
            <a:endParaRPr lang="en-US" sz="3200" b="1" dirty="0"/>
          </a:p>
        </p:txBody>
      </p:sp>
    </p:spTree>
    <p:extLst>
      <p:ext uri="{BB962C8B-B14F-4D97-AF65-F5344CB8AC3E}">
        <p14:creationId xmlns:p14="http://schemas.microsoft.com/office/powerpoint/2010/main" val="2059016932"/>
      </p:ext>
    </p:extLst>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514350"/>
            <a:ext cx="10306050" cy="5662613"/>
          </a:xfrm>
        </p:spPr>
        <p:txBody>
          <a:bodyPr/>
          <a:lstStyle/>
          <a:p>
            <a:pPr marL="0" indent="0">
              <a:buNone/>
            </a:pPr>
            <a:endParaRPr lang="en-US" dirty="0" smtClean="0"/>
          </a:p>
          <a:p>
            <a:pPr marL="0" indent="0" algn="ctr">
              <a:buNone/>
            </a:pPr>
            <a:endParaRPr lang="en-US" sz="3600" b="1" dirty="0" smtClean="0"/>
          </a:p>
          <a:p>
            <a:pPr marL="0" indent="0" algn="ctr">
              <a:buNone/>
            </a:pPr>
            <a:r>
              <a:rPr lang="en-US" sz="3600" b="1" dirty="0" err="1" smtClean="0"/>
              <a:t>স্মাম্প্রতীক</a:t>
            </a:r>
            <a:r>
              <a:rPr lang="en-US" sz="3600" b="1" dirty="0" smtClean="0"/>
              <a:t> </a:t>
            </a:r>
            <a:r>
              <a:rPr lang="en-US" sz="3600" b="1" dirty="0" err="1"/>
              <a:t>যুগঃ</a:t>
            </a:r>
            <a:r>
              <a:rPr lang="en-US" sz="3600" b="1" dirty="0"/>
              <a:t> (1848- </a:t>
            </a:r>
            <a:r>
              <a:rPr lang="en-US" sz="3600" b="1" dirty="0" err="1"/>
              <a:t>অদ্যবধি</a:t>
            </a:r>
            <a:r>
              <a:rPr lang="en-US" sz="3600" b="1" dirty="0"/>
              <a:t>) </a:t>
            </a:r>
          </a:p>
          <a:p>
            <a:pPr marL="0" indent="0" algn="just">
              <a:buNone/>
            </a:pPr>
            <a:endParaRPr lang="en-US" dirty="0" smtClean="0"/>
          </a:p>
          <a:p>
            <a:pPr marL="0" indent="0" algn="just">
              <a:buNone/>
            </a:pPr>
            <a:r>
              <a:rPr lang="en-US" dirty="0" err="1" smtClean="0"/>
              <a:t>স্মাম্প্রতীক</a:t>
            </a:r>
            <a:r>
              <a:rPr lang="en-US" dirty="0" smtClean="0"/>
              <a:t> </a:t>
            </a:r>
            <a:r>
              <a:rPr lang="en-US" dirty="0" err="1" smtClean="0"/>
              <a:t>যুগঃ</a:t>
            </a:r>
            <a:r>
              <a:rPr lang="en-US" dirty="0" smtClean="0"/>
              <a:t> (1848- </a:t>
            </a:r>
            <a:r>
              <a:rPr lang="en-US" dirty="0" err="1" smtClean="0"/>
              <a:t>অদ্যবধি</a:t>
            </a:r>
            <a:r>
              <a:rPr lang="en-US" dirty="0" smtClean="0"/>
              <a:t>)  </a:t>
            </a:r>
            <a:r>
              <a:rPr lang="en-US" dirty="0" err="1" smtClean="0"/>
              <a:t>সাম্প্রতীক</a:t>
            </a:r>
            <a:r>
              <a:rPr lang="en-US" dirty="0" smtClean="0"/>
              <a:t> </a:t>
            </a:r>
            <a:r>
              <a:rPr lang="en-US" dirty="0" err="1" smtClean="0"/>
              <a:t>সময়ে</a:t>
            </a:r>
            <a:r>
              <a:rPr lang="en-US" dirty="0" smtClean="0"/>
              <a:t> </a:t>
            </a:r>
            <a:r>
              <a:rPr lang="en-US" dirty="0" err="1" smtClean="0"/>
              <a:t>প্রতীকি</a:t>
            </a:r>
            <a:r>
              <a:rPr lang="en-US" dirty="0" smtClean="0"/>
              <a:t> </a:t>
            </a:r>
            <a:r>
              <a:rPr lang="en-US" dirty="0" err="1" smtClean="0"/>
              <a:t>যুক্তিবিদ্যার</a:t>
            </a:r>
            <a:r>
              <a:rPr lang="en-US" dirty="0" smtClean="0"/>
              <a:t> </a:t>
            </a:r>
            <a:r>
              <a:rPr lang="en-US" dirty="0" err="1" smtClean="0"/>
              <a:t>ধারা</a:t>
            </a:r>
            <a:r>
              <a:rPr lang="en-US" dirty="0" smtClean="0"/>
              <a:t> </a:t>
            </a:r>
            <a:r>
              <a:rPr lang="en-US" dirty="0" err="1" smtClean="0"/>
              <a:t>চলমান</a:t>
            </a:r>
            <a:r>
              <a:rPr lang="en-US" dirty="0" smtClean="0"/>
              <a:t> </a:t>
            </a:r>
            <a:r>
              <a:rPr lang="en-US" dirty="0" err="1" smtClean="0"/>
              <a:t>রয়েছে।</a:t>
            </a:r>
            <a:r>
              <a:rPr lang="en-US" dirty="0" err="1"/>
              <a:t>প্রতীকি</a:t>
            </a:r>
            <a:r>
              <a:rPr lang="en-US" dirty="0"/>
              <a:t> </a:t>
            </a:r>
            <a:r>
              <a:rPr lang="en-US" dirty="0" err="1" smtClean="0"/>
              <a:t>যুক্তিবিদ্যা</a:t>
            </a:r>
            <a:r>
              <a:rPr lang="en-US" dirty="0" smtClean="0"/>
              <a:t> </a:t>
            </a:r>
            <a:r>
              <a:rPr lang="en-US" dirty="0" err="1" smtClean="0"/>
              <a:t>বিকাশের</a:t>
            </a:r>
            <a:r>
              <a:rPr lang="en-US" dirty="0" smtClean="0"/>
              <a:t> </a:t>
            </a:r>
            <a:r>
              <a:rPr lang="en-US" dirty="0" err="1" smtClean="0"/>
              <a:t>ক্ষেত্রে</a:t>
            </a:r>
            <a:r>
              <a:rPr lang="en-US" dirty="0" smtClean="0"/>
              <a:t> </a:t>
            </a:r>
            <a:r>
              <a:rPr lang="en-US" dirty="0" err="1" smtClean="0"/>
              <a:t>এইচ.ডব্লিউ</a:t>
            </a:r>
            <a:r>
              <a:rPr lang="en-US" dirty="0" smtClean="0"/>
              <a:t>. </a:t>
            </a:r>
            <a:r>
              <a:rPr lang="en-US" dirty="0" err="1" smtClean="0"/>
              <a:t>যোশেফ</a:t>
            </a:r>
            <a:r>
              <a:rPr lang="en-US" dirty="0" smtClean="0"/>
              <a:t>, </a:t>
            </a:r>
            <a:r>
              <a:rPr lang="en-US" dirty="0" err="1" smtClean="0"/>
              <a:t>আই.এম.কপি</a:t>
            </a:r>
            <a:r>
              <a:rPr lang="en-US" dirty="0" smtClean="0"/>
              <a:t> </a:t>
            </a:r>
            <a:r>
              <a:rPr lang="en-US" dirty="0" err="1" smtClean="0"/>
              <a:t>এবং</a:t>
            </a:r>
            <a:r>
              <a:rPr lang="en-US" dirty="0" smtClean="0"/>
              <a:t> </a:t>
            </a:r>
            <a:r>
              <a:rPr lang="en-US" dirty="0" err="1" smtClean="0"/>
              <a:t>বাট্রান্ড</a:t>
            </a:r>
            <a:r>
              <a:rPr lang="en-US" dirty="0" smtClean="0"/>
              <a:t> </a:t>
            </a:r>
            <a:r>
              <a:rPr lang="en-US" dirty="0" err="1" smtClean="0"/>
              <a:t>রাসেল</a:t>
            </a:r>
            <a:r>
              <a:rPr lang="en-US" dirty="0" smtClean="0"/>
              <a:t> </a:t>
            </a:r>
            <a:r>
              <a:rPr lang="en-US" dirty="0" err="1" smtClean="0"/>
              <a:t>অসামান্য</a:t>
            </a:r>
            <a:r>
              <a:rPr lang="en-US" dirty="0" smtClean="0"/>
              <a:t> </a:t>
            </a:r>
            <a:r>
              <a:rPr lang="en-US" dirty="0" err="1" smtClean="0"/>
              <a:t>অবদান</a:t>
            </a:r>
            <a:r>
              <a:rPr lang="en-US" dirty="0" smtClean="0"/>
              <a:t> </a:t>
            </a:r>
            <a:r>
              <a:rPr lang="en-US" dirty="0" err="1" smtClean="0"/>
              <a:t>রাখেন</a:t>
            </a:r>
            <a:r>
              <a:rPr lang="en-US" dirty="0" smtClean="0"/>
              <a:t>।</a:t>
            </a:r>
            <a:endParaRPr lang="en-US" dirty="0"/>
          </a:p>
        </p:txBody>
      </p:sp>
    </p:spTree>
    <p:extLst>
      <p:ext uri="{BB962C8B-B14F-4D97-AF65-F5344CB8AC3E}">
        <p14:creationId xmlns:p14="http://schemas.microsoft.com/office/powerpoint/2010/main" val="3212036264"/>
      </p:ext>
    </p:extLst>
  </p:cSld>
  <p:clrMapOvr>
    <a:masterClrMapping/>
  </p:clrMapOvr>
  <mc:AlternateContent xmlns:mc="http://schemas.openxmlformats.org/markup-compatibility/2006">
    <mc:Choice xmlns:p14="http://schemas.microsoft.com/office/powerpoint/2010/main" Requires="p14">
      <p:transition spd="slow" p14:dur="1200" advTm="3000">
        <p14:prism/>
      </p:transition>
    </mc:Choice>
    <mc:Fallback>
      <p:transition spd="slow" advTm="3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017"/>
            <a:ext cx="12191999" cy="6964017"/>
          </a:xfrm>
          <a:prstGeom prst="rect">
            <a:avLst/>
          </a:prstGeom>
        </p:spPr>
      </p:pic>
    </p:spTree>
    <p:extLst>
      <p:ext uri="{BB962C8B-B14F-4D97-AF65-F5344CB8AC3E}">
        <p14:creationId xmlns:p14="http://schemas.microsoft.com/office/powerpoint/2010/main" val="2109786993"/>
      </p:ext>
    </p:extLst>
  </p:cSld>
  <p:clrMapOvr>
    <a:masterClrMapping/>
  </p:clrMapOvr>
  <mc:AlternateContent xmlns:mc="http://schemas.openxmlformats.org/markup-compatibility/2006">
    <mc:Choice xmlns:p14="http://schemas.microsoft.com/office/powerpoint/2010/main" Requires="p14">
      <p:transition spd="slow" p14:dur="900" advTm="2000">
        <p14:warp dir="in"/>
      </p:transition>
    </mc:Choice>
    <mc:Fallback>
      <p:transition spd="slow" advTm="2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3829229" y="3167390"/>
            <a:ext cx="4350662" cy="523220"/>
          </a:xfrm>
          <a:prstGeom prst="rect">
            <a:avLst/>
          </a:prstGeom>
          <a:noFill/>
        </p:spPr>
        <p:txBody>
          <a:bodyPr wrap="square" rtlCol="0">
            <a:spAutoFit/>
          </a:bodyPr>
          <a:lstStyle/>
          <a:p>
            <a:r>
              <a:rPr lang="en-US" sz="2800" b="1" dirty="0" err="1" smtClean="0">
                <a:solidFill>
                  <a:schemeClr val="accent2">
                    <a:lumMod val="20000"/>
                    <a:lumOff val="80000"/>
                  </a:schemeClr>
                </a:solidFill>
                <a:latin typeface="Bahnschrift" panose="020B0502040204020203" pitchFamily="34" charset="0"/>
              </a:rPr>
              <a:t>এসো</a:t>
            </a:r>
            <a:r>
              <a:rPr lang="en-US" sz="2800" b="1" dirty="0" smtClean="0">
                <a:solidFill>
                  <a:schemeClr val="accent2">
                    <a:lumMod val="20000"/>
                    <a:lumOff val="80000"/>
                  </a:schemeClr>
                </a:solidFill>
                <a:latin typeface="Bahnschrift" panose="020B0502040204020203" pitchFamily="34" charset="0"/>
              </a:rPr>
              <a:t> </a:t>
            </a:r>
            <a:r>
              <a:rPr lang="en-US" sz="2800" b="1" dirty="0" err="1" smtClean="0">
                <a:solidFill>
                  <a:schemeClr val="accent2">
                    <a:lumMod val="20000"/>
                    <a:lumOff val="80000"/>
                  </a:schemeClr>
                </a:solidFill>
                <a:latin typeface="Bahnschrift" panose="020B0502040204020203" pitchFamily="34" charset="0"/>
              </a:rPr>
              <a:t>কতগুলো</a:t>
            </a:r>
            <a:r>
              <a:rPr lang="en-US" sz="2800" b="1" dirty="0" smtClean="0">
                <a:solidFill>
                  <a:schemeClr val="accent2">
                    <a:lumMod val="20000"/>
                    <a:lumOff val="80000"/>
                  </a:schemeClr>
                </a:solidFill>
                <a:latin typeface="Bahnschrift" panose="020B0502040204020203" pitchFamily="34" charset="0"/>
              </a:rPr>
              <a:t> </a:t>
            </a:r>
            <a:r>
              <a:rPr lang="en-US" sz="2800" b="1" dirty="0" err="1" smtClean="0">
                <a:solidFill>
                  <a:schemeClr val="accent2">
                    <a:lumMod val="20000"/>
                    <a:lumOff val="80000"/>
                  </a:schemeClr>
                </a:solidFill>
                <a:latin typeface="Bahnschrift" panose="020B0502040204020203" pitchFamily="34" charset="0"/>
              </a:rPr>
              <a:t>ছবি</a:t>
            </a:r>
            <a:r>
              <a:rPr lang="en-US" sz="2800" b="1" dirty="0" smtClean="0">
                <a:solidFill>
                  <a:schemeClr val="accent2">
                    <a:lumMod val="20000"/>
                    <a:lumOff val="80000"/>
                  </a:schemeClr>
                </a:solidFill>
                <a:latin typeface="Bahnschrift" panose="020B0502040204020203" pitchFamily="34" charset="0"/>
              </a:rPr>
              <a:t> </a:t>
            </a:r>
            <a:r>
              <a:rPr lang="en-US" sz="2800" b="1" dirty="0" err="1" smtClean="0">
                <a:solidFill>
                  <a:schemeClr val="accent2">
                    <a:lumMod val="20000"/>
                    <a:lumOff val="80000"/>
                  </a:schemeClr>
                </a:solidFill>
                <a:latin typeface="Bahnschrift" panose="020B0502040204020203" pitchFamily="34" charset="0"/>
              </a:rPr>
              <a:t>দেখি</a:t>
            </a:r>
            <a:endParaRPr lang="en-US" sz="2800" b="1" dirty="0">
              <a:solidFill>
                <a:schemeClr val="accent2">
                  <a:lumMod val="20000"/>
                  <a:lumOff val="80000"/>
                </a:schemeClr>
              </a:solidFill>
              <a:latin typeface="Bahnschrift" panose="020B0502040204020203" pitchFamily="34" charset="0"/>
            </a:endParaRPr>
          </a:p>
        </p:txBody>
      </p:sp>
      <p:sp>
        <p:nvSpPr>
          <p:cNvPr id="5" name="TextBox 4"/>
          <p:cNvSpPr txBox="1"/>
          <p:nvPr/>
        </p:nvSpPr>
        <p:spPr>
          <a:xfrm>
            <a:off x="0" y="4442698"/>
            <a:ext cx="2183130" cy="369332"/>
          </a:xfrm>
          <a:prstGeom prst="rect">
            <a:avLst/>
          </a:prstGeom>
          <a:noFill/>
        </p:spPr>
        <p:txBody>
          <a:bodyPr wrap="square" rtlCol="0">
            <a:spAutoFit/>
          </a:bodyPr>
          <a:lstStyle/>
          <a:p>
            <a:r>
              <a:rPr lang="en-US" dirty="0" err="1" smtClean="0">
                <a:solidFill>
                  <a:schemeClr val="accent2">
                    <a:lumMod val="20000"/>
                    <a:lumOff val="80000"/>
                  </a:schemeClr>
                </a:solidFill>
              </a:rPr>
              <a:t>চিত্রঃগ্রীসের</a:t>
            </a:r>
            <a:r>
              <a:rPr lang="en-US" dirty="0" smtClean="0">
                <a:solidFill>
                  <a:schemeClr val="accent2">
                    <a:lumMod val="20000"/>
                    <a:lumOff val="80000"/>
                  </a:schemeClr>
                </a:solidFill>
              </a:rPr>
              <a:t> </a:t>
            </a:r>
            <a:r>
              <a:rPr lang="en-US" dirty="0" err="1" smtClean="0">
                <a:solidFill>
                  <a:schemeClr val="accent2">
                    <a:lumMod val="20000"/>
                    <a:lumOff val="80000"/>
                  </a:schemeClr>
                </a:solidFill>
              </a:rPr>
              <a:t>শিল্পকলা</a:t>
            </a:r>
            <a:endParaRPr lang="en-US" dirty="0">
              <a:solidFill>
                <a:schemeClr val="accent2">
                  <a:lumMod val="20000"/>
                  <a:lumOff val="80000"/>
                </a:schemeClr>
              </a:solidFill>
            </a:endParaRPr>
          </a:p>
        </p:txBody>
      </p:sp>
    </p:spTree>
    <p:extLst>
      <p:ext uri="{BB962C8B-B14F-4D97-AF65-F5344CB8AC3E}">
        <p14:creationId xmlns:p14="http://schemas.microsoft.com/office/powerpoint/2010/main" val="26754924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2000">
        <p15:prstTrans prst="crush"/>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655322"/>
          </a:xfrm>
          <a:prstGeom prst="rect">
            <a:avLst/>
          </a:prstGeom>
        </p:spPr>
      </p:pic>
      <p:sp>
        <p:nvSpPr>
          <p:cNvPr id="2" name="Rectangle 1"/>
          <p:cNvSpPr/>
          <p:nvPr/>
        </p:nvSpPr>
        <p:spPr>
          <a:xfrm>
            <a:off x="2935605" y="528727"/>
            <a:ext cx="5556885" cy="584775"/>
          </a:xfrm>
          <a:prstGeom prst="rect">
            <a:avLst/>
          </a:prstGeom>
        </p:spPr>
        <p:txBody>
          <a:bodyPr wrap="square">
            <a:spAutoFit/>
          </a:bodyPr>
          <a:lstStyle/>
          <a:p>
            <a:pPr algn="ctr"/>
            <a:r>
              <a:rPr lang="as-IN" sz="3200" b="1" dirty="0">
                <a:latin typeface="Bahnschrift" panose="020B0502040204020203" pitchFamily="34" charset="0"/>
              </a:rPr>
              <a:t>প্রাচীন গ্রীক </a:t>
            </a:r>
            <a:r>
              <a:rPr lang="as-IN" sz="3200" b="1" dirty="0" smtClean="0">
                <a:latin typeface="Bahnschrift" panose="020B0502040204020203" pitchFamily="34" charset="0"/>
              </a:rPr>
              <a:t>সভ্যতা</a:t>
            </a:r>
            <a:r>
              <a:rPr lang="en-US" sz="3200" b="1" dirty="0" smtClean="0">
                <a:latin typeface="Bahnschrift" panose="020B0502040204020203" pitchFamily="34" charset="0"/>
              </a:rPr>
              <a:t>র </a:t>
            </a:r>
            <a:r>
              <a:rPr lang="en-US" sz="3200" b="1" dirty="0" err="1" smtClean="0">
                <a:latin typeface="Bahnschrift" panose="020B0502040204020203" pitchFamily="34" charset="0"/>
              </a:rPr>
              <a:t>নিদর্শন</a:t>
            </a:r>
            <a:endParaRPr lang="en-US" sz="3200" b="1" dirty="0">
              <a:latin typeface="Bahnschrift" panose="020B0502040204020203" pitchFamily="34" charset="0"/>
            </a:endParaRPr>
          </a:p>
        </p:txBody>
      </p:sp>
    </p:spTree>
    <p:extLst>
      <p:ext uri="{BB962C8B-B14F-4D97-AF65-F5344CB8AC3E}">
        <p14:creationId xmlns:p14="http://schemas.microsoft.com/office/powerpoint/2010/main" val="19480265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2000">
        <p15:prstTrans prst="prestige"/>
      </p:transition>
    </mc:Choice>
    <mc:Fallback>
      <p:transition spd="slow" advTm="2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088" y="357809"/>
            <a:ext cx="5009322" cy="6082748"/>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8766" y="357809"/>
            <a:ext cx="5009321" cy="6089614"/>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6188765" y="6142623"/>
            <a:ext cx="5009321" cy="400110"/>
          </a:xfrm>
          <a:prstGeom prst="rect">
            <a:avLst/>
          </a:prstGeom>
          <a:noFill/>
        </p:spPr>
        <p:txBody>
          <a:bodyPr wrap="square" rtlCol="0">
            <a:spAutoFit/>
          </a:bodyPr>
          <a:lstStyle/>
          <a:p>
            <a:pPr algn="ctr"/>
            <a:r>
              <a:rPr lang="as-IN" sz="2000" b="1" dirty="0" smtClean="0">
                <a:solidFill>
                  <a:srgbClr val="002060"/>
                </a:solidFill>
              </a:rPr>
              <a:t>পিথাগোরা</a:t>
            </a:r>
            <a:r>
              <a:rPr lang="en-US" sz="2000" b="1" dirty="0" err="1" smtClean="0">
                <a:solidFill>
                  <a:srgbClr val="002060"/>
                </a:solidFill>
              </a:rPr>
              <a:t>সঃ</a:t>
            </a:r>
            <a:r>
              <a:rPr lang="as-IN" sz="2000" b="1" dirty="0" smtClean="0">
                <a:solidFill>
                  <a:srgbClr val="002060"/>
                </a:solidFill>
              </a:rPr>
              <a:t>৫২৭</a:t>
            </a:r>
            <a:r>
              <a:rPr lang="as-IN" sz="2000" b="1" dirty="0">
                <a:solidFill>
                  <a:srgbClr val="002060"/>
                </a:solidFill>
              </a:rPr>
              <a:t>– ৪৯৭ </a:t>
            </a:r>
            <a:r>
              <a:rPr lang="as-IN" sz="2000" b="1" dirty="0" smtClean="0">
                <a:solidFill>
                  <a:srgbClr val="002060"/>
                </a:solidFill>
              </a:rPr>
              <a:t>খ্রিস্টপূর্ব</a:t>
            </a:r>
            <a:r>
              <a:rPr lang="as-IN" sz="2000" b="1" dirty="0">
                <a:solidFill>
                  <a:srgbClr val="002060"/>
                </a:solidFill>
              </a:rPr>
              <a:t> </a:t>
            </a:r>
            <a:endParaRPr lang="en-US" sz="2000" b="1" dirty="0">
              <a:solidFill>
                <a:srgbClr val="002060"/>
              </a:solidFill>
            </a:endParaRPr>
          </a:p>
        </p:txBody>
      </p:sp>
      <p:sp>
        <p:nvSpPr>
          <p:cNvPr id="6" name="TextBox 5"/>
          <p:cNvSpPr txBox="1"/>
          <p:nvPr/>
        </p:nvSpPr>
        <p:spPr>
          <a:xfrm>
            <a:off x="530088" y="5985758"/>
            <a:ext cx="5009322" cy="461665"/>
          </a:xfrm>
          <a:prstGeom prst="rect">
            <a:avLst/>
          </a:prstGeom>
          <a:noFill/>
        </p:spPr>
        <p:txBody>
          <a:bodyPr wrap="square" rtlCol="0">
            <a:spAutoFit/>
          </a:bodyPr>
          <a:lstStyle/>
          <a:p>
            <a:pPr algn="ctr"/>
            <a:r>
              <a:rPr lang="as-IN" sz="2000" b="1" dirty="0" smtClean="0">
                <a:solidFill>
                  <a:srgbClr val="002060"/>
                </a:solidFill>
              </a:rPr>
              <a:t>এরিস্টটল</a:t>
            </a:r>
            <a:r>
              <a:rPr lang="en-US" sz="2000" b="1" dirty="0" smtClean="0">
                <a:solidFill>
                  <a:srgbClr val="002060"/>
                </a:solidFill>
              </a:rPr>
              <a:t>ঃ</a:t>
            </a:r>
            <a:r>
              <a:rPr lang="as-IN" sz="2000" b="1" dirty="0" smtClean="0">
                <a:solidFill>
                  <a:srgbClr val="002060"/>
                </a:solidFill>
              </a:rPr>
              <a:t>খ্রিষ্টপূর্ব </a:t>
            </a:r>
            <a:r>
              <a:rPr lang="as-IN" sz="2000" b="1" dirty="0">
                <a:solidFill>
                  <a:srgbClr val="002060"/>
                </a:solidFill>
              </a:rPr>
              <a:t>৩৮৪ – </a:t>
            </a:r>
            <a:r>
              <a:rPr lang="as-IN" sz="2000" b="1" dirty="0" smtClean="0">
                <a:solidFill>
                  <a:srgbClr val="002060"/>
                </a:solidFill>
              </a:rPr>
              <a:t> ৩২২ খ্রিষ্টপূর্ব </a:t>
            </a:r>
            <a:r>
              <a:rPr lang="as-IN" sz="2400" b="1" dirty="0">
                <a:solidFill>
                  <a:srgbClr val="002060"/>
                </a:solidFill>
              </a:rPr>
              <a:t> </a:t>
            </a:r>
            <a:endParaRPr lang="en-US" sz="2400" b="1" dirty="0">
              <a:solidFill>
                <a:srgbClr val="002060"/>
              </a:solidFill>
            </a:endParaRPr>
          </a:p>
        </p:txBody>
      </p:sp>
    </p:spTree>
    <p:extLst>
      <p:ext uri="{BB962C8B-B14F-4D97-AF65-F5344CB8AC3E}">
        <p14:creationId xmlns:p14="http://schemas.microsoft.com/office/powerpoint/2010/main" val="21127039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Tm="2000">
        <p15:prstTrans prst="curtains"/>
      </p:transition>
    </mc:Choice>
    <mc:Fallback>
      <p:transition spd="slow" advTm="2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078" y="238539"/>
            <a:ext cx="5168348" cy="6188765"/>
          </a:xfrm>
          <a:prstGeom prst="rect">
            <a:avLst/>
          </a:prstGeom>
        </p:spPr>
      </p:pic>
      <p:sp>
        <p:nvSpPr>
          <p:cNvPr id="3" name="TextBox 2"/>
          <p:cNvSpPr txBox="1"/>
          <p:nvPr/>
        </p:nvSpPr>
        <p:spPr>
          <a:xfrm>
            <a:off x="477078" y="6027194"/>
            <a:ext cx="5168348" cy="369332"/>
          </a:xfrm>
          <a:prstGeom prst="rect">
            <a:avLst/>
          </a:prstGeom>
          <a:noFill/>
        </p:spPr>
        <p:txBody>
          <a:bodyPr wrap="square" rtlCol="0">
            <a:spAutoFit/>
          </a:bodyPr>
          <a:lstStyle/>
          <a:p>
            <a:pPr algn="ctr"/>
            <a:r>
              <a:rPr lang="as-IN" b="1" dirty="0" smtClean="0">
                <a:solidFill>
                  <a:srgbClr val="002060"/>
                </a:solidFill>
              </a:rPr>
              <a:t>সক্রেটিস</a:t>
            </a:r>
            <a:r>
              <a:rPr lang="en-US" b="1" dirty="0" smtClean="0">
                <a:solidFill>
                  <a:srgbClr val="002060"/>
                </a:solidFill>
              </a:rPr>
              <a:t>ঃ</a:t>
            </a:r>
            <a:r>
              <a:rPr lang="as-IN" b="1" dirty="0" smtClean="0">
                <a:solidFill>
                  <a:srgbClr val="002060"/>
                </a:solidFill>
              </a:rPr>
              <a:t> </a:t>
            </a:r>
            <a:r>
              <a:rPr lang="as-IN" b="1" dirty="0">
                <a:solidFill>
                  <a:srgbClr val="002060"/>
                </a:solidFill>
              </a:rPr>
              <a:t>(খ্রিষ্টপূর্ব ৩৩৯-৪৬৯)</a:t>
            </a:r>
            <a:endParaRPr lang="en-US" b="1" dirty="0">
              <a:solidFill>
                <a:srgbClr val="00206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3565" y="238539"/>
            <a:ext cx="5168347" cy="6188765"/>
          </a:xfrm>
          <a:prstGeom prst="rect">
            <a:avLst/>
          </a:prstGeom>
        </p:spPr>
      </p:pic>
      <p:sp>
        <p:nvSpPr>
          <p:cNvPr id="5" name="TextBox 4"/>
          <p:cNvSpPr txBox="1"/>
          <p:nvPr/>
        </p:nvSpPr>
        <p:spPr>
          <a:xfrm>
            <a:off x="6493565" y="6027194"/>
            <a:ext cx="5168347" cy="369332"/>
          </a:xfrm>
          <a:prstGeom prst="rect">
            <a:avLst/>
          </a:prstGeom>
          <a:noFill/>
        </p:spPr>
        <p:txBody>
          <a:bodyPr wrap="square" rtlCol="0">
            <a:spAutoFit/>
          </a:bodyPr>
          <a:lstStyle/>
          <a:p>
            <a:pPr algn="ctr"/>
            <a:r>
              <a:rPr lang="as-IN" b="1" dirty="0" smtClean="0">
                <a:solidFill>
                  <a:srgbClr val="002060"/>
                </a:solidFill>
              </a:rPr>
              <a:t>ইউক্লি</a:t>
            </a:r>
            <a:r>
              <a:rPr lang="en-US" b="1" dirty="0" err="1" smtClean="0">
                <a:solidFill>
                  <a:srgbClr val="002060"/>
                </a:solidFill>
              </a:rPr>
              <a:t>ডঃ</a:t>
            </a:r>
            <a:r>
              <a:rPr lang="en-US" b="1" dirty="0" smtClean="0">
                <a:solidFill>
                  <a:srgbClr val="002060"/>
                </a:solidFill>
              </a:rPr>
              <a:t> </a:t>
            </a:r>
            <a:r>
              <a:rPr lang="as-IN" b="1" dirty="0" smtClean="0">
                <a:solidFill>
                  <a:srgbClr val="002060"/>
                </a:solidFill>
              </a:rPr>
              <a:t>জন্ম</a:t>
            </a:r>
            <a:r>
              <a:rPr lang="as-IN" b="1" dirty="0">
                <a:solidFill>
                  <a:srgbClr val="002060"/>
                </a:solidFill>
              </a:rPr>
              <a:t>: অজানা - মৃত্যু: ৩০০ </a:t>
            </a:r>
            <a:r>
              <a:rPr lang="as-IN" b="1" dirty="0">
                <a:solidFill>
                  <a:srgbClr val="002060"/>
                </a:solidFill>
              </a:rPr>
              <a:t>খ্রিষ্টপূর্ব</a:t>
            </a:r>
            <a:endParaRPr lang="en-US" b="1" dirty="0">
              <a:solidFill>
                <a:srgbClr val="002060"/>
              </a:solidFill>
            </a:endParaRPr>
          </a:p>
        </p:txBody>
      </p:sp>
    </p:spTree>
    <p:extLst>
      <p:ext uri="{BB962C8B-B14F-4D97-AF65-F5344CB8AC3E}">
        <p14:creationId xmlns:p14="http://schemas.microsoft.com/office/powerpoint/2010/main" val="3996278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Tm="2000">
        <p15:prstTrans prst="curtains"/>
      </p:transition>
    </mc:Choice>
    <mc:Fallback>
      <p:transition spd="slow" advTm="2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314" y="477078"/>
            <a:ext cx="5565912" cy="5976731"/>
          </a:xfrm>
          <a:prstGeom prst="rect">
            <a:avLst/>
          </a:prstGeom>
        </p:spPr>
      </p:pic>
      <p:sp>
        <p:nvSpPr>
          <p:cNvPr id="5" name="TextBox 4"/>
          <p:cNvSpPr txBox="1"/>
          <p:nvPr/>
        </p:nvSpPr>
        <p:spPr>
          <a:xfrm>
            <a:off x="1865659" y="5350063"/>
            <a:ext cx="2603222" cy="1077218"/>
          </a:xfrm>
          <a:prstGeom prst="rect">
            <a:avLst/>
          </a:prstGeom>
          <a:noFill/>
        </p:spPr>
        <p:txBody>
          <a:bodyPr wrap="square" rtlCol="0">
            <a:spAutoFit/>
          </a:bodyPr>
          <a:lstStyle/>
          <a:p>
            <a:pPr algn="ctr"/>
            <a:r>
              <a:rPr lang="as-IN" sz="3200" b="1" dirty="0" smtClean="0">
                <a:solidFill>
                  <a:srgbClr val="00B0F0"/>
                </a:solidFill>
              </a:rPr>
              <a:t>সোফিস্ট সম্প্রদায়</a:t>
            </a:r>
            <a:endParaRPr lang="en-US" sz="3200" dirty="0">
              <a:solidFill>
                <a:srgbClr val="00B0F0"/>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2879" y="450551"/>
            <a:ext cx="5565912" cy="5976730"/>
          </a:xfrm>
          <a:prstGeom prst="rect">
            <a:avLst/>
          </a:prstGeom>
        </p:spPr>
      </p:pic>
      <p:sp>
        <p:nvSpPr>
          <p:cNvPr id="9" name="TextBox 8"/>
          <p:cNvSpPr txBox="1"/>
          <p:nvPr/>
        </p:nvSpPr>
        <p:spPr>
          <a:xfrm>
            <a:off x="7012309" y="5320264"/>
            <a:ext cx="4427051" cy="1077218"/>
          </a:xfrm>
          <a:prstGeom prst="rect">
            <a:avLst/>
          </a:prstGeom>
          <a:noFill/>
        </p:spPr>
        <p:txBody>
          <a:bodyPr wrap="square" rtlCol="0">
            <a:spAutoFit/>
          </a:bodyPr>
          <a:lstStyle/>
          <a:p>
            <a:pPr algn="ctr"/>
            <a:r>
              <a:rPr lang="en-US" sz="3200" b="1" dirty="0" err="1" smtClean="0">
                <a:solidFill>
                  <a:srgbClr val="00B0F0"/>
                </a:solidFill>
              </a:rPr>
              <a:t>সক্রেটিসপূর্র</a:t>
            </a:r>
            <a:r>
              <a:rPr lang="en-US" sz="3200" b="1" dirty="0" smtClean="0">
                <a:solidFill>
                  <a:srgbClr val="00B0F0"/>
                </a:solidFill>
              </a:rPr>
              <a:t> </a:t>
            </a:r>
            <a:r>
              <a:rPr lang="en-US" sz="3200" b="1" dirty="0" err="1" smtClean="0">
                <a:solidFill>
                  <a:srgbClr val="00B0F0"/>
                </a:solidFill>
              </a:rPr>
              <a:t>যুক্তিবাদী</a:t>
            </a:r>
            <a:r>
              <a:rPr lang="en-US" sz="3200" b="1" dirty="0" smtClean="0">
                <a:solidFill>
                  <a:srgbClr val="00B0F0"/>
                </a:solidFill>
              </a:rPr>
              <a:t> </a:t>
            </a:r>
          </a:p>
          <a:p>
            <a:pPr algn="ctr"/>
            <a:r>
              <a:rPr lang="en-US" sz="3200" b="1" dirty="0" err="1" smtClean="0">
                <a:solidFill>
                  <a:srgbClr val="00B0F0"/>
                </a:solidFill>
              </a:rPr>
              <a:t>সম্প্রদায়</a:t>
            </a:r>
            <a:r>
              <a:rPr lang="en-US" sz="3200" b="1" dirty="0" smtClean="0">
                <a:solidFill>
                  <a:srgbClr val="00B0F0"/>
                </a:solidFill>
              </a:rPr>
              <a:t>।</a:t>
            </a:r>
            <a:endParaRPr lang="as-IN" sz="3200" b="1" dirty="0">
              <a:solidFill>
                <a:srgbClr val="00B0F0"/>
              </a:solidFill>
            </a:endParaRPr>
          </a:p>
        </p:txBody>
      </p:sp>
    </p:spTree>
    <p:extLst>
      <p:ext uri="{BB962C8B-B14F-4D97-AF65-F5344CB8AC3E}">
        <p14:creationId xmlns:p14="http://schemas.microsoft.com/office/powerpoint/2010/main" val="36315998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Tm="2000">
        <p15:prstTrans prst="curtains"/>
      </p:transition>
    </mc:Choice>
    <mc:Fallback>
      <p:transition spd="slow" advTm="2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838200" y="400050"/>
            <a:ext cx="5181600" cy="5776913"/>
          </a:xfrm>
        </p:spPr>
        <p:txBody>
          <a:bodyPr>
            <a:normAutofit fontScale="92500"/>
          </a:bodyPr>
          <a:lstStyle/>
          <a:p>
            <a:pPr marL="0" indent="0" algn="ctr">
              <a:buNone/>
            </a:pPr>
            <a:endParaRPr lang="en-US" b="1" dirty="0" smtClean="0"/>
          </a:p>
          <a:p>
            <a:pPr marL="0" indent="0" algn="ctr">
              <a:buNone/>
            </a:pPr>
            <a:endParaRPr lang="en-US" b="1" dirty="0"/>
          </a:p>
          <a:p>
            <a:pPr marL="0" indent="0" algn="ctr">
              <a:buNone/>
            </a:pPr>
            <a:endParaRPr lang="en-US" b="1" dirty="0" smtClean="0"/>
          </a:p>
          <a:p>
            <a:pPr marL="0" indent="0" algn="ctr">
              <a:buNone/>
            </a:pPr>
            <a:endParaRPr lang="en-US" b="1" dirty="0" smtClean="0"/>
          </a:p>
          <a:p>
            <a:pPr marL="0" indent="0" algn="ctr">
              <a:buNone/>
            </a:pPr>
            <a:r>
              <a:rPr lang="en-US" b="1" dirty="0" err="1" smtClean="0"/>
              <a:t>আজকের</a:t>
            </a:r>
            <a:r>
              <a:rPr lang="en-US" b="1" dirty="0" smtClean="0"/>
              <a:t> </a:t>
            </a:r>
            <a:r>
              <a:rPr lang="en-US" b="1" dirty="0" err="1"/>
              <a:t>পাঠ</a:t>
            </a:r>
            <a:endParaRPr lang="en-US" dirty="0"/>
          </a:p>
          <a:p>
            <a:pPr marL="0" indent="0" algn="ctr">
              <a:buNone/>
            </a:pPr>
            <a:r>
              <a:rPr lang="en-US" dirty="0" err="1"/>
              <a:t>যুক্তিবিদ্যার</a:t>
            </a:r>
            <a:r>
              <a:rPr lang="en-US" dirty="0"/>
              <a:t> </a:t>
            </a:r>
            <a:r>
              <a:rPr lang="en-US" dirty="0" err="1"/>
              <a:t>উৎপত্তি</a:t>
            </a:r>
            <a:r>
              <a:rPr lang="en-US" dirty="0"/>
              <a:t> ও </a:t>
            </a:r>
            <a:r>
              <a:rPr lang="en-US" dirty="0" err="1"/>
              <a:t>ক্রমবিকাশ</a:t>
            </a:r>
            <a:endParaRPr lang="en-US" dirty="0"/>
          </a:p>
          <a:p>
            <a:pPr marL="0" indent="0" algn="ctr">
              <a:buNone/>
            </a:pPr>
            <a:r>
              <a:rPr lang="en-US" dirty="0" err="1"/>
              <a:t>যুক্তিবিদ্যা</a:t>
            </a:r>
            <a:r>
              <a:rPr lang="en-US" dirty="0"/>
              <a:t> </a:t>
            </a:r>
            <a:r>
              <a:rPr lang="en-US" dirty="0" err="1"/>
              <a:t>প্রথম</a:t>
            </a:r>
            <a:r>
              <a:rPr lang="en-US" dirty="0"/>
              <a:t> </a:t>
            </a:r>
            <a:r>
              <a:rPr lang="en-US" dirty="0" err="1"/>
              <a:t>পত্র</a:t>
            </a:r>
            <a:endParaRPr lang="en-US" dirty="0"/>
          </a:p>
          <a:p>
            <a:pPr marL="0" indent="0" algn="ctr">
              <a:buNone/>
            </a:pPr>
            <a:r>
              <a:rPr lang="en-US" dirty="0" err="1"/>
              <a:t>শ্রেণিঃ</a:t>
            </a:r>
            <a:r>
              <a:rPr lang="en-US" dirty="0"/>
              <a:t> </a:t>
            </a:r>
            <a:r>
              <a:rPr lang="en-US" dirty="0" err="1"/>
              <a:t>একাদশ-দ্বাদশ</a:t>
            </a:r>
            <a:endParaRPr lang="en-US" dirty="0"/>
          </a:p>
          <a:p>
            <a:pPr marL="0" indent="0">
              <a:buNone/>
            </a:pPr>
            <a:endParaRPr lang="en-US" dirty="0"/>
          </a:p>
        </p:txBody>
      </p:sp>
      <p:sp>
        <p:nvSpPr>
          <p:cNvPr id="6" name="Content Placeholder 5"/>
          <p:cNvSpPr>
            <a:spLocks noGrp="1"/>
          </p:cNvSpPr>
          <p:nvPr>
            <p:ph sz="half" idx="2"/>
          </p:nvPr>
        </p:nvSpPr>
        <p:spPr>
          <a:xfrm>
            <a:off x="6172200" y="400050"/>
            <a:ext cx="5181600" cy="5776913"/>
          </a:xfrm>
        </p:spPr>
        <p:txBody>
          <a:bodyPr>
            <a:normAutofit fontScale="92500"/>
          </a:bodyPr>
          <a:lstStyle/>
          <a:p>
            <a:pPr marL="0" indent="0" algn="ctr">
              <a:buNone/>
            </a:pPr>
            <a:endParaRPr lang="en-US" sz="4800" b="1" dirty="0" smtClean="0"/>
          </a:p>
          <a:p>
            <a:pPr marL="0" indent="0" algn="ctr">
              <a:buNone/>
            </a:pPr>
            <a:r>
              <a:rPr lang="en-US" sz="4800" b="1" dirty="0" err="1" smtClean="0"/>
              <a:t>শিক্ষণফল</a:t>
            </a:r>
            <a:endParaRPr lang="en-US" sz="4800" b="1" dirty="0"/>
          </a:p>
          <a:p>
            <a:pPr>
              <a:buFont typeface="Wingdings" panose="05000000000000000000" pitchFamily="2" charset="2"/>
              <a:buChar char="q"/>
            </a:pPr>
            <a:r>
              <a:rPr lang="en-US" dirty="0" err="1"/>
              <a:t>যুক্তিবিদ্যার</a:t>
            </a:r>
            <a:r>
              <a:rPr lang="en-US" dirty="0"/>
              <a:t> </a:t>
            </a:r>
            <a:r>
              <a:rPr lang="en-US" dirty="0" err="1"/>
              <a:t>উৎপত্তি</a:t>
            </a:r>
            <a:r>
              <a:rPr lang="en-US" dirty="0"/>
              <a:t> </a:t>
            </a:r>
            <a:r>
              <a:rPr lang="en-US" dirty="0" err="1" smtClean="0"/>
              <a:t>ক্রমবিকাশের</a:t>
            </a:r>
            <a:r>
              <a:rPr lang="en-US" dirty="0" smtClean="0"/>
              <a:t>  </a:t>
            </a:r>
            <a:r>
              <a:rPr lang="en-US" dirty="0" err="1"/>
              <a:t>ইতিহাস</a:t>
            </a:r>
            <a:r>
              <a:rPr lang="en-US" dirty="0"/>
              <a:t> </a:t>
            </a:r>
            <a:r>
              <a:rPr lang="en-US" dirty="0" err="1"/>
              <a:t>সম্পর্কে</a:t>
            </a:r>
            <a:r>
              <a:rPr lang="en-US" dirty="0"/>
              <a:t> </a:t>
            </a:r>
            <a:r>
              <a:rPr lang="en-US" dirty="0" err="1"/>
              <a:t>জানতে</a:t>
            </a:r>
            <a:r>
              <a:rPr lang="en-US" dirty="0"/>
              <a:t> </a:t>
            </a:r>
            <a:r>
              <a:rPr lang="en-US" dirty="0" err="1"/>
              <a:t>পারবে</a:t>
            </a:r>
            <a:r>
              <a:rPr lang="en-US" dirty="0"/>
              <a:t>।</a:t>
            </a:r>
          </a:p>
          <a:p>
            <a:pPr>
              <a:buFont typeface="Wingdings" panose="05000000000000000000" pitchFamily="2" charset="2"/>
              <a:buChar char="q"/>
            </a:pPr>
            <a:r>
              <a:rPr lang="en-US" dirty="0" err="1"/>
              <a:t>প্রাচীন</a:t>
            </a:r>
            <a:r>
              <a:rPr lang="en-US" dirty="0"/>
              <a:t> </a:t>
            </a:r>
            <a:r>
              <a:rPr lang="en-US" dirty="0" err="1"/>
              <a:t>যুগ</a:t>
            </a:r>
            <a:r>
              <a:rPr lang="en-US" dirty="0"/>
              <a:t> </a:t>
            </a:r>
            <a:r>
              <a:rPr lang="en-US" dirty="0" err="1"/>
              <a:t>সম্পর্কে</a:t>
            </a:r>
            <a:r>
              <a:rPr lang="en-US" dirty="0"/>
              <a:t> </a:t>
            </a:r>
            <a:r>
              <a:rPr lang="en-US" dirty="0" err="1"/>
              <a:t>জানতে</a:t>
            </a:r>
            <a:r>
              <a:rPr lang="en-US" dirty="0"/>
              <a:t> </a:t>
            </a:r>
            <a:r>
              <a:rPr lang="en-US" dirty="0" err="1"/>
              <a:t>পারবে</a:t>
            </a:r>
            <a:r>
              <a:rPr lang="en-US" dirty="0"/>
              <a:t>।</a:t>
            </a:r>
          </a:p>
          <a:p>
            <a:pPr>
              <a:buFont typeface="Wingdings" panose="05000000000000000000" pitchFamily="2" charset="2"/>
              <a:buChar char="q"/>
            </a:pPr>
            <a:r>
              <a:rPr lang="en-US" dirty="0" err="1"/>
              <a:t>মধ্যযুগ</a:t>
            </a:r>
            <a:r>
              <a:rPr lang="en-US" dirty="0"/>
              <a:t> </a:t>
            </a:r>
            <a:r>
              <a:rPr lang="en-US" dirty="0" err="1"/>
              <a:t>সম্পর্কে</a:t>
            </a:r>
            <a:r>
              <a:rPr lang="en-US" dirty="0"/>
              <a:t> </a:t>
            </a:r>
            <a:r>
              <a:rPr lang="en-US" dirty="0" err="1"/>
              <a:t>জানতে</a:t>
            </a:r>
            <a:r>
              <a:rPr lang="en-US" dirty="0"/>
              <a:t> </a:t>
            </a:r>
            <a:r>
              <a:rPr lang="en-US" dirty="0" err="1"/>
              <a:t>পারবে</a:t>
            </a:r>
            <a:r>
              <a:rPr lang="en-US" dirty="0"/>
              <a:t>।</a:t>
            </a:r>
          </a:p>
          <a:p>
            <a:pPr>
              <a:buFont typeface="Wingdings" panose="05000000000000000000" pitchFamily="2" charset="2"/>
              <a:buChar char="q"/>
            </a:pPr>
            <a:r>
              <a:rPr lang="en-US" dirty="0" err="1"/>
              <a:t>আধুনিক</a:t>
            </a:r>
            <a:r>
              <a:rPr lang="en-US" dirty="0"/>
              <a:t> </a:t>
            </a:r>
            <a:r>
              <a:rPr lang="en-US" dirty="0" err="1"/>
              <a:t>যুগ</a:t>
            </a:r>
            <a:r>
              <a:rPr lang="en-US" dirty="0"/>
              <a:t> </a:t>
            </a:r>
            <a:r>
              <a:rPr lang="en-US" dirty="0" err="1"/>
              <a:t>সম্পর্কে</a:t>
            </a:r>
            <a:r>
              <a:rPr lang="en-US" dirty="0"/>
              <a:t> </a:t>
            </a:r>
            <a:r>
              <a:rPr lang="en-US" dirty="0" err="1"/>
              <a:t>জানতে</a:t>
            </a:r>
            <a:r>
              <a:rPr lang="en-US" dirty="0"/>
              <a:t> </a:t>
            </a:r>
            <a:r>
              <a:rPr lang="en-US" dirty="0" err="1"/>
              <a:t>পারবে</a:t>
            </a:r>
            <a:r>
              <a:rPr lang="en-US" dirty="0"/>
              <a:t>।</a:t>
            </a:r>
          </a:p>
          <a:p>
            <a:pPr>
              <a:buFont typeface="Wingdings" panose="05000000000000000000" pitchFamily="2" charset="2"/>
              <a:buChar char="q"/>
            </a:pPr>
            <a:r>
              <a:rPr lang="en-US" dirty="0" err="1"/>
              <a:t>সাম্প্রতিক</a:t>
            </a:r>
            <a:r>
              <a:rPr lang="en-US" dirty="0"/>
              <a:t> </a:t>
            </a:r>
            <a:r>
              <a:rPr lang="en-US" dirty="0" err="1"/>
              <a:t>যুগ</a:t>
            </a:r>
            <a:r>
              <a:rPr lang="en-US" dirty="0"/>
              <a:t> </a:t>
            </a:r>
            <a:r>
              <a:rPr lang="en-US" dirty="0" err="1"/>
              <a:t>সম্পর্কে</a:t>
            </a:r>
            <a:r>
              <a:rPr lang="en-US" dirty="0"/>
              <a:t> </a:t>
            </a:r>
            <a:r>
              <a:rPr lang="en-US" dirty="0" err="1"/>
              <a:t>জানতে</a:t>
            </a:r>
            <a:r>
              <a:rPr lang="en-US" dirty="0"/>
              <a:t> </a:t>
            </a:r>
            <a:r>
              <a:rPr lang="en-US" dirty="0" err="1"/>
              <a:t>পারবে</a:t>
            </a:r>
            <a:r>
              <a:rPr lang="en-US" dirty="0"/>
              <a:t>।</a:t>
            </a:r>
          </a:p>
          <a:p>
            <a:pPr marL="0" indent="0">
              <a:buNone/>
            </a:pPr>
            <a:endParaRPr lang="en-US" dirty="0"/>
          </a:p>
        </p:txBody>
      </p:sp>
    </p:spTree>
    <p:extLst>
      <p:ext uri="{BB962C8B-B14F-4D97-AF65-F5344CB8AC3E}">
        <p14:creationId xmlns:p14="http://schemas.microsoft.com/office/powerpoint/2010/main" val="30286374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Tm="3000">
        <p15:prstTrans prst="curtains"/>
      </p:transition>
    </mc:Choice>
    <mc:Fallback>
      <p:transition spd="slow" advTm="3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p:cNvPicPr>
            <a:picLocks noGrp="1" noChangeAspect="1"/>
          </p:cNvPicPr>
          <p:nvPr>
            <p:ph sz="half" idx="1"/>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90599" y="606483"/>
            <a:ext cx="10910455" cy="5639753"/>
          </a:xfrm>
        </p:spPr>
      </p:pic>
      <p:sp>
        <p:nvSpPr>
          <p:cNvPr id="6" name="Rectangle 5"/>
          <p:cNvSpPr/>
          <p:nvPr/>
        </p:nvSpPr>
        <p:spPr>
          <a:xfrm>
            <a:off x="2317171" y="1914436"/>
            <a:ext cx="8257309" cy="2246769"/>
          </a:xfrm>
          <a:prstGeom prst="rect">
            <a:avLst/>
          </a:prstGeom>
        </p:spPr>
        <p:txBody>
          <a:bodyPr wrap="square">
            <a:spAutoFit/>
          </a:bodyPr>
          <a:lstStyle/>
          <a:p>
            <a:pPr algn="just"/>
            <a:r>
              <a:rPr lang="en-US" sz="2800" b="1" dirty="0" err="1">
                <a:solidFill>
                  <a:srgbClr val="FF0000"/>
                </a:solidFill>
              </a:rPr>
              <a:t>মানব</a:t>
            </a:r>
            <a:r>
              <a:rPr lang="en-US" sz="2800" b="1" dirty="0">
                <a:solidFill>
                  <a:srgbClr val="FF0000"/>
                </a:solidFill>
              </a:rPr>
              <a:t> </a:t>
            </a:r>
            <a:r>
              <a:rPr lang="en-US" sz="2800" b="1" dirty="0" err="1">
                <a:solidFill>
                  <a:srgbClr val="FF0000"/>
                </a:solidFill>
              </a:rPr>
              <a:t>সভ্যতার</a:t>
            </a:r>
            <a:r>
              <a:rPr lang="en-US" sz="2800" b="1" dirty="0">
                <a:solidFill>
                  <a:srgbClr val="FF0000"/>
                </a:solidFill>
              </a:rPr>
              <a:t> </a:t>
            </a:r>
            <a:r>
              <a:rPr lang="en-US" sz="2800" b="1" dirty="0" err="1">
                <a:solidFill>
                  <a:srgbClr val="FF0000"/>
                </a:solidFill>
              </a:rPr>
              <a:t>সূচনালগ্নে</a:t>
            </a:r>
            <a:r>
              <a:rPr lang="en-US" sz="2800" b="1" dirty="0">
                <a:solidFill>
                  <a:srgbClr val="FF0000"/>
                </a:solidFill>
              </a:rPr>
              <a:t> </a:t>
            </a:r>
            <a:r>
              <a:rPr lang="en-US" sz="2800" b="1" dirty="0" err="1">
                <a:solidFill>
                  <a:srgbClr val="FF0000"/>
                </a:solidFill>
              </a:rPr>
              <a:t>জীবনের</a:t>
            </a:r>
            <a:r>
              <a:rPr lang="en-US" sz="2800" b="1" dirty="0">
                <a:solidFill>
                  <a:srgbClr val="FF0000"/>
                </a:solidFill>
              </a:rPr>
              <a:t> </a:t>
            </a:r>
            <a:r>
              <a:rPr lang="en-US" sz="2800" b="1" dirty="0" err="1">
                <a:solidFill>
                  <a:srgbClr val="FF0000"/>
                </a:solidFill>
              </a:rPr>
              <a:t>প্রতিটি</a:t>
            </a:r>
            <a:r>
              <a:rPr lang="en-US" sz="2800" b="1" dirty="0">
                <a:solidFill>
                  <a:srgbClr val="FF0000"/>
                </a:solidFill>
              </a:rPr>
              <a:t> </a:t>
            </a:r>
            <a:r>
              <a:rPr lang="en-US" sz="2800" b="1" dirty="0" err="1">
                <a:solidFill>
                  <a:srgbClr val="FF0000"/>
                </a:solidFill>
              </a:rPr>
              <a:t>স্তর</a:t>
            </a:r>
            <a:r>
              <a:rPr lang="en-US" sz="2800" b="1" dirty="0">
                <a:solidFill>
                  <a:srgbClr val="FF0000"/>
                </a:solidFill>
              </a:rPr>
              <a:t> </a:t>
            </a:r>
            <a:r>
              <a:rPr lang="en-US" sz="2800" b="1" dirty="0" err="1">
                <a:solidFill>
                  <a:srgbClr val="FF0000"/>
                </a:solidFill>
              </a:rPr>
              <a:t>ছিল</a:t>
            </a:r>
            <a:r>
              <a:rPr lang="en-US" sz="2800" b="1" dirty="0">
                <a:solidFill>
                  <a:srgbClr val="FF0000"/>
                </a:solidFill>
              </a:rPr>
              <a:t> </a:t>
            </a:r>
            <a:r>
              <a:rPr lang="en-US" sz="2800" b="1" dirty="0" err="1">
                <a:solidFill>
                  <a:srgbClr val="FF0000"/>
                </a:solidFill>
              </a:rPr>
              <a:t>অত্যন্ত</a:t>
            </a:r>
            <a:r>
              <a:rPr lang="en-US" sz="2800" b="1" dirty="0">
                <a:solidFill>
                  <a:srgbClr val="FF0000"/>
                </a:solidFill>
              </a:rPr>
              <a:t> </a:t>
            </a:r>
            <a:r>
              <a:rPr lang="en-US" sz="2800" b="1" dirty="0" err="1">
                <a:solidFill>
                  <a:srgbClr val="FF0000"/>
                </a:solidFill>
              </a:rPr>
              <a:t>বেদনাময়</a:t>
            </a:r>
            <a:r>
              <a:rPr lang="en-US" sz="2800" b="1" dirty="0">
                <a:solidFill>
                  <a:srgbClr val="FF0000"/>
                </a:solidFill>
              </a:rPr>
              <a:t>। </a:t>
            </a:r>
            <a:r>
              <a:rPr lang="en-US" sz="2800" b="1" dirty="0" err="1">
                <a:solidFill>
                  <a:srgbClr val="FF0000"/>
                </a:solidFill>
              </a:rPr>
              <a:t>কুসংস্কার</a:t>
            </a:r>
            <a:r>
              <a:rPr lang="en-US" sz="2800" b="1" dirty="0">
                <a:solidFill>
                  <a:srgbClr val="FF0000"/>
                </a:solidFill>
              </a:rPr>
              <a:t>, </a:t>
            </a:r>
            <a:r>
              <a:rPr lang="en-US" sz="2800" b="1" dirty="0" err="1">
                <a:solidFill>
                  <a:srgbClr val="FF0000"/>
                </a:solidFill>
              </a:rPr>
              <a:t>কুপ্রথা</a:t>
            </a:r>
            <a:r>
              <a:rPr lang="en-US" sz="2800" b="1" dirty="0">
                <a:solidFill>
                  <a:srgbClr val="FF0000"/>
                </a:solidFill>
              </a:rPr>
              <a:t> </a:t>
            </a:r>
            <a:r>
              <a:rPr lang="en-US" sz="2800" b="1" dirty="0" err="1">
                <a:solidFill>
                  <a:srgbClr val="FF0000"/>
                </a:solidFill>
              </a:rPr>
              <a:t>কুরে</a:t>
            </a:r>
            <a:r>
              <a:rPr lang="en-US" sz="2800" b="1" dirty="0">
                <a:solidFill>
                  <a:srgbClr val="FF0000"/>
                </a:solidFill>
              </a:rPr>
              <a:t> </a:t>
            </a:r>
            <a:r>
              <a:rPr lang="en-US" sz="2800" b="1" dirty="0" err="1">
                <a:solidFill>
                  <a:srgbClr val="FF0000"/>
                </a:solidFill>
              </a:rPr>
              <a:t>কুরে</a:t>
            </a:r>
            <a:r>
              <a:rPr lang="en-US" sz="2800" b="1" dirty="0">
                <a:solidFill>
                  <a:srgbClr val="FF0000"/>
                </a:solidFill>
              </a:rPr>
              <a:t> </a:t>
            </a:r>
            <a:r>
              <a:rPr lang="en-US" sz="2800" b="1" dirty="0" err="1">
                <a:solidFill>
                  <a:srgbClr val="FF0000"/>
                </a:solidFill>
              </a:rPr>
              <a:t>জীবনকে</a:t>
            </a:r>
            <a:r>
              <a:rPr lang="en-US" sz="2800" b="1" dirty="0">
                <a:solidFill>
                  <a:srgbClr val="FF0000"/>
                </a:solidFill>
              </a:rPr>
              <a:t> </a:t>
            </a:r>
            <a:r>
              <a:rPr lang="en-US" sz="2800" b="1" dirty="0" err="1">
                <a:solidFill>
                  <a:srgbClr val="FF0000"/>
                </a:solidFill>
              </a:rPr>
              <a:t>করে</a:t>
            </a:r>
            <a:r>
              <a:rPr lang="en-US" sz="2800" b="1" dirty="0">
                <a:solidFill>
                  <a:srgbClr val="FF0000"/>
                </a:solidFill>
              </a:rPr>
              <a:t> </a:t>
            </a:r>
            <a:r>
              <a:rPr lang="en-US" sz="2800" b="1" dirty="0" err="1">
                <a:solidFill>
                  <a:srgbClr val="FF0000"/>
                </a:solidFill>
              </a:rPr>
              <a:t>তুলেছিল</a:t>
            </a:r>
            <a:r>
              <a:rPr lang="en-US" sz="2800" b="1" dirty="0">
                <a:solidFill>
                  <a:srgbClr val="FF0000"/>
                </a:solidFill>
              </a:rPr>
              <a:t> </a:t>
            </a:r>
            <a:r>
              <a:rPr lang="en-US" sz="2800" b="1" dirty="0" err="1">
                <a:solidFill>
                  <a:srgbClr val="FF0000"/>
                </a:solidFill>
              </a:rPr>
              <a:t>ব্যতিথময়</a:t>
            </a:r>
            <a:r>
              <a:rPr lang="en-US" sz="2800" b="1" dirty="0">
                <a:solidFill>
                  <a:srgbClr val="FF0000"/>
                </a:solidFill>
              </a:rPr>
              <a:t> </a:t>
            </a:r>
            <a:r>
              <a:rPr lang="en-US" sz="2800" b="1" dirty="0" err="1">
                <a:solidFill>
                  <a:srgbClr val="FF0000"/>
                </a:solidFill>
              </a:rPr>
              <a:t>এহেন</a:t>
            </a:r>
            <a:r>
              <a:rPr lang="en-US" sz="2800" b="1" dirty="0">
                <a:solidFill>
                  <a:srgbClr val="FF0000"/>
                </a:solidFill>
              </a:rPr>
              <a:t> </a:t>
            </a:r>
            <a:r>
              <a:rPr lang="en-US" sz="2800" b="1" dirty="0" err="1">
                <a:solidFill>
                  <a:srgbClr val="FF0000"/>
                </a:solidFill>
              </a:rPr>
              <a:t>সংকটময়</a:t>
            </a:r>
            <a:r>
              <a:rPr lang="en-US" sz="2800" b="1" dirty="0">
                <a:solidFill>
                  <a:srgbClr val="FF0000"/>
                </a:solidFill>
              </a:rPr>
              <a:t> </a:t>
            </a:r>
            <a:r>
              <a:rPr lang="en-US" sz="2800" b="1" dirty="0" err="1">
                <a:solidFill>
                  <a:srgbClr val="FF0000"/>
                </a:solidFill>
              </a:rPr>
              <a:t>অবস্থা</a:t>
            </a:r>
            <a:r>
              <a:rPr lang="en-US" sz="2800" b="1" dirty="0">
                <a:solidFill>
                  <a:srgbClr val="FF0000"/>
                </a:solidFill>
              </a:rPr>
              <a:t> </a:t>
            </a:r>
            <a:r>
              <a:rPr lang="en-US" sz="2800" b="1" dirty="0" err="1">
                <a:solidFill>
                  <a:srgbClr val="FF0000"/>
                </a:solidFill>
              </a:rPr>
              <a:t>থেকে</a:t>
            </a:r>
            <a:r>
              <a:rPr lang="en-US" sz="2800" b="1" dirty="0">
                <a:solidFill>
                  <a:srgbClr val="FF0000"/>
                </a:solidFill>
              </a:rPr>
              <a:t> </a:t>
            </a:r>
            <a:r>
              <a:rPr lang="en-US" sz="2800" b="1" dirty="0" err="1">
                <a:solidFill>
                  <a:srgbClr val="FF0000"/>
                </a:solidFill>
              </a:rPr>
              <a:t>উত্তরনের</a:t>
            </a:r>
            <a:r>
              <a:rPr lang="en-US" sz="2800" b="1" dirty="0">
                <a:solidFill>
                  <a:srgbClr val="FF0000"/>
                </a:solidFill>
              </a:rPr>
              <a:t> </a:t>
            </a:r>
            <a:r>
              <a:rPr lang="en-US" sz="2800" b="1" dirty="0" err="1">
                <a:solidFill>
                  <a:srgbClr val="FF0000"/>
                </a:solidFill>
              </a:rPr>
              <a:t>জন্য</a:t>
            </a:r>
            <a:r>
              <a:rPr lang="en-US" sz="2800" b="1" dirty="0">
                <a:solidFill>
                  <a:srgbClr val="FF0000"/>
                </a:solidFill>
              </a:rPr>
              <a:t> </a:t>
            </a:r>
            <a:r>
              <a:rPr lang="en-US" sz="2800" b="1" dirty="0" err="1">
                <a:solidFill>
                  <a:srgbClr val="FF0000"/>
                </a:solidFill>
              </a:rPr>
              <a:t>বৌদ্ধিক</a:t>
            </a:r>
            <a:r>
              <a:rPr lang="en-US" sz="2800" b="1" dirty="0">
                <a:solidFill>
                  <a:srgbClr val="FF0000"/>
                </a:solidFill>
              </a:rPr>
              <a:t> </a:t>
            </a:r>
            <a:r>
              <a:rPr lang="en-US" sz="2800" b="1" dirty="0" err="1">
                <a:solidFill>
                  <a:srgbClr val="FF0000"/>
                </a:solidFill>
              </a:rPr>
              <a:t>আন্দোলনের</a:t>
            </a:r>
            <a:r>
              <a:rPr lang="en-US" sz="2800" b="1" dirty="0">
                <a:solidFill>
                  <a:srgbClr val="FF0000"/>
                </a:solidFill>
              </a:rPr>
              <a:t> </a:t>
            </a:r>
            <a:r>
              <a:rPr lang="en-US" sz="2800" b="1" dirty="0" err="1">
                <a:solidFill>
                  <a:srgbClr val="FF0000"/>
                </a:solidFill>
              </a:rPr>
              <a:t>সুত্রপাত</a:t>
            </a:r>
            <a:r>
              <a:rPr lang="en-US" sz="2800" b="1" dirty="0">
                <a:solidFill>
                  <a:srgbClr val="FF0000"/>
                </a:solidFill>
              </a:rPr>
              <a:t> </a:t>
            </a:r>
            <a:r>
              <a:rPr lang="en-US" sz="2800" b="1" dirty="0" err="1">
                <a:solidFill>
                  <a:srgbClr val="FF0000"/>
                </a:solidFill>
              </a:rPr>
              <a:t>হয়</a:t>
            </a:r>
            <a:r>
              <a:rPr lang="en-US" sz="2800" b="1" dirty="0">
                <a:solidFill>
                  <a:srgbClr val="FF0000"/>
                </a:solidFill>
              </a:rPr>
              <a:t>। </a:t>
            </a:r>
            <a:endParaRPr lang="en-US" sz="2800" dirty="0">
              <a:solidFill>
                <a:srgbClr val="FF0000"/>
              </a:solidFill>
            </a:endParaRPr>
          </a:p>
        </p:txBody>
      </p:sp>
    </p:spTree>
    <p:extLst>
      <p:ext uri="{BB962C8B-B14F-4D97-AF65-F5344CB8AC3E}">
        <p14:creationId xmlns:p14="http://schemas.microsoft.com/office/powerpoint/2010/main" val="42812575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Tm="3000">
        <p15:prstTrans prst="curtains"/>
      </p:transition>
    </mc:Choice>
    <mc:Fallback>
      <p:transition spd="slow" advTm="3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TotalTime>
  <Words>318</Words>
  <Application>Microsoft Office PowerPoint</Application>
  <PresentationFormat>Widescreen</PresentationFormat>
  <Paragraphs>89</Paragraphs>
  <Slides>23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Algerian</vt:lpstr>
      <vt:lpstr>Arial</vt:lpstr>
      <vt:lpstr>Bahnschrift</vt:lpstr>
      <vt:lpstr>Calibri</vt:lpstr>
      <vt:lpstr>Calibri Light</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আল ফারাবীঃ ৮৭২-৯৫৬ খ্রিষ্টাব্দ  আল ফারাবীঃ আল ফারাবীকে মধ্যযুগীয় যুক্তিবিদ্যার জনক বলা হয়।তিনি যুক্তিবিদ্যাকে দুইভাগে বিভক্ত করেন।   1.প্রত্যয় এবং সংজ্ঞা 2.সাধারন যুক্তিবিন্যাস ও প্রমাণ সম্পর্কে।  </vt:lpstr>
      <vt:lpstr>   তর্কসাপেক্ষে প্রাক-আধুনিক যুগের সবচেয়ে প্রভাবশালী দার্শনিক। ইবনে সিনা ছিলেন গ্রিক অ্যারিস্টটলীয় দর্শন দ্বারা প্রভাবিত একজন পেরিপেটিক দার্শনিক। ধারণা করা হয় যে তিনি ৪৫০টি গ্রন্থ রচনা করেছিলেন যার মধ্যে ১৫০টি দর্শনশাস্ত্র বিষয়ক এবং ৪০টি চিকিৎসা বিজ্ঞান বিষয়ক রচনাসহ মোট ২৪০টি গ্রন্থ বর্তমানে টিকে রয়েছে। তিনি অবরোহ ও আরোহ যুক্তিবিদ্যার মধ্যে সমন্বয় সাধন করেন।</vt:lpstr>
      <vt:lpstr>                                                                                                                                                                                                       ইবন রুশদ (১১২৬-১১৯৮ খ্রিঃ)  আবুল ওয়ালিদ মুহাম্মাদ ইবন আহমাদ ইবন রুশদ (১৪ এপ্রিল ১১২৬- ১১ ডিসেম্বর ১১৯৮) সংক্ষেপে ইবনে রুশদ হলেন একজন মুসলিম আন্দালুসীয় বহুবিদ্যাবিশারদ এবং আইনবিদ যিনি দর্শন ধর্মতত্ত্ব চিকিৎসাবিজ্ঞান জ্যোতির্বিজ্ঞান পদার্থবিজ্ঞান মনোবিজ্ঞান গনিত ইসলামি আইনশাস্ত্র এবং ভাষাবিজ্ঞানসহ বহু বিষয়ে লিখেছেন।তিনি শতাধিক বই এবং গবেষণাপত্রের রচয়িতা।তার দর্শন সংক্রান্ত কাজের মধ্যে আছে অ্যারিস্টটলের উপর বেশ কিছু ব্যাখ্যাগ্রন্থ, যে কারণে তিনি পাশ্চাত্যে ব্যাখ্যাদাতা(The Commentator) এবং যুক্তিবাদের জনক হিসেবে পরিচিত।ইবন রুশদ আলমোহাদ খেলাফতের রাজ্যসভার চিকিৎসক এবং প্রধান বিচারপতির দায়িত্বে বহুদিন কাজ করেছেন। তিনি মনে করতেন, মানুষের চিন্তা ইন্দ্রিয়গ্রাহ্য স্তর থেকে বিশুদ্ধ স্তরে উন্নত করা যায়।</vt:lpstr>
      <vt:lpstr>                                                                                                                                                                                                 ফ্রান্সিস.বেকন(১৫৬১-১৬২৬খ্রিঃ) আধুনিক যুগ (1446-1831 খ্রিঃ)স্যার ফ্রান্সিস বেকন ২২শে জানুয়ারি, ১৫৬১ - ৯ই এপ্রিল, ১৬২৬) একাধারে একজন ইংরেজ যুক্তিবিদ, দার্শনিক, আইনজ্ঞ, কূটনৈতিক এবং বৈজ্ঞানিক চিন্তাধারার পথপ্রদর্শক।তিনি যুক্তিবিদ্যার ক্ষেত্রে আধুনিক চিন্তাধারায় আরোহ পদ্ধতির প্রবর্তন করেন।</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usa</dc:creator>
  <cp:lastModifiedBy>usa</cp:lastModifiedBy>
  <cp:revision>253</cp:revision>
  <dcterms:created xsi:type="dcterms:W3CDTF">2022-03-18T15:20:01Z</dcterms:created>
  <dcterms:modified xsi:type="dcterms:W3CDTF">2022-03-20T14:53:16Z</dcterms:modified>
</cp:coreProperties>
</file>