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>
        <p:scale>
          <a:sx n="60" d="100"/>
          <a:sy n="60" d="100"/>
        </p:scale>
        <p:origin x="-100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8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69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7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88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30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2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6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2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8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9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7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3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3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did\Pictures\150414_554986227899329_5466256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900" y="1944852"/>
            <a:ext cx="6455393" cy="392879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14901" y="880742"/>
            <a:ext cx="6455392" cy="93610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laimanLipi" pitchFamily="2" charset="0"/>
                <a:ea typeface="+mj-ea"/>
              </a:rPr>
              <a:t>পরিসংখ্যান ক্লাশে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laimanLipi" pitchFamily="2" charset="0"/>
                <a:ea typeface="+mj-ea"/>
              </a:rPr>
              <a:t>সবাইকে স্বাগতম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48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41" y="845568"/>
            <a:ext cx="9522373" cy="645994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dirty="0">
                <a:solidFill>
                  <a:srgbClr val="0000FF"/>
                </a:solidFill>
                <a:latin typeface="SolaimanLipi" panose="02000500020000020004" pitchFamily="2" charset="0"/>
              </a:rPr>
              <a:t>ঋতুগত উঠানামা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(Seasonal Fluctuations)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093" y="4866750"/>
            <a:ext cx="4550731" cy="754772"/>
          </a:xfr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SolaimanLipi" panose="02000500020000020004" pitchFamily="2" charset="0"/>
                <a:cs typeface="+mj-cs"/>
              </a:rPr>
              <a:t>বর্ষাকাল</a:t>
            </a:r>
            <a:endParaRPr lang="en-US" sz="4000" dirty="0">
              <a:solidFill>
                <a:srgbClr val="FF0000"/>
              </a:solidFill>
              <a:latin typeface="SolaimanLipi" panose="02000500020000020004" pitchFamily="2" charset="0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065" y="1678675"/>
            <a:ext cx="4549759" cy="31174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70520" y="1678675"/>
            <a:ext cx="4847187" cy="847013"/>
          </a:xfr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SolaimanLipi" panose="02000500020000020004" pitchFamily="2" charset="0"/>
                <a:cs typeface="+mj-cs"/>
              </a:rPr>
              <a:t>বর্ষাকালে ছাতার ব্যবহার বাড়ে</a:t>
            </a:r>
            <a:endParaRPr lang="en-US" sz="2800" dirty="0">
              <a:solidFill>
                <a:srgbClr val="7030A0"/>
              </a:solidFill>
              <a:latin typeface="SolaimanLipi" panose="02000500020000020004" pitchFamily="2" charset="0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70520" y="2682208"/>
            <a:ext cx="4847187" cy="29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52" y="811160"/>
            <a:ext cx="7757651" cy="1119239"/>
          </a:xfrm>
          <a:solidFill>
            <a:srgbClr val="002060"/>
          </a:soli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SolaimanLipi" panose="02000500020000020004" pitchFamily="2" charset="0"/>
              </a:rPr>
              <a:t>চক্র-ক্রমিক উঠানামা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(Cyclic fluctuation)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62" y="2101596"/>
            <a:ext cx="7731946" cy="3881437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893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101" y="5035579"/>
            <a:ext cx="4185623" cy="576262"/>
          </a:xfr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SolaimanLipi" panose="02000500020000020004" pitchFamily="2" charset="0"/>
                <a:cs typeface="+mj-cs"/>
              </a:rPr>
              <a:t>বন্যা</a:t>
            </a:r>
            <a:endParaRPr lang="en-US" sz="4000" dirty="0">
              <a:solidFill>
                <a:srgbClr val="FF0000"/>
              </a:solidFill>
              <a:latin typeface="SolaimanLipi" panose="02000500020000020004" pitchFamily="2" charset="0"/>
              <a:cs typeface="+mj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4" y="2042998"/>
            <a:ext cx="4184650" cy="262938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39" y="1902542"/>
            <a:ext cx="4656562" cy="701971"/>
          </a:xfr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sz="3600" dirty="0">
                <a:latin typeface="SolaimanLipi" panose="02000500020000020004" pitchFamily="2" charset="0"/>
                <a:cs typeface="+mj-cs"/>
              </a:rPr>
              <a:t>আকস্মিক পরিবর্তন</a:t>
            </a:r>
            <a:endParaRPr lang="en-US" sz="3600" dirty="0">
              <a:latin typeface="SolaimanLipi" panose="02000500020000020004" pitchFamily="2" charset="0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7938" y="2749146"/>
            <a:ext cx="4656563" cy="28774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6916" y="783298"/>
            <a:ext cx="8967019" cy="101448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laimanLipi" panose="02000500020000020004" pitchFamily="2" charset="0"/>
                <a:ea typeface="+mj-ea"/>
              </a:rPr>
              <a:t>অনিয়মিত উঠানামা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SolaimanLipi" panose="02000500020000020004" pitchFamily="2" charset="0"/>
              </a:rPr>
              <a:t>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Irregular Fluctuation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SolaimanLipi" panose="02000500020000020004" pitchFamily="2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5" y="902298"/>
            <a:ext cx="7301553" cy="4804011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87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142" y="882555"/>
            <a:ext cx="8465574" cy="1028132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SolaimanLipi" panose="02000500020000020004" pitchFamily="2" charset="0"/>
              </a:rPr>
              <a:t>জোড়ায় কাজ</a:t>
            </a:r>
            <a:endParaRPr lang="en-US" sz="4000" dirty="0">
              <a:solidFill>
                <a:srgbClr val="C00000"/>
              </a:solidFill>
              <a:latin typeface="SolaimanLipi" panose="02000500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890" y="2114143"/>
            <a:ext cx="8450826" cy="2889084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marL="531813" indent="-531813" algn="just">
              <a:buNone/>
            </a:pPr>
            <a:r>
              <a:rPr lang="bn-IN" sz="3600" dirty="0">
                <a:latin typeface="SolaimanLipi" panose="02000500020000020004" pitchFamily="2" charset="0"/>
                <a:cs typeface="+mj-cs"/>
              </a:rPr>
              <a:t>১।	কালীন সারির উপাদান কয়টি ও কি কি?</a:t>
            </a:r>
          </a:p>
          <a:p>
            <a:pPr marL="531813" indent="-531813" algn="just">
              <a:buNone/>
            </a:pPr>
            <a:r>
              <a:rPr lang="bn-IN" sz="3600" dirty="0">
                <a:latin typeface="SolaimanLipi" panose="02000500020000020004" pitchFamily="2" charset="0"/>
                <a:cs typeface="+mj-cs"/>
              </a:rPr>
              <a:t>২।	</a:t>
            </a:r>
            <a:r>
              <a:rPr lang="bn-IN" sz="3600" dirty="0" smtClean="0">
                <a:latin typeface="SolaimanLipi" panose="02000500020000020004" pitchFamily="2" charset="0"/>
                <a:cs typeface="+mj-cs"/>
              </a:rPr>
              <a:t>দ্রব্যমূল্যের</a:t>
            </a:r>
            <a:r>
              <a:rPr lang="en-US" sz="3600" dirty="0" smtClean="0">
                <a:latin typeface="SolaimanLipi" panose="02000500020000020004" pitchFamily="2" charset="0"/>
                <a:cs typeface="+mj-cs"/>
              </a:rPr>
              <a:t> </a:t>
            </a:r>
            <a:r>
              <a:rPr lang="bn-IN" sz="3600" dirty="0" smtClean="0">
                <a:latin typeface="SolaimanLipi" panose="02000500020000020004" pitchFamily="2" charset="0"/>
                <a:cs typeface="+mj-cs"/>
              </a:rPr>
              <a:t>উপর </a:t>
            </a:r>
            <a:r>
              <a:rPr lang="bn-IN" sz="3600" dirty="0">
                <a:latin typeface="SolaimanLipi" panose="02000500020000020004" pitchFamily="2" charset="0"/>
                <a:cs typeface="+mj-cs"/>
              </a:rPr>
              <a:t>বন্যার প্রভাব কালীন সারির </a:t>
            </a:r>
            <a:r>
              <a:rPr lang="bn-IN" sz="3600" dirty="0" smtClean="0">
                <a:latin typeface="SolaimanLipi" panose="02000500020000020004" pitchFamily="2" charset="0"/>
                <a:cs typeface="+mj-cs"/>
              </a:rPr>
              <a:t>কোন</a:t>
            </a:r>
            <a:r>
              <a:rPr lang="en-US" sz="3600" dirty="0" smtClean="0">
                <a:latin typeface="SolaimanLipi" panose="02000500020000020004" pitchFamily="2" charset="0"/>
                <a:cs typeface="+mj-cs"/>
              </a:rPr>
              <a:t> </a:t>
            </a:r>
            <a:r>
              <a:rPr lang="bn-IN" sz="3600" dirty="0" smtClean="0">
                <a:latin typeface="SolaimanLipi" panose="02000500020000020004" pitchFamily="2" charset="0"/>
                <a:cs typeface="+mj-cs"/>
              </a:rPr>
              <a:t>উপাদানকে</a:t>
            </a:r>
            <a:r>
              <a:rPr lang="en-US" sz="3600" dirty="0" smtClean="0">
                <a:latin typeface="SolaimanLipi" panose="02000500020000020004" pitchFamily="2" charset="0"/>
                <a:cs typeface="+mj-cs"/>
              </a:rPr>
              <a:t> </a:t>
            </a:r>
            <a:r>
              <a:rPr lang="bn-IN" sz="3600" dirty="0" smtClean="0">
                <a:latin typeface="SolaimanLipi" panose="02000500020000020004" pitchFamily="2" charset="0"/>
                <a:cs typeface="+mj-cs"/>
              </a:rPr>
              <a:t>নির্দেশ</a:t>
            </a:r>
            <a:r>
              <a:rPr lang="en-US" sz="3600" dirty="0" smtClean="0">
                <a:latin typeface="SolaimanLipi" panose="02000500020000020004" pitchFamily="2" charset="0"/>
                <a:cs typeface="+mj-cs"/>
              </a:rPr>
              <a:t> </a:t>
            </a:r>
            <a:r>
              <a:rPr lang="bn-IN" sz="3600" dirty="0" smtClean="0">
                <a:latin typeface="SolaimanLipi" panose="02000500020000020004" pitchFamily="2" charset="0"/>
                <a:cs typeface="+mj-cs"/>
              </a:rPr>
              <a:t>করে?</a:t>
            </a:r>
            <a:r>
              <a:rPr lang="en-US" sz="3600" dirty="0" smtClean="0">
                <a:latin typeface="SolaimanLipi" panose="02000500020000020004" pitchFamily="2" charset="0"/>
                <a:cs typeface="+mj-cs"/>
              </a:rPr>
              <a:t> </a:t>
            </a:r>
            <a:r>
              <a:rPr lang="bn-IN" sz="3600" dirty="0" smtClean="0">
                <a:latin typeface="SolaimanLipi" panose="02000500020000020004" pitchFamily="2" charset="0"/>
                <a:cs typeface="+mj-cs"/>
              </a:rPr>
              <a:t>ব্যাখ্যা </a:t>
            </a:r>
            <a:r>
              <a:rPr lang="bn-IN" sz="3600" dirty="0">
                <a:latin typeface="SolaimanLipi" panose="02000500020000020004" pitchFamily="2" charset="0"/>
                <a:cs typeface="+mj-cs"/>
              </a:rPr>
              <a:t>কর।</a:t>
            </a:r>
            <a:endParaRPr lang="en-US" sz="3600" dirty="0">
              <a:latin typeface="SolaimanLipi" panose="02000500020000020004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34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4026014"/>
              </p:ext>
            </p:extLst>
          </p:nvPr>
        </p:nvGraphicFramePr>
        <p:xfrm>
          <a:off x="736854" y="1919530"/>
          <a:ext cx="590036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217">
                  <a:extLst>
                    <a:ext uri="{9D8B030D-6E8A-4147-A177-3AD203B41FA5}">
                      <a16:colId xmlns:a16="http://schemas.microsoft.com/office/drawing/2014/main" xmlns="" val="2965155666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xmlns="" val="4038876391"/>
                    </a:ext>
                  </a:extLst>
                </a:gridCol>
                <a:gridCol w="1637071">
                  <a:extLst>
                    <a:ext uri="{9D8B030D-6E8A-4147-A177-3AD203B41FA5}">
                      <a16:colId xmlns:a16="http://schemas.microsoft.com/office/drawing/2014/main" xmlns="" val="1653541500"/>
                    </a:ext>
                  </a:extLst>
                </a:gridCol>
                <a:gridCol w="1622764">
                  <a:extLst>
                    <a:ext uri="{9D8B030D-6E8A-4147-A177-3AD203B41FA5}">
                      <a16:colId xmlns:a16="http://schemas.microsoft.com/office/drawing/2014/main" xmlns="" val="4010484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b="0" dirty="0">
                          <a:latin typeface="SolaimanLipi" panose="02000500020000020004" pitchFamily="2" charset="0"/>
                          <a:cs typeface="+mj-cs"/>
                        </a:rPr>
                        <a:t>বছর</a:t>
                      </a:r>
                      <a:endParaRPr lang="en-US" sz="1800" b="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0" dirty="0">
                          <a:latin typeface="SolaimanLipi" panose="02000500020000020004" pitchFamily="2" charset="0"/>
                          <a:cs typeface="+mj-cs"/>
                        </a:rPr>
                        <a:t>উৎপাদন</a:t>
                      </a:r>
                      <a:r>
                        <a:rPr lang="bn-IN" sz="1800" b="0" baseline="0" dirty="0">
                          <a:latin typeface="SolaimanLipi" panose="02000500020000020004" pitchFamily="2" charset="0"/>
                          <a:cs typeface="+mj-cs"/>
                        </a:rPr>
                        <a:t> (হাজার মেট্রিক টন)</a:t>
                      </a:r>
                      <a:endParaRPr lang="en-US" sz="1800" b="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0" dirty="0">
                          <a:latin typeface="SolaimanLipi" panose="02000500020000020004" pitchFamily="2" charset="0"/>
                          <a:cs typeface="+mj-cs"/>
                        </a:rPr>
                        <a:t>৩ বছর</a:t>
                      </a:r>
                      <a:r>
                        <a:rPr lang="bn-IN" sz="1800" b="0" baseline="0" dirty="0">
                          <a:latin typeface="SolaimanLipi" panose="02000500020000020004" pitchFamily="2" charset="0"/>
                          <a:cs typeface="+mj-cs"/>
                        </a:rPr>
                        <a:t> ভিত্তিক চলিষ্ণু সমষ্টি</a:t>
                      </a:r>
                      <a:endParaRPr lang="en-US" sz="1800" b="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b="0" dirty="0">
                          <a:latin typeface="SolaimanLipi" panose="02000500020000020004" pitchFamily="2" charset="0"/>
                          <a:cs typeface="+mj-cs"/>
                        </a:rPr>
                        <a:t>৩ বছর</a:t>
                      </a:r>
                      <a:r>
                        <a:rPr lang="bn-IN" sz="1800" b="0" baseline="0" dirty="0">
                          <a:latin typeface="SolaimanLipi" panose="02000500020000020004" pitchFamily="2" charset="0"/>
                          <a:cs typeface="+mj-cs"/>
                        </a:rPr>
                        <a:t> ভিত্তিক চলিষ্ণু গড়</a:t>
                      </a:r>
                      <a:endParaRPr lang="en-US" sz="1800" b="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9942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92.00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101.00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122.00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128.00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135,33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12132361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6043" y="1419315"/>
            <a:ext cx="3621700" cy="4651623"/>
          </a:xfrm>
          <a:ln>
            <a:solidFill>
              <a:srgbClr val="FF0000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745" y="751072"/>
            <a:ext cx="10641724" cy="1002352"/>
          </a:xfr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bn-IN" dirty="0">
                <a:solidFill>
                  <a:srgbClr val="FF0000"/>
                </a:solidFill>
                <a:latin typeface="SolaimanLipi" panose="02000500020000020004" pitchFamily="2" charset="0"/>
              </a:rPr>
              <a:t>চলিষ্ণু গড় পদ্ধতিতে সাধারণ ধারা নির্ণয়</a:t>
            </a:r>
            <a:endParaRPr lang="en-US" dirty="0">
              <a:solidFill>
                <a:srgbClr val="FF0000"/>
              </a:solidFill>
              <a:latin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6" y="791570"/>
            <a:ext cx="10472259" cy="81886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dirty="0">
                <a:latin typeface="SolaimanLipi" panose="02000500020000020004" pitchFamily="2" charset="0"/>
              </a:rPr>
              <a:t>আধাগড় পদ্ধতিতে সাধারণ ধারা নির্ণয়</a:t>
            </a:r>
            <a:endParaRPr lang="en-US" dirty="0">
              <a:latin typeface="SolaimanLipi" panose="02000500020000020004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182987"/>
              </p:ext>
            </p:extLst>
          </p:nvPr>
        </p:nvGraphicFramePr>
        <p:xfrm>
          <a:off x="627798" y="1773141"/>
          <a:ext cx="541816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299">
                  <a:extLst>
                    <a:ext uri="{9D8B030D-6E8A-4147-A177-3AD203B41FA5}">
                      <a16:colId xmlns:a16="http://schemas.microsoft.com/office/drawing/2014/main" xmlns="" val="3690757804"/>
                    </a:ext>
                  </a:extLst>
                </a:gridCol>
                <a:gridCol w="1901458">
                  <a:extLst>
                    <a:ext uri="{9D8B030D-6E8A-4147-A177-3AD203B41FA5}">
                      <a16:colId xmlns:a16="http://schemas.microsoft.com/office/drawing/2014/main" xmlns="" val="1852505717"/>
                    </a:ext>
                  </a:extLst>
                </a:gridCol>
                <a:gridCol w="2268403">
                  <a:extLst>
                    <a:ext uri="{9D8B030D-6E8A-4147-A177-3AD203B41FA5}">
                      <a16:colId xmlns:a16="http://schemas.microsoft.com/office/drawing/2014/main" xmlns="" val="3323830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SolaimanLipi" panose="02000500020000020004" pitchFamily="2" charset="0"/>
                          <a:cs typeface="+mj-cs"/>
                        </a:rPr>
                        <a:t>সাল</a:t>
                      </a:r>
                      <a:endParaRPr lang="en-US" sz="240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olaimanLipi" panose="02000500020000020004" pitchFamily="2" charset="0"/>
                          <a:cs typeface="+mj-cs"/>
                        </a:rPr>
                        <a:t>বিক্রয়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SolaimanLipi" panose="02000500020000020004" pitchFamily="2" charset="0"/>
                          <a:cs typeface="+mj-cs"/>
                        </a:rPr>
                        <a:t> </a:t>
                      </a:r>
                      <a:r>
                        <a:rPr lang="bn-IN" sz="2400" dirty="0">
                          <a:latin typeface="SolaimanLipi" panose="02000500020000020004" pitchFamily="2" charset="0"/>
                          <a:cs typeface="+mj-cs"/>
                        </a:rPr>
                        <a:t>(মেট্রিক টনে)</a:t>
                      </a:r>
                      <a:endParaRPr lang="en-US" sz="240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SolaimanLipi" panose="02000500020000020004" pitchFamily="2" charset="0"/>
                          <a:cs typeface="+mj-cs"/>
                        </a:rPr>
                        <a:t>আধাগড়</a:t>
                      </a:r>
                      <a:r>
                        <a:rPr lang="bn-IN" sz="2400" baseline="0" dirty="0">
                          <a:latin typeface="SolaimanLipi" panose="02000500020000020004" pitchFamily="2" charset="0"/>
                          <a:cs typeface="+mj-cs"/>
                        </a:rPr>
                        <a:t> </a:t>
                      </a:r>
                      <a:endParaRPr lang="bn-IN" sz="2400" baseline="0" dirty="0" smtClean="0">
                        <a:latin typeface="SolaimanLipi" panose="02000500020000020004" pitchFamily="2" charset="0"/>
                        <a:cs typeface="+mj-cs"/>
                      </a:endParaRPr>
                    </a:p>
                    <a:p>
                      <a:pPr algn="ctr"/>
                      <a:r>
                        <a:rPr lang="bn-IN" sz="2400" baseline="0" dirty="0" smtClean="0">
                          <a:latin typeface="SolaimanLipi" panose="02000500020000020004" pitchFamily="2" charset="0"/>
                          <a:cs typeface="+mj-cs"/>
                        </a:rPr>
                        <a:t>(</a:t>
                      </a:r>
                      <a:r>
                        <a:rPr lang="bn-IN" sz="2400" baseline="0" dirty="0">
                          <a:latin typeface="SolaimanLipi" panose="02000500020000020004" pitchFamily="2" charset="0"/>
                          <a:cs typeface="+mj-cs"/>
                        </a:rPr>
                        <a:t>সাধারণ ধারা)</a:t>
                      </a:r>
                      <a:endParaRPr lang="en-US" sz="240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343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1981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441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924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10912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05538" y="1367431"/>
            <a:ext cx="4092652" cy="49335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94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055" y="914400"/>
            <a:ext cx="9068841" cy="760037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SolaimanLipi" panose="02000500020000020004" pitchFamily="2" charset="0"/>
              </a:rPr>
              <a:t>দলীয় কাজ</a:t>
            </a:r>
            <a:endParaRPr lang="en-US" sz="4000" dirty="0">
              <a:solidFill>
                <a:srgbClr val="FF0000"/>
              </a:solidFill>
              <a:latin typeface="SolaimanLipi" panose="02000500020000020004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926867"/>
              </p:ext>
            </p:extLst>
          </p:nvPr>
        </p:nvGraphicFramePr>
        <p:xfrm>
          <a:off x="1019056" y="3088631"/>
          <a:ext cx="9113087" cy="1877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657">
                  <a:extLst>
                    <a:ext uri="{9D8B030D-6E8A-4147-A177-3AD203B41FA5}">
                      <a16:colId xmlns:a16="http://schemas.microsoft.com/office/drawing/2014/main" xmlns="" val="623453143"/>
                    </a:ext>
                  </a:extLst>
                </a:gridCol>
                <a:gridCol w="1109000">
                  <a:extLst>
                    <a:ext uri="{9D8B030D-6E8A-4147-A177-3AD203B41FA5}">
                      <a16:colId xmlns:a16="http://schemas.microsoft.com/office/drawing/2014/main" xmlns="" val="3853326339"/>
                    </a:ext>
                  </a:extLst>
                </a:gridCol>
                <a:gridCol w="1171926">
                  <a:extLst>
                    <a:ext uri="{9D8B030D-6E8A-4147-A177-3AD203B41FA5}">
                      <a16:colId xmlns:a16="http://schemas.microsoft.com/office/drawing/2014/main" xmlns="" val="3679911012"/>
                    </a:ext>
                  </a:extLst>
                </a:gridCol>
                <a:gridCol w="1171925">
                  <a:extLst>
                    <a:ext uri="{9D8B030D-6E8A-4147-A177-3AD203B41FA5}">
                      <a16:colId xmlns:a16="http://schemas.microsoft.com/office/drawing/2014/main" xmlns="" val="342413152"/>
                    </a:ext>
                  </a:extLst>
                </a:gridCol>
                <a:gridCol w="1114051">
                  <a:extLst>
                    <a:ext uri="{9D8B030D-6E8A-4147-A177-3AD203B41FA5}">
                      <a16:colId xmlns:a16="http://schemas.microsoft.com/office/drawing/2014/main" xmlns="" val="1947673423"/>
                    </a:ext>
                  </a:extLst>
                </a:gridCol>
                <a:gridCol w="998305">
                  <a:extLst>
                    <a:ext uri="{9D8B030D-6E8A-4147-A177-3AD203B41FA5}">
                      <a16:colId xmlns:a16="http://schemas.microsoft.com/office/drawing/2014/main" xmlns="" val="3825808214"/>
                    </a:ext>
                  </a:extLst>
                </a:gridCol>
                <a:gridCol w="948223">
                  <a:extLst>
                    <a:ext uri="{9D8B030D-6E8A-4147-A177-3AD203B41FA5}">
                      <a16:colId xmlns:a16="http://schemas.microsoft.com/office/drawing/2014/main" xmlns="" val="1248119103"/>
                    </a:ext>
                  </a:extLst>
                </a:gridCol>
              </a:tblGrid>
              <a:tr h="932753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solidFill>
                            <a:schemeClr val="tx1"/>
                          </a:solidFill>
                          <a:latin typeface="SolaimanLipi" panose="02000500020000020004" pitchFamily="2" charset="0"/>
                          <a:cs typeface="+mj-cs"/>
                        </a:rPr>
                        <a:t>বছর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023655"/>
                  </a:ext>
                </a:extLst>
              </a:tr>
              <a:tr h="932753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solidFill>
                            <a:schemeClr val="tx1"/>
                          </a:solidFill>
                          <a:latin typeface="SolaimanLipi" panose="02000500020000020004" pitchFamily="2" charset="0"/>
                          <a:cs typeface="+mj-cs"/>
                        </a:rPr>
                        <a:t>বিক্রয় (হাজার</a:t>
                      </a:r>
                      <a:r>
                        <a:rPr lang="bn-IN" sz="2800" b="0" baseline="0" dirty="0">
                          <a:solidFill>
                            <a:schemeClr val="tx1"/>
                          </a:solidFill>
                          <a:latin typeface="SolaimanLipi" panose="02000500020000020004" pitchFamily="2" charset="0"/>
                          <a:cs typeface="+mj-cs"/>
                        </a:rPr>
                        <a:t> টাকা</a:t>
                      </a:r>
                      <a:r>
                        <a:rPr lang="bn-IN" sz="2800" b="0" dirty="0">
                          <a:solidFill>
                            <a:schemeClr val="tx1"/>
                          </a:solidFill>
                          <a:latin typeface="SolaimanLipi" panose="02000500020000020004" pitchFamily="2" charset="0"/>
                          <a:cs typeface="+mj-cs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3905788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019057" y="1815152"/>
            <a:ext cx="9068840" cy="113276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SolaimanLipi" panose="02000500020000020004" pitchFamily="2" charset="0"/>
                <a:ea typeface="+mj-ea"/>
              </a:rPr>
              <a:t>নিচের তথ্য হতে তিন বছর ভিত্তিক চলিষ্ণু গড় নির্ণয় কর।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4A021"/>
              </a:solidFill>
              <a:effectLst/>
              <a:uLnTx/>
              <a:uFillTx/>
              <a:latin typeface="SolaimanLipi" panose="02000500020000020004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62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4" y="1395817"/>
            <a:ext cx="6892120" cy="103723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SolaimanLipi" panose="02000500020000020004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SolaimanLipi" panose="02000500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14" y="2581915"/>
            <a:ext cx="6892121" cy="216575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bn-IN" sz="40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১। ঋতুগত প্রভাবের উদাহরণ দাও।</a:t>
            </a:r>
          </a:p>
          <a:p>
            <a:pPr marL="0" indent="0">
              <a:buNone/>
            </a:pPr>
            <a:r>
              <a:rPr lang="bn-IN" sz="40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২। সাধারণ ধারার উদাহরণ দাও।</a:t>
            </a:r>
            <a:endParaRPr lang="en-US" sz="4000" dirty="0">
              <a:solidFill>
                <a:srgbClr val="002060"/>
              </a:solidFill>
              <a:latin typeface="SolaimanLipi" panose="02000500020000020004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02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31" y="799062"/>
            <a:ext cx="8898340" cy="98263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SolaimanLipi" panose="02000500020000020004" pitchFamily="2" charset="0"/>
              </a:rPr>
              <a:t>বাড়ির কাজ</a:t>
            </a:r>
            <a:endParaRPr lang="en-US" sz="4000" dirty="0">
              <a:solidFill>
                <a:srgbClr val="FF0000"/>
              </a:solidFill>
              <a:latin typeface="SolaimanLipi" panose="02000500020000020004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55449"/>
              </p:ext>
            </p:extLst>
          </p:nvPr>
        </p:nvGraphicFramePr>
        <p:xfrm>
          <a:off x="1037229" y="3857100"/>
          <a:ext cx="8898341" cy="202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383">
                  <a:extLst>
                    <a:ext uri="{9D8B030D-6E8A-4147-A177-3AD203B41FA5}">
                      <a16:colId xmlns:a16="http://schemas.microsoft.com/office/drawing/2014/main" xmlns="" val="1814236329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xmlns="" val="2489451181"/>
                    </a:ext>
                  </a:extLst>
                </a:gridCol>
                <a:gridCol w="1173708">
                  <a:extLst>
                    <a:ext uri="{9D8B030D-6E8A-4147-A177-3AD203B41FA5}">
                      <a16:colId xmlns:a16="http://schemas.microsoft.com/office/drawing/2014/main" xmlns="" val="1164839051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xmlns="" val="2119862616"/>
                    </a:ext>
                  </a:extLst>
                </a:gridCol>
                <a:gridCol w="1160059">
                  <a:extLst>
                    <a:ext uri="{9D8B030D-6E8A-4147-A177-3AD203B41FA5}">
                      <a16:colId xmlns:a16="http://schemas.microsoft.com/office/drawing/2014/main" xmlns="" val="3224438848"/>
                    </a:ext>
                  </a:extLst>
                </a:gridCol>
                <a:gridCol w="1405719">
                  <a:extLst>
                    <a:ext uri="{9D8B030D-6E8A-4147-A177-3AD203B41FA5}">
                      <a16:colId xmlns:a16="http://schemas.microsoft.com/office/drawing/2014/main" xmlns="" val="337766568"/>
                    </a:ext>
                  </a:extLst>
                </a:gridCol>
              </a:tblGrid>
              <a:tr h="837216"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chemeClr val="tx1"/>
                          </a:solidFill>
                          <a:latin typeface="SolaimanLipi" panose="02000500020000020004" pitchFamily="2" charset="0"/>
                          <a:cs typeface="+mj-cs"/>
                        </a:rPr>
                        <a:t>বছর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1592"/>
                  </a:ext>
                </a:extLst>
              </a:tr>
              <a:tr h="837216"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latin typeface="SolaimanLipi" panose="02000500020000020004" pitchFamily="2" charset="0"/>
                          <a:cs typeface="+mj-cs"/>
                        </a:rPr>
                        <a:t>ভাড়া (হাজার</a:t>
                      </a:r>
                      <a:r>
                        <a:rPr lang="bn-IN" sz="3600" b="0" baseline="0" dirty="0">
                          <a:latin typeface="SolaimanLipi" panose="02000500020000020004" pitchFamily="2" charset="0"/>
                          <a:cs typeface="+mj-cs"/>
                        </a:rPr>
                        <a:t> টাকা)</a:t>
                      </a:r>
                      <a:endParaRPr lang="en-US" sz="3600" b="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2758349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037230" y="1983115"/>
            <a:ext cx="8898340" cy="1651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laimanLipi" panose="02000500020000020004" pitchFamily="2" charset="0"/>
                <a:ea typeface="+mn-ea"/>
                <a:cs typeface="+mj-cs"/>
              </a:rPr>
              <a:t>নিচের তথ্য সারি হতে আধাগড় পদ্ধতিতে সাধারণ ধারা নির্ণয় কর।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olaimanLipi" panose="02000500020000020004" pitchFamily="2" charset="0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63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7639" y="1080970"/>
            <a:ext cx="6408397" cy="3804927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>
            <a:normAutofit fontScale="62500" lnSpcReduction="20000"/>
          </a:bodyPr>
          <a:lstStyle/>
          <a:p>
            <a:pPr marL="355600" indent="-355600"/>
            <a:r>
              <a:rPr lang="bn-IN" sz="4800" dirty="0">
                <a:solidFill>
                  <a:srgbClr val="FFFF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endParaRPr lang="bn-IN" sz="4800" dirty="0" smtClean="0">
              <a:solidFill>
                <a:srgbClr val="FFFF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355600" indent="-355600"/>
            <a:r>
              <a:rPr lang="bn-IN" sz="4800" dirty="0">
                <a:solidFill>
                  <a:srgbClr val="FFFF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bn-IN" sz="5800" dirty="0" smtClean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নামঃ </a:t>
            </a:r>
            <a:r>
              <a:rPr lang="bn-IN" sz="5800" dirty="0" smtClean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মুহাঃ ফাহীমুল হক জাদীদ</a:t>
            </a:r>
            <a:endParaRPr lang="bn-IN" sz="5800" dirty="0">
              <a:solidFill>
                <a:srgbClr val="FFFF00"/>
              </a:solidFill>
              <a:latin typeface="SolaimanLipi" panose="03000609000000000000" pitchFamily="65" charset="0"/>
              <a:cs typeface="+mj-cs"/>
            </a:endParaRPr>
          </a:p>
          <a:p>
            <a:pPr marL="355600" indent="-355600"/>
            <a:r>
              <a:rPr lang="bn-IN" sz="4600" dirty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	পদবীঃ </a:t>
            </a:r>
            <a:r>
              <a:rPr lang="bn-IN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সহকারী অধ্যাপক </a:t>
            </a:r>
            <a:r>
              <a:rPr lang="bn-IN" sz="4600" dirty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(পরিসংখ্যান)</a:t>
            </a:r>
            <a:r>
              <a:rPr lang="en-US" sz="4600" dirty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 </a:t>
            </a:r>
          </a:p>
          <a:p>
            <a:pPr marL="355600" indent="-355600"/>
            <a:r>
              <a:rPr lang="en-US" sz="4600" dirty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	</a:t>
            </a:r>
            <a:r>
              <a:rPr lang="bn-IN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নামোশংকরবাটী</a:t>
            </a:r>
            <a:r>
              <a:rPr lang="bn-BD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 </a:t>
            </a:r>
            <a:r>
              <a:rPr lang="bn-BD" sz="4600" dirty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কলেজ, </a:t>
            </a:r>
            <a:r>
              <a:rPr lang="bn-BD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চাঁপাইনবাবগঞ্জ</a:t>
            </a:r>
            <a:endParaRPr lang="bn-IN" sz="4600" dirty="0" smtClean="0">
              <a:solidFill>
                <a:srgbClr val="FFFF00"/>
              </a:solidFill>
              <a:latin typeface="SolaimanLipi" panose="03000609000000000000" pitchFamily="65" charset="0"/>
              <a:cs typeface="+mj-cs"/>
            </a:endParaRPr>
          </a:p>
          <a:p>
            <a:pPr marL="355600" indent="-355600"/>
            <a:r>
              <a:rPr lang="bn-IN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bn-IN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মোবাইল নং</a:t>
            </a:r>
            <a:r>
              <a:rPr lang="en-GB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+mj-cs"/>
              </a:rPr>
              <a:t> </a:t>
            </a:r>
            <a:r>
              <a:rPr lang="en-GB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r>
              <a:rPr lang="bn-IN" sz="4600" dirty="0" smtClean="0">
                <a:solidFill>
                  <a:srgbClr val="FFFF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GB" sz="4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01718282624</a:t>
            </a:r>
            <a:endParaRPr lang="en-US" sz="4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GB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4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fh.jadid</a:t>
            </a:r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GB" sz="4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76" y="1094509"/>
            <a:ext cx="3085554" cy="3782291"/>
          </a:xfrm>
        </p:spPr>
      </p:pic>
    </p:spTree>
    <p:extLst>
      <p:ext uri="{BB962C8B-B14F-4D97-AF65-F5344CB8AC3E}">
        <p14:creationId xmlns:p14="http://schemas.microsoft.com/office/powerpoint/2010/main" val="18339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32" y="4694176"/>
            <a:ext cx="8264069" cy="1155462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6600" dirty="0">
                <a:solidFill>
                  <a:srgbClr val="0000FF"/>
                </a:solidFill>
                <a:latin typeface="SolaimanLipi" panose="02000500020000020004" pitchFamily="2" charset="0"/>
              </a:rPr>
              <a:t>সবাইকে ধন্যবাদ</a:t>
            </a:r>
            <a:endParaRPr lang="en-US" sz="6600" dirty="0">
              <a:solidFill>
                <a:srgbClr val="0000FF"/>
              </a:solidFill>
              <a:latin typeface="SolaimanLipi" panose="02000500020000020004" pitchFamily="2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6" b="13856"/>
          <a:stretch>
            <a:fillRect/>
          </a:stretch>
        </p:blipFill>
        <p:spPr>
          <a:xfrm>
            <a:off x="1009933" y="671513"/>
            <a:ext cx="8264067" cy="3845718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49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06" y="978090"/>
            <a:ext cx="8486487" cy="369714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900113" indent="-900113"/>
            <a:r>
              <a:rPr lang="bn-IN" sz="4000" dirty="0">
                <a:solidFill>
                  <a:srgbClr val="C00000"/>
                </a:solidFill>
              </a:rPr>
              <a:t/>
            </a:r>
            <a:br>
              <a:rPr lang="bn-IN" sz="4000" dirty="0">
                <a:solidFill>
                  <a:srgbClr val="C00000"/>
                </a:solidFill>
              </a:rPr>
            </a:br>
            <a:r>
              <a:rPr lang="bn-IN" sz="4800" dirty="0">
                <a:solidFill>
                  <a:srgbClr val="C00000"/>
                </a:solidFill>
                <a:latin typeface="SolaimanLipi" panose="02000500020000020004" pitchFamily="2" charset="0"/>
              </a:rPr>
              <a:t>শ্রেণিঃ একাদশ</a:t>
            </a:r>
            <a:br>
              <a:rPr lang="bn-IN" sz="4800" dirty="0">
                <a:solidFill>
                  <a:srgbClr val="C00000"/>
                </a:solidFill>
                <a:latin typeface="SolaimanLipi" panose="02000500020000020004" pitchFamily="2" charset="0"/>
              </a:rPr>
            </a:br>
            <a:r>
              <a:rPr lang="bn-IN" sz="4800" dirty="0">
                <a:solidFill>
                  <a:srgbClr val="C00000"/>
                </a:solidFill>
                <a:latin typeface="SolaimanLipi" panose="02000500020000020004" pitchFamily="2" charset="0"/>
              </a:rPr>
              <a:t>বিষয়ঃ </a:t>
            </a:r>
            <a:r>
              <a:rPr lang="bn-IN" sz="4800" dirty="0" smtClean="0">
                <a:solidFill>
                  <a:srgbClr val="C00000"/>
                </a:solidFill>
                <a:latin typeface="SolaimanLipi" panose="02000500020000020004" pitchFamily="2" charset="0"/>
              </a:rPr>
              <a:t>পরিসংখ্যান</a:t>
            </a:r>
            <a:r>
              <a:rPr lang="en-US" sz="4800" dirty="0" smtClean="0">
                <a:solidFill>
                  <a:srgbClr val="C00000"/>
                </a:solidFill>
                <a:latin typeface="SolaimanLipi" panose="02000500020000020004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SolaimanLipi" panose="02000500020000020004" pitchFamily="2" charset="0"/>
              </a:rPr>
              <a:t>প্রথম পত্র</a:t>
            </a:r>
            <a:r>
              <a:rPr lang="bn-IN" sz="4800" dirty="0">
                <a:solidFill>
                  <a:srgbClr val="C00000"/>
                </a:solidFill>
                <a:latin typeface="SolaimanLipi" panose="02000500020000020004" pitchFamily="2" charset="0"/>
              </a:rPr>
              <a:t/>
            </a:r>
            <a:br>
              <a:rPr lang="bn-IN" sz="4800" dirty="0">
                <a:solidFill>
                  <a:srgbClr val="C00000"/>
                </a:solidFill>
                <a:latin typeface="SolaimanLipi" panose="02000500020000020004" pitchFamily="2" charset="0"/>
              </a:rPr>
            </a:br>
            <a:r>
              <a:rPr lang="bn-IN" sz="4800" dirty="0">
                <a:solidFill>
                  <a:srgbClr val="C00000"/>
                </a:solidFill>
                <a:latin typeface="SolaimanLipi" panose="02000500020000020004" pitchFamily="2" charset="0"/>
              </a:rPr>
              <a:t>অধ্যায়ঃ </a:t>
            </a:r>
            <a:r>
              <a:rPr lang="bn-IN" sz="4800" dirty="0" smtClean="0">
                <a:solidFill>
                  <a:srgbClr val="C00000"/>
                </a:solidFill>
                <a:latin typeface="SolaimanLipi" panose="02000500020000020004" pitchFamily="2" charset="0"/>
              </a:rPr>
              <a:t>সপ্তম</a:t>
            </a:r>
            <a:endParaRPr lang="en-US" sz="4800" dirty="0">
              <a:solidFill>
                <a:srgbClr val="C00000"/>
              </a:solidFill>
              <a:latin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6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446" y="1041866"/>
            <a:ext cx="5361146" cy="1278252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SolaimanLipi" panose="02000500020000020004" pitchFamily="2" charset="0"/>
                <a:cs typeface="+mj-cs"/>
              </a:rPr>
              <a:t>ছবিটি কিসের?</a:t>
            </a:r>
            <a:endParaRPr lang="en-US" sz="4000" dirty="0">
              <a:solidFill>
                <a:schemeClr val="tx1"/>
              </a:solidFill>
              <a:latin typeface="SolaimanLipi" panose="02000500020000020004" pitchFamily="2" charset="0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445" y="2477291"/>
            <a:ext cx="5361146" cy="29909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2684" y="1041865"/>
            <a:ext cx="5527383" cy="1278253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BD" sz="3600" dirty="0">
                <a:latin typeface="SolaimanLipi" panose="02000500020000020004" pitchFamily="2" charset="0"/>
                <a:cs typeface="+mj-cs"/>
              </a:rPr>
              <a:t>বাংলাদেশে বিভিন্ন বছরে </a:t>
            </a:r>
            <a:r>
              <a:rPr lang="bn-BD" sz="3600" dirty="0" smtClean="0">
                <a:latin typeface="SolaimanLipi" panose="02000500020000020004" pitchFamily="2" charset="0"/>
                <a:cs typeface="+mj-cs"/>
              </a:rPr>
              <a:t>ফসলের</a:t>
            </a:r>
            <a:r>
              <a:rPr lang="bn-IN" sz="3600" dirty="0" smtClean="0">
                <a:latin typeface="SolaimanLipi" panose="02000500020000020004" pitchFamily="2" charset="0"/>
                <a:cs typeface="+mj-cs"/>
              </a:rPr>
              <a:t> </a:t>
            </a:r>
            <a:r>
              <a:rPr lang="bn-BD" sz="3600" dirty="0" smtClean="0">
                <a:latin typeface="SolaimanLipi" panose="02000500020000020004" pitchFamily="2" charset="0"/>
                <a:cs typeface="+mj-cs"/>
              </a:rPr>
              <a:t>উৎপাদনের </a:t>
            </a:r>
            <a:r>
              <a:rPr lang="bn-BD" sz="3600" dirty="0">
                <a:latin typeface="SolaimanLipi" panose="02000500020000020004" pitchFamily="2" charset="0"/>
                <a:cs typeface="+mj-cs"/>
              </a:rPr>
              <a:t>চিত্র</a:t>
            </a:r>
            <a:endParaRPr lang="en-US" sz="3600" dirty="0"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25396" y="2462542"/>
            <a:ext cx="5527384" cy="29909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240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097" y="1552547"/>
            <a:ext cx="7766936" cy="3179928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dirty="0">
                <a:solidFill>
                  <a:srgbClr val="002060"/>
                </a:solidFill>
                <a:latin typeface="SolaimanLipi" panose="02000500020000020004" pitchFamily="2" charset="0"/>
              </a:rPr>
              <a:t>আজকের পাঠ শিরোনাম</a:t>
            </a:r>
            <a:br>
              <a:rPr lang="bn-IN" dirty="0">
                <a:solidFill>
                  <a:srgbClr val="002060"/>
                </a:solidFill>
                <a:latin typeface="SolaimanLipi" panose="02000500020000020004" pitchFamily="2" charset="0"/>
              </a:rPr>
            </a:br>
            <a:r>
              <a:rPr lang="bn-IN" dirty="0">
                <a:solidFill>
                  <a:srgbClr val="002060"/>
                </a:solidFill>
                <a:latin typeface="SolaimanLipi" panose="02000500020000020004" pitchFamily="2" charset="0"/>
              </a:rPr>
              <a:t>কালীন সারি</a:t>
            </a:r>
            <a:r>
              <a:rPr lang="bn-IN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/>
            </a:r>
            <a:br>
              <a:rPr lang="bn-IN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</a:br>
            <a:r>
              <a:rPr lang="bn-IN" dirty="0">
                <a:solidFill>
                  <a:srgbClr val="002060"/>
                </a:solidFill>
                <a:latin typeface="Times New Roman" pitchFamily="18" charset="0"/>
                <a:cs typeface="SolaimanLipi" panose="02000500020000020004" pitchFamily="2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Series</a:t>
            </a:r>
            <a:r>
              <a:rPr lang="b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056" y="930575"/>
            <a:ext cx="8403020" cy="925521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SolaimanLipi" panose="02000500020000020004" pitchFamily="2" charset="0"/>
              </a:rPr>
              <a:t>শিখনফল</a:t>
            </a:r>
            <a:endParaRPr lang="en-US" sz="4000" dirty="0">
              <a:solidFill>
                <a:srgbClr val="FF0000"/>
              </a:solidFill>
              <a:latin typeface="SolaimanLipi" panose="0200050002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632" y="2049811"/>
            <a:ext cx="8421329" cy="2825086"/>
          </a:xfrm>
          <a:ln>
            <a:solidFill>
              <a:srgbClr val="FF0000"/>
            </a:solidFill>
          </a:ln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১। </a:t>
            </a:r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কালীন </a:t>
            </a:r>
            <a:r>
              <a:rPr lang="bn-IN" sz="36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সারির ধারনা ব্যাখ্যা করতে পারবে।</a:t>
            </a:r>
          </a:p>
          <a:p>
            <a:pPr algn="l"/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২। কালীন </a:t>
            </a:r>
            <a:r>
              <a:rPr lang="bn-IN" sz="36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সারির বিভিন্ন উপাদান বর্ণনা </a:t>
            </a:r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করতে </a:t>
            </a:r>
          </a:p>
          <a:p>
            <a:pPr algn="l"/>
            <a:r>
              <a:rPr lang="bn-IN" sz="36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  </a:t>
            </a:r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পারবে</a:t>
            </a:r>
            <a:r>
              <a:rPr lang="bn-IN" sz="36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।</a:t>
            </a:r>
            <a:endParaRPr lang="en-US" sz="3600" dirty="0">
              <a:solidFill>
                <a:srgbClr val="002060"/>
              </a:solidFill>
              <a:latin typeface="SolaimanLipi" panose="02000500020000020004" pitchFamily="2" charset="0"/>
              <a:cs typeface="+mj-cs"/>
            </a:endParaRPr>
          </a:p>
          <a:p>
            <a:pPr algn="just"/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৩। বিভিন্ন </a:t>
            </a:r>
            <a:r>
              <a:rPr lang="bn-IN" sz="36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পদ্ধতি প্রয়োগ করে কালীন সারির </a:t>
            </a:r>
            <a:endParaRPr lang="bn-IN" sz="3600" dirty="0" smtClean="0">
              <a:solidFill>
                <a:srgbClr val="002060"/>
              </a:solidFill>
              <a:latin typeface="SolaimanLipi" panose="02000500020000020004" pitchFamily="2" charset="0"/>
              <a:cs typeface="+mj-cs"/>
            </a:endParaRPr>
          </a:p>
          <a:p>
            <a:pPr algn="just"/>
            <a:r>
              <a:rPr lang="bn-IN" sz="36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  </a:t>
            </a:r>
            <a:r>
              <a:rPr lang="bn-IN" sz="3600" dirty="0" smtClean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সাধারণ ধারা </a:t>
            </a:r>
            <a:r>
              <a:rPr lang="bn-IN" sz="3600" dirty="0">
                <a:solidFill>
                  <a:srgbClr val="002060"/>
                </a:solidFill>
                <a:latin typeface="SolaimanLipi" panose="02000500020000020004" pitchFamily="2" charset="0"/>
                <a:cs typeface="+mj-cs"/>
              </a:rPr>
              <a:t>নির্ণয় করতে পারবে।</a:t>
            </a:r>
            <a:endParaRPr lang="en-US" sz="3600" dirty="0">
              <a:solidFill>
                <a:srgbClr val="002060"/>
              </a:solidFill>
              <a:latin typeface="SolaimanLipi" panose="02000500020000020004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20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948" y="683340"/>
            <a:ext cx="6169440" cy="53681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bn-IN" sz="2800" dirty="0">
                <a:solidFill>
                  <a:srgbClr val="0000FF"/>
                </a:solidFill>
                <a:latin typeface="SolaimanLipi" panose="02000500020000020004" pitchFamily="2" charset="0"/>
              </a:rPr>
              <a:t>কয়েক বছরে উৎপাদিত ধানের পরিমাণ</a:t>
            </a:r>
            <a:endParaRPr lang="en-US" sz="2800" dirty="0">
              <a:solidFill>
                <a:srgbClr val="0000FF"/>
              </a:solidFill>
              <a:latin typeface="SolaimanLipi" panose="02000500020000020004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516569"/>
              </p:ext>
            </p:extLst>
          </p:nvPr>
        </p:nvGraphicFramePr>
        <p:xfrm>
          <a:off x="1890948" y="1341722"/>
          <a:ext cx="616944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485">
                  <a:extLst>
                    <a:ext uri="{9D8B030D-6E8A-4147-A177-3AD203B41FA5}">
                      <a16:colId xmlns:a16="http://schemas.microsoft.com/office/drawing/2014/main" xmlns="" val="2169698550"/>
                    </a:ext>
                  </a:extLst>
                </a:gridCol>
                <a:gridCol w="3078955">
                  <a:extLst>
                    <a:ext uri="{9D8B030D-6E8A-4147-A177-3AD203B41FA5}">
                      <a16:colId xmlns:a16="http://schemas.microsoft.com/office/drawing/2014/main" xmlns="" val="338281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SolaimanLipi" panose="02000500020000020004" pitchFamily="2" charset="0"/>
                          <a:cs typeface="+mj-cs"/>
                        </a:rPr>
                        <a:t>সাল</a:t>
                      </a:r>
                      <a:endParaRPr lang="en-US" sz="240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SolaimanLipi" panose="02000500020000020004" pitchFamily="2" charset="0"/>
                          <a:cs typeface="+mj-cs"/>
                        </a:rPr>
                        <a:t>উৎপাদনের</a:t>
                      </a:r>
                      <a:r>
                        <a:rPr lang="bn-IN" sz="2400" baseline="0" dirty="0">
                          <a:latin typeface="SolaimanLipi" panose="02000500020000020004" pitchFamily="2" charset="0"/>
                          <a:cs typeface="+mj-cs"/>
                        </a:rPr>
                        <a:t> পরিমাণ (লক্ষ টনে)</a:t>
                      </a:r>
                      <a:endParaRPr lang="en-US" sz="2400" dirty="0">
                        <a:latin typeface="SolaimanLipi" panose="02000500020000020004" pitchFamily="2" charset="0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9708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8039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999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413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19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7530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35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824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39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9750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712" y="1260502"/>
            <a:ext cx="7707289" cy="1000836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SolaimanLipi" panose="02000500020000020004" pitchFamily="2" charset="0"/>
              </a:rPr>
              <a:t>একক কাজ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SolaimanLipi" panose="0200050002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66712" y="2415653"/>
            <a:ext cx="7707289" cy="15694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SolaimanLipi" panose="02000500020000020004" pitchFamily="2" charset="0"/>
              </a:rPr>
              <a:t>১। কালীন সারি কী?</a:t>
            </a:r>
          </a:p>
        </p:txBody>
      </p:sp>
    </p:spTree>
    <p:extLst>
      <p:ext uri="{BB962C8B-B14F-4D97-AF65-F5344CB8AC3E}">
        <p14:creationId xmlns:p14="http://schemas.microsoft.com/office/powerpoint/2010/main" val="39415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367" y="1765414"/>
            <a:ext cx="5431808" cy="36291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7505" y="709449"/>
            <a:ext cx="10339670" cy="8743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</a:rPr>
              <a:t>সাধারণ ধারা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SolaimanLipi" panose="02000500020000020004" pitchFamily="2" charset="0"/>
              </a:rPr>
              <a:t>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Trend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SolaimanLipi" panose="02000500020000020004" pitchFamily="2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4" y="1750664"/>
            <a:ext cx="4810784" cy="36291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138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286</Words>
  <Application>Microsoft Office PowerPoint</Application>
  <PresentationFormat>Custom</PresentationFormat>
  <Paragraphs>140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PowerPoint Presentation</vt:lpstr>
      <vt:lpstr> শ্রেণিঃ একাদশ বিষয়ঃ পরিসংখ্যান প্রথম পত্র অধ্যায়ঃ সপ্তম</vt:lpstr>
      <vt:lpstr>PowerPoint Presentation</vt:lpstr>
      <vt:lpstr>আজকের পাঠ শিরোনাম কালীন সারি (Time Series)</vt:lpstr>
      <vt:lpstr>শিখনফল</vt:lpstr>
      <vt:lpstr>কয়েক বছরে উৎপাদিত ধানের পরিমাণ</vt:lpstr>
      <vt:lpstr>একক কাজ</vt:lpstr>
      <vt:lpstr>PowerPoint Presentation</vt:lpstr>
      <vt:lpstr>ঋতুগত উঠানামা (Seasonal Fluctuations)</vt:lpstr>
      <vt:lpstr>চক্র-ক্রমিক উঠানামা (Cyclic fluctuation)</vt:lpstr>
      <vt:lpstr>PowerPoint Presentation</vt:lpstr>
      <vt:lpstr>PowerPoint Presentation</vt:lpstr>
      <vt:lpstr>জোড়ায় কাজ</vt:lpstr>
      <vt:lpstr>চলিষ্ণু গড় পদ্ধতিতে সাধারণ ধারা নির্ণয়</vt:lpstr>
      <vt:lpstr>আধাগড় পদ্ধতিতে সাধারণ ধারা নির্ণয়</vt:lpstr>
      <vt:lpstr>দলীয় কাজ</vt:lpstr>
      <vt:lpstr>মূল্যায়ন</vt:lpstr>
      <vt:lpstr>বাড়ির কাজ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Jadid</dc:creator>
  <cp:lastModifiedBy>Jadid</cp:lastModifiedBy>
  <cp:revision>46</cp:revision>
  <dcterms:created xsi:type="dcterms:W3CDTF">2017-12-07T05:27:29Z</dcterms:created>
  <dcterms:modified xsi:type="dcterms:W3CDTF">2022-03-20T14:12:10Z</dcterms:modified>
</cp:coreProperties>
</file>