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52" r:id="rId1"/>
  </p:sldMasterIdLst>
  <p:notesMasterIdLst>
    <p:notesMasterId r:id="rId16"/>
  </p:notesMasterIdLst>
  <p:sldIdLst>
    <p:sldId id="329" r:id="rId2"/>
    <p:sldId id="328" r:id="rId3"/>
    <p:sldId id="317" r:id="rId4"/>
    <p:sldId id="318" r:id="rId5"/>
    <p:sldId id="347" r:id="rId6"/>
    <p:sldId id="316" r:id="rId7"/>
    <p:sldId id="335" r:id="rId8"/>
    <p:sldId id="348" r:id="rId9"/>
    <p:sldId id="349" r:id="rId10"/>
    <p:sldId id="350" r:id="rId11"/>
    <p:sldId id="351" r:id="rId12"/>
    <p:sldId id="352" r:id="rId13"/>
    <p:sldId id="35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24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4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45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35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907-7534-4495-AAD5-B0B14D303E2C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5EE-5350-42FA-8EEA-C9F48675C23A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F951-EB9D-4681-9BDA-8926A8DB76DD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C17-EEAA-4C22-A419-5D1453FB4168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0597-1BF5-4B7B-8746-695F7750C69C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379E-EC2A-4FC2-BF9A-2413322D1CAB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DC0F-B684-4149-8187-BFE46C94A207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3" r:id="rId1"/>
    <p:sldLayoutId id="2147485954" r:id="rId2"/>
    <p:sldLayoutId id="2147485955" r:id="rId3"/>
    <p:sldLayoutId id="2147485956" r:id="rId4"/>
    <p:sldLayoutId id="2147485957" r:id="rId5"/>
    <p:sldLayoutId id="2147485958" r:id="rId6"/>
    <p:sldLayoutId id="2147485959" r:id="rId7"/>
    <p:sldLayoutId id="2147485960" r:id="rId8"/>
    <p:sldLayoutId id="2147485961" r:id="rId9"/>
    <p:sldLayoutId id="2147485962" r:id="rId10"/>
    <p:sldLayoutId id="2147485963" r:id="rId11"/>
  </p:sldLayoutIdLst>
  <p:transition spd="slow">
    <p:pull dir="ru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276600"/>
            <a:ext cx="83820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990600"/>
            <a:ext cx="7620000" cy="707886"/>
          </a:xfrm>
          <a:prstGeom prst="rect">
            <a:avLst/>
          </a:prstGeom>
          <a:solidFill>
            <a:schemeClr val="accent6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en-US" sz="4000" b="1" dirty="0" smtClean="0">
                <a:latin typeface="Tw Cen MT" pitchFamily="34" charset="0"/>
              </a:rPr>
              <a:t>a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x</a:t>
            </a:r>
            <a:r>
              <a:rPr lang="en-US" sz="4000" b="1" baseline="30000" dirty="0" smtClean="0">
                <a:latin typeface="Tw Cen MT" pitchFamily="34" charset="0"/>
              </a:rPr>
              <a:t>3</a:t>
            </a:r>
            <a:r>
              <a:rPr lang="en-US" sz="4000" b="1" dirty="0" smtClean="0">
                <a:latin typeface="Tw Cen MT" pitchFamily="34" charset="0"/>
              </a:rPr>
              <a:t>-b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y</a:t>
            </a:r>
            <a:r>
              <a:rPr lang="en-US" sz="4000" b="1" baseline="30000" dirty="0" smtClean="0">
                <a:latin typeface="Tw Cen MT" pitchFamily="34" charset="0"/>
              </a:rPr>
              <a:t>4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 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dirty="0">
                <a:latin typeface="Tw Cen MT" pitchFamily="34" charset="0"/>
              </a:rPr>
              <a:t> </a:t>
            </a:r>
            <a:r>
              <a:rPr lang="en-US" sz="4000" b="1" dirty="0" smtClean="0">
                <a:latin typeface="Tw Cen MT" pitchFamily="34" charset="0"/>
              </a:rPr>
              <a:t>a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x</a:t>
            </a:r>
            <a:r>
              <a:rPr lang="en-US" sz="4000" b="1" baseline="30000" dirty="0" smtClean="0">
                <a:latin typeface="Tw Cen MT" pitchFamily="34" charset="0"/>
              </a:rPr>
              <a:t>3</a:t>
            </a:r>
            <a:r>
              <a:rPr lang="en-US" sz="4000" b="1" dirty="0" smtClean="0">
                <a:latin typeface="Tw Cen MT" pitchFamily="34" charset="0"/>
              </a:rPr>
              <a:t>-b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y</a:t>
            </a:r>
            <a:r>
              <a:rPr lang="en-US" sz="4000" b="1" baseline="30000" dirty="0" smtClean="0">
                <a:latin typeface="Tw Cen MT" pitchFamily="34" charset="0"/>
              </a:rPr>
              <a:t>4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=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latin typeface="Tw Cen MT" pitchFamily="34" charset="0"/>
              </a:rPr>
              <a:t>a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x</a:t>
            </a:r>
            <a:r>
              <a:rPr lang="en-US" sz="4000" b="1" baseline="30000" dirty="0" smtClean="0">
                <a:latin typeface="Tw Cen MT" pitchFamily="34" charset="0"/>
              </a:rPr>
              <a:t>3</a:t>
            </a:r>
            <a:r>
              <a:rPr lang="en-US" sz="4000" b="1" dirty="0" smtClean="0">
                <a:latin typeface="Tw Cen MT" pitchFamily="34" charset="0"/>
              </a:rPr>
              <a:t>-b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y</a:t>
            </a:r>
            <a:r>
              <a:rPr lang="en-US" sz="4000" b="1" baseline="30000" dirty="0" smtClean="0">
                <a:latin typeface="Tw Cen MT" pitchFamily="34" charset="0"/>
              </a:rPr>
              <a:t>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latin typeface="Tw Cen MT" pitchFamily="34" charset="0"/>
              </a:rPr>
              <a:t>a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x</a:t>
            </a:r>
            <a:r>
              <a:rPr lang="en-US" sz="4000" b="1" baseline="30000" dirty="0" smtClean="0">
                <a:latin typeface="Tw Cen MT" pitchFamily="34" charset="0"/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-2.</a:t>
            </a:r>
            <a:r>
              <a:rPr lang="en-US" sz="4000" b="1" dirty="0" smtClean="0">
                <a:latin typeface="Tw Cen MT" pitchFamily="34" charset="0"/>
              </a:rPr>
              <a:t>a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x</a:t>
            </a:r>
            <a:r>
              <a:rPr lang="en-US" sz="4000" b="1" baseline="30000" dirty="0" smtClean="0">
                <a:latin typeface="Tw Cen MT" pitchFamily="34" charset="0"/>
              </a:rPr>
              <a:t>3</a:t>
            </a:r>
            <a:r>
              <a:rPr lang="en-US" sz="4000" b="1" dirty="0" smtClean="0">
                <a:latin typeface="Tw Cen MT" pitchFamily="34" charset="0"/>
              </a:rPr>
              <a:t>.b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y</a:t>
            </a:r>
            <a:r>
              <a:rPr lang="en-US" sz="4000" b="1" baseline="30000" dirty="0" smtClean="0">
                <a:latin typeface="Tw Cen MT" pitchFamily="34" charset="0"/>
              </a:rPr>
              <a:t>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+(</a:t>
            </a:r>
            <a:r>
              <a:rPr lang="en-US" sz="4000" b="1" dirty="0" smtClean="0">
                <a:latin typeface="Tw Cen MT" pitchFamily="34" charset="0"/>
              </a:rPr>
              <a:t>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y</a:t>
            </a:r>
            <a:r>
              <a:rPr lang="en-US" sz="4000" b="1" baseline="30000" dirty="0" smtClean="0">
                <a:latin typeface="Tw Cen MT" pitchFamily="34" charset="0"/>
              </a:rPr>
              <a:t>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0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IN" sz="4000" b="1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=</a:t>
            </a:r>
            <a:r>
              <a:rPr lang="en-US" sz="4000" b="1" dirty="0">
                <a:latin typeface="Tw Cen MT" pitchFamily="34" charset="0"/>
              </a:rPr>
              <a:t> </a:t>
            </a:r>
            <a:r>
              <a:rPr lang="en-US" sz="4000" b="1" dirty="0" smtClean="0">
                <a:latin typeface="Tw Cen MT" pitchFamily="34" charset="0"/>
              </a:rPr>
              <a:t>a</a:t>
            </a:r>
            <a:r>
              <a:rPr lang="en-US" sz="4000" b="1" baseline="30000" dirty="0" smtClean="0">
                <a:latin typeface="Tw Cen MT" pitchFamily="34" charset="0"/>
              </a:rPr>
              <a:t>4</a:t>
            </a:r>
            <a:r>
              <a:rPr lang="en-US" sz="4000" b="1" dirty="0" smtClean="0">
                <a:latin typeface="Tw Cen MT" pitchFamily="34" charset="0"/>
              </a:rPr>
              <a:t>x</a:t>
            </a:r>
            <a:r>
              <a:rPr lang="en-US" sz="4000" b="1" baseline="30000" dirty="0" smtClean="0">
                <a:latin typeface="Tw Cen MT" pitchFamily="34" charset="0"/>
              </a:rPr>
              <a:t>6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r>
              <a:rPr lang="en-US" sz="4000" b="1" dirty="0" smtClean="0">
                <a:latin typeface="Tw Cen MT" pitchFamily="34" charset="0"/>
              </a:rPr>
              <a:t>a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x</a:t>
            </a:r>
            <a:r>
              <a:rPr lang="en-US" sz="4000" b="1" baseline="30000" dirty="0" smtClean="0">
                <a:latin typeface="Tw Cen MT" pitchFamily="34" charset="0"/>
              </a:rPr>
              <a:t>3</a:t>
            </a:r>
            <a:r>
              <a:rPr lang="en-US" sz="4000" b="1" dirty="0" smtClean="0">
                <a:latin typeface="Tw Cen MT" pitchFamily="34" charset="0"/>
              </a:rPr>
              <a:t>y</a:t>
            </a:r>
            <a:r>
              <a:rPr lang="en-US" sz="4000" b="1" baseline="30000" dirty="0" smtClean="0">
                <a:latin typeface="Tw Cen MT" pitchFamily="34" charset="0"/>
              </a:rPr>
              <a:t>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4000" b="1" dirty="0" smtClean="0">
                <a:latin typeface="Tw Cen MT" pitchFamily="34" charset="0"/>
              </a:rPr>
              <a:t>b</a:t>
            </a:r>
            <a:r>
              <a:rPr lang="en-US" sz="4000" b="1" baseline="30000" dirty="0" smtClean="0">
                <a:latin typeface="Tw Cen MT" pitchFamily="34" charset="0"/>
              </a:rPr>
              <a:t>4</a:t>
            </a:r>
            <a:r>
              <a:rPr lang="en-US" sz="4000" b="1" dirty="0" smtClean="0">
                <a:latin typeface="Tw Cen MT" pitchFamily="34" charset="0"/>
              </a:rPr>
              <a:t>y</a:t>
            </a:r>
            <a:r>
              <a:rPr lang="en-US" sz="4000" b="1" baseline="30000" dirty="0" smtClean="0">
                <a:latin typeface="Tw Cen MT" pitchFamily="34" charset="0"/>
              </a:rPr>
              <a:t>8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996186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990600"/>
            <a:ext cx="7620000" cy="707886"/>
          </a:xfrm>
          <a:prstGeom prst="rect">
            <a:avLst/>
          </a:prstGeom>
          <a:solidFill>
            <a:schemeClr val="accent6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en-US" sz="4000" b="1" dirty="0" smtClean="0">
                <a:latin typeface="Tw Cen MT" pitchFamily="34" charset="0"/>
              </a:rPr>
              <a:t>108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 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dirty="0">
                <a:latin typeface="Tw Cen MT" pitchFamily="34" charset="0"/>
              </a:rPr>
              <a:t> </a:t>
            </a:r>
            <a:r>
              <a:rPr lang="en-US" sz="4000" b="1" dirty="0" smtClean="0">
                <a:latin typeface="Tw Cen MT" pitchFamily="34" charset="0"/>
              </a:rPr>
              <a:t>108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=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latin typeface="Tw Cen MT" pitchFamily="34" charset="0"/>
              </a:rPr>
              <a:t>100+8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latin typeface="Tw Cen MT" pitchFamily="34" charset="0"/>
              </a:rPr>
              <a:t>100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+2.100.8+(</a:t>
            </a:r>
            <a:r>
              <a:rPr lang="en-US" sz="4000" b="1" dirty="0">
                <a:latin typeface="Tw Cen MT" pitchFamily="34" charset="0"/>
              </a:rPr>
              <a:t>8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0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IN" sz="4000" b="1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=</a:t>
            </a:r>
            <a:r>
              <a:rPr lang="en-US" sz="4000" b="1" dirty="0" smtClean="0">
                <a:latin typeface="Tw Cen MT" pitchFamily="34" charset="0"/>
              </a:rPr>
              <a:t>10000+1600+64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	=11664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3392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990600"/>
            <a:ext cx="7772400" cy="707886"/>
          </a:xfrm>
          <a:prstGeom prst="rect">
            <a:avLst/>
          </a:prstGeom>
          <a:solidFill>
            <a:schemeClr val="accent6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en-US" sz="4000" b="1" i="1" dirty="0" smtClean="0">
                <a:latin typeface="Tw Cen MT" pitchFamily="34" charset="0"/>
              </a:rPr>
              <a:t>3bx+by+c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 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00748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dirty="0">
                <a:latin typeface="Tw Cen MT" pitchFamily="34" charset="0"/>
              </a:rPr>
              <a:t> </a:t>
            </a:r>
            <a:r>
              <a:rPr lang="en-US" sz="4000" b="1" dirty="0" smtClean="0">
                <a:latin typeface="Tw Cen MT" pitchFamily="34" charset="0"/>
              </a:rPr>
              <a:t>3bx+by+c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=</a:t>
            </a:r>
            <a:r>
              <a:rPr lang="en-US" sz="4000" b="1" dirty="0" smtClean="0"/>
              <a:t>(</a:t>
            </a:r>
            <a:r>
              <a:rPr lang="en-US" sz="4000" b="1" dirty="0" smtClean="0">
                <a:latin typeface="Tw Cen MT" pitchFamily="34" charset="0"/>
              </a:rPr>
              <a:t>3bx+by+c</a:t>
            </a:r>
            <a:r>
              <a:rPr lang="en-US" sz="4000" b="1" dirty="0" smtClean="0"/>
              <a:t>)</a:t>
            </a:r>
            <a:r>
              <a:rPr lang="bn-IN" sz="4000" b="1" baseline="30000" dirty="0" smtClean="0"/>
              <a:t>2</a:t>
            </a:r>
            <a:r>
              <a:rPr lang="en-US" sz="4000" b="1" dirty="0" smtClean="0"/>
              <a:t> </a:t>
            </a:r>
            <a:endParaRPr lang="en-US" sz="4000" b="1" dirty="0"/>
          </a:p>
          <a:p>
            <a:r>
              <a:rPr lang="bn-IN" sz="4000" b="1" dirty="0" smtClean="0">
                <a:latin typeface="Tw Cen MT" pitchFamily="34" charset="0"/>
              </a:rPr>
              <a:t>	</a:t>
            </a:r>
            <a:r>
              <a:rPr lang="en-US" sz="4000" b="1" dirty="0" smtClean="0">
                <a:latin typeface="Tw Cen MT" pitchFamily="34" charset="0"/>
              </a:rPr>
              <a:t>=</a:t>
            </a:r>
            <a:r>
              <a:rPr lang="en-US" sz="4000" b="1" dirty="0" smtClean="0"/>
              <a:t>(3bx)</a:t>
            </a:r>
            <a:r>
              <a:rPr lang="bn-IN" sz="4000" b="1" baseline="30000" dirty="0" smtClean="0"/>
              <a:t>2</a:t>
            </a:r>
            <a:r>
              <a:rPr lang="en-US" sz="4000" b="1" dirty="0" smtClean="0"/>
              <a:t>+(</a:t>
            </a:r>
            <a:r>
              <a:rPr lang="en-US" sz="4000" b="1" dirty="0" smtClean="0">
                <a:latin typeface="Tw Cen MT" pitchFamily="34" charset="0"/>
              </a:rPr>
              <a:t>by)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/>
              <a:t>+(</a:t>
            </a:r>
            <a:r>
              <a:rPr lang="en-US" sz="4000" b="1" dirty="0">
                <a:latin typeface="Tw Cen MT" pitchFamily="34" charset="0"/>
              </a:rPr>
              <a:t>c</a:t>
            </a:r>
            <a:r>
              <a:rPr lang="en-US" sz="4000" b="1" dirty="0" smtClean="0"/>
              <a:t>)</a:t>
            </a:r>
            <a:r>
              <a:rPr lang="bn-IN" sz="4000" b="1" baseline="30000" dirty="0" smtClean="0"/>
              <a:t>2</a:t>
            </a:r>
            <a:r>
              <a:rPr lang="en-US" sz="4000" b="1" dirty="0" smtClean="0"/>
              <a:t>+2.3bx.by+</a:t>
            </a:r>
          </a:p>
          <a:p>
            <a:r>
              <a:rPr lang="en-US" sz="4000" b="1" dirty="0" smtClean="0"/>
              <a:t>	   2by.c+2.c.3bx</a:t>
            </a:r>
            <a:endParaRPr lang="en-US" sz="4000" b="1" baseline="30000" dirty="0" smtClean="0"/>
          </a:p>
          <a:p>
            <a:r>
              <a:rPr lang="bn-IN" sz="4000" b="1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=9</a:t>
            </a:r>
            <a:r>
              <a:rPr lang="en-US" sz="4000" b="1" dirty="0" smtClean="0">
                <a:latin typeface="Tw Cen MT" pitchFamily="34" charset="0"/>
              </a:rPr>
              <a:t>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x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+b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y</a:t>
            </a:r>
            <a:r>
              <a:rPr lang="en-US" sz="4000" b="1" baseline="30000" dirty="0">
                <a:latin typeface="Tw Cen MT" pitchFamily="34" charset="0"/>
              </a:rPr>
              <a:t>2</a:t>
            </a:r>
            <a:r>
              <a:rPr lang="en-US" sz="4000" b="1" baseline="30000" dirty="0" smtClean="0">
                <a:latin typeface="Tw Cen MT" pitchFamily="34" charset="0"/>
              </a:rPr>
              <a:t> </a:t>
            </a:r>
            <a:r>
              <a:rPr lang="en-US" sz="4000" b="1" dirty="0" smtClean="0"/>
              <a:t>+</a:t>
            </a:r>
            <a:r>
              <a:rPr lang="en-US" sz="4000" b="1" dirty="0" smtClean="0">
                <a:latin typeface="Tw Cen MT" pitchFamily="34" charset="0"/>
              </a:rPr>
              <a:t>c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+6</a:t>
            </a:r>
            <a:r>
              <a:rPr lang="en-US" sz="4000" b="1" dirty="0" smtClean="0">
                <a:latin typeface="Tw Cen MT" pitchFamily="34" charset="0"/>
              </a:rPr>
              <a:t>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xy+2bcy</a:t>
            </a:r>
            <a:r>
              <a:rPr lang="en-US" sz="4000" b="1" dirty="0" smtClean="0"/>
              <a:t>+</a:t>
            </a:r>
          </a:p>
          <a:p>
            <a:r>
              <a:rPr lang="en-US" sz="4000" b="1" dirty="0" smtClean="0">
                <a:latin typeface="Tw Cen MT" pitchFamily="34" charset="0"/>
              </a:rPr>
              <a:t>	   6bcx</a:t>
            </a:r>
            <a:r>
              <a:rPr lang="en-US" sz="4000" b="1" baseline="30000" dirty="0" smtClean="0">
                <a:latin typeface="Tw Cen MT" pitchFamily="34" charset="0"/>
              </a:rPr>
              <a:t> </a:t>
            </a:r>
            <a:r>
              <a:rPr lang="en-US" sz="4000" b="1" dirty="0" smtClean="0"/>
              <a:t>(</a:t>
            </a:r>
            <a:r>
              <a:rPr lang="en-US" sz="4000" b="1" dirty="0" err="1" smtClean="0"/>
              <a:t>Ans</a:t>
            </a:r>
            <a:r>
              <a:rPr lang="en-US" sz="4000" b="1" dirty="0" smtClean="0"/>
              <a:t>)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4223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968513"/>
            <a:ext cx="76962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Home Work</a:t>
            </a:r>
            <a:endParaRPr lang="bn-IN" sz="4000" b="1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769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নিচের রাশিগুলির বর্গ নির্ণয় কর- </a:t>
            </a:r>
            <a:endParaRPr lang="bn-IN" sz="3200" b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  <a:p>
            <a:r>
              <a:rPr lang="bn-IN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32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</a:t>
            </a:r>
            <a:r>
              <a:rPr lang="en-US" sz="3200" b="1" dirty="0" smtClean="0">
                <a:latin typeface="Tw Cen MT" pitchFamily="34" charset="0"/>
              </a:rPr>
              <a:t>. </a:t>
            </a:r>
            <a:r>
              <a:rPr lang="en-US" sz="4000" b="1" dirty="0" smtClean="0">
                <a:latin typeface="Tw Cen MT" pitchFamily="34" charset="0"/>
              </a:rPr>
              <a:t>6x+3</a:t>
            </a:r>
            <a:endParaRPr lang="en-US" sz="4000" b="1" baseline="30000" dirty="0">
              <a:latin typeface="Tw Cen MT" pitchFamily="34" charset="0"/>
            </a:endParaRPr>
          </a:p>
          <a:p>
            <a:r>
              <a:rPr lang="en-US" sz="3200" b="1" dirty="0" smtClean="0">
                <a:latin typeface="Tw Cen MT" pitchFamily="34" charset="0"/>
              </a:rPr>
              <a:t> ii. </a:t>
            </a:r>
            <a:r>
              <a:rPr lang="en-US" sz="4000" b="1" dirty="0" smtClean="0">
                <a:latin typeface="Tw Cen MT" pitchFamily="34" charset="0"/>
              </a:rPr>
              <a:t>6x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y-7xy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endParaRPr lang="en-US" sz="4000" b="1" dirty="0">
              <a:latin typeface="Tw Cen MT" pitchFamily="34" charset="0"/>
            </a:endParaRPr>
          </a:p>
          <a:p>
            <a:r>
              <a:rPr lang="en-US" sz="3200" b="1" dirty="0" smtClean="0">
                <a:latin typeface="Tw Cen MT" pitchFamily="34" charset="0"/>
              </a:rPr>
              <a:t>iii. </a:t>
            </a:r>
            <a:r>
              <a:rPr lang="en-US" sz="4000" b="1" dirty="0" smtClean="0">
                <a:latin typeface="Tw Cen MT" pitchFamily="34" charset="0"/>
              </a:rPr>
              <a:t>99</a:t>
            </a:r>
            <a:endParaRPr lang="en-US" sz="4000" b="1" dirty="0">
              <a:latin typeface="Tw Cen MT" pitchFamily="34" charset="0"/>
            </a:endParaRPr>
          </a:p>
          <a:p>
            <a:endParaRPr lang="en-US" sz="40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98005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381000" y="3022937"/>
            <a:ext cx="8763000" cy="1015663"/>
          </a:xfrm>
          <a:prstGeom prst="rect">
            <a:avLst/>
          </a:prstGeom>
          <a:solidFill>
            <a:srgbClr val="FFFF00"/>
          </a:solidFill>
          <a:scene3d>
            <a:camera prst="isometricOffAxis2Left"/>
            <a:lightRig rig="threePt" dir="t"/>
          </a:scene3d>
        </p:spPr>
        <p:txBody>
          <a:bodyPr vert="horz" wrap="square" rtlCol="0" anchor="ctr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9586"/>
            <a:ext cx="6477000" cy="3835400"/>
          </a:xfrm>
        </p:spPr>
      </p:pic>
      <p:sp>
        <p:nvSpPr>
          <p:cNvPr id="6" name="Rectangle 5"/>
          <p:cNvSpPr/>
          <p:nvPr/>
        </p:nvSpPr>
        <p:spPr>
          <a:xfrm>
            <a:off x="2743200" y="2819400"/>
            <a:ext cx="373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0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0" y="762000"/>
            <a:ext cx="8382001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2166"/>
            <a:ext cx="6096000" cy="479623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0" y="3810000"/>
            <a:ext cx="4953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রোস্তম</a:t>
            </a:r>
            <a:r>
              <a:rPr lang="en-US" altLang="bn-IN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bn-IN" altLang="en-US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altLang="en-US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altLang="en-US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altLang="en-US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এস-সি</a:t>
            </a:r>
            <a:r>
              <a:rPr lang="en-US" altLang="en-GB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altLang="en-US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altLang="en-GB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GB" altLang="en-US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GB" altLang="en-US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এস-সি</a:t>
            </a:r>
            <a:r>
              <a:rPr lang="en-US" altLang="en-GB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altLang="en-US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altLang="en-GB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altLang="en-GB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altLang="en-GB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altLang="en-GB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এড</a:t>
            </a:r>
            <a:r>
              <a:rPr lang="en-US" altLang="en-US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altLang="en-US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alt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altLang="en-GB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altLang="en-GB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altLang="en-US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altLang="en-GB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altLang="en-GB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altLang="en-GB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alt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মুলাটোল</a:t>
            </a:r>
            <a:r>
              <a:rPr lang="en-US" altLang="bn-IN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মদীনাতুল</a:t>
            </a:r>
            <a:r>
              <a:rPr lang="en-US" altLang="bn-IN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উলুম</a:t>
            </a:r>
            <a:r>
              <a:rPr lang="en-US" altLang="bn-IN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কামিল </a:t>
            </a:r>
            <a:r>
              <a:rPr lang="bn-IN" alt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alt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রংপুর</a:t>
            </a:r>
            <a:r>
              <a:rPr lang="bn-IN" alt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GB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GB" alt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alt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1" y="990600"/>
            <a:ext cx="77724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 পরিচিতি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6096528" cy="44748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" y="2967335"/>
            <a:ext cx="525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bn-IN" sz="3200" b="1" spc="-150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spc="-150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IN" sz="3200" b="1" spc="-150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4/4.1</a:t>
            </a:r>
            <a:endParaRPr lang="en-US" sz="3200" b="1" spc="-15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32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altLang="bn-IN" sz="32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40</a:t>
            </a:r>
            <a:r>
              <a:rPr lang="bn-IN" sz="32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3200" b="1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b="1" spc="-15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b="1" spc="-15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22/3/2022ইং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990600"/>
            <a:ext cx="86868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0" y="1752600"/>
            <a:ext cx="7924800" cy="25545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রাশির বর্গ নির্ণয় 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4663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990600"/>
            <a:ext cx="8382001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0" y="1676400"/>
            <a:ext cx="8153400" cy="1938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r>
              <a:rPr lang="en-US" sz="2000" b="1" spc="-15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857250" indent="-857250"/>
            <a:r>
              <a:rPr lang="en-US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sz="2000" b="1" u="sng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IN" sz="2000" b="1" u="sng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বীজগণিতীয় </a:t>
            </a:r>
            <a:r>
              <a:rPr lang="bn-IN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 প্রয়োগ করে দ্বিপদী ও ত্রিপদী রাশির বর্গ </a:t>
            </a:r>
          </a:p>
          <a:p>
            <a:pPr marL="857250" indent="-857250"/>
            <a:r>
              <a:rPr lang="en-US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</a:t>
            </a:r>
            <a:r>
              <a:rPr lang="bn-BD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 </a:t>
            </a:r>
            <a:r>
              <a:rPr lang="bn-BD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/>
            <a:r>
              <a:rPr lang="en-US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b="1" u="sng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857250" indent="-857250"/>
            <a:endParaRPr lang="en-US" sz="2000" b="1" u="sng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0" y="609600"/>
            <a:ext cx="91440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40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বর্গের সূত্রাবলি </a:t>
            </a:r>
            <a:r>
              <a:rPr lang="bn-IN" sz="40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71600"/>
            <a:ext cx="9144000" cy="31700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000" b="1" dirty="0" smtClean="0">
                <a:latin typeface="Tw Cen MT" pitchFamily="34" charset="0"/>
              </a:rPr>
              <a:t>1.(</a:t>
            </a:r>
            <a:r>
              <a:rPr lang="en-US" sz="4000" b="1" dirty="0" err="1">
                <a:latin typeface="Tw Cen MT" pitchFamily="34" charset="0"/>
              </a:rPr>
              <a:t>a+b</a:t>
            </a:r>
            <a:r>
              <a:rPr lang="en-US" sz="4000" b="1" dirty="0">
                <a:latin typeface="Tw Cen MT" pitchFamily="34" charset="0"/>
              </a:rPr>
              <a:t>)</a:t>
            </a:r>
            <a:r>
              <a:rPr lang="en-US" sz="4000" b="1" baseline="30000" dirty="0">
                <a:latin typeface="Tw Cen MT" pitchFamily="34" charset="0"/>
              </a:rPr>
              <a:t>2</a:t>
            </a:r>
            <a:r>
              <a:rPr lang="en-US" sz="4000" b="1" dirty="0">
                <a:latin typeface="Tw Cen MT" pitchFamily="34" charset="0"/>
              </a:rPr>
              <a:t>=a</a:t>
            </a:r>
            <a:r>
              <a:rPr lang="en-US" sz="4000" b="1" baseline="30000" dirty="0">
                <a:latin typeface="Tw Cen MT" pitchFamily="34" charset="0"/>
              </a:rPr>
              <a:t>2</a:t>
            </a:r>
            <a:r>
              <a:rPr lang="en-US" sz="4000" b="1" dirty="0">
                <a:latin typeface="Tw Cen MT" pitchFamily="34" charset="0"/>
              </a:rPr>
              <a:t>+2ab+b</a:t>
            </a:r>
            <a:r>
              <a:rPr lang="en-US" sz="4000" b="1" baseline="30000" dirty="0">
                <a:latin typeface="Tw Cen MT" pitchFamily="34" charset="0"/>
              </a:rPr>
              <a:t>2</a:t>
            </a:r>
          </a:p>
          <a:p>
            <a:r>
              <a:rPr lang="en-US" sz="4000" b="1" dirty="0">
                <a:latin typeface="Tw Cen MT" pitchFamily="34" charset="0"/>
              </a:rPr>
              <a:t> </a:t>
            </a:r>
            <a:r>
              <a:rPr lang="en-US" sz="4000" b="1" dirty="0" smtClean="0">
                <a:latin typeface="Tw Cen MT" pitchFamily="34" charset="0"/>
              </a:rPr>
              <a:t>2</a:t>
            </a:r>
            <a:r>
              <a:rPr lang="en-US" sz="4000" b="1" dirty="0">
                <a:latin typeface="Tw Cen MT" pitchFamily="34" charset="0"/>
              </a:rPr>
              <a:t>.(</a:t>
            </a:r>
            <a:r>
              <a:rPr lang="en-US" sz="4000" b="1" dirty="0" smtClean="0">
                <a:latin typeface="Tw Cen MT" pitchFamily="34" charset="0"/>
              </a:rPr>
              <a:t>a-b)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=a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-2ab+b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endParaRPr lang="bn-I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  <a:p>
            <a:r>
              <a:rPr lang="en-US" sz="4000" b="1" dirty="0">
                <a:latin typeface="Tw Cen MT" pitchFamily="34" charset="0"/>
              </a:rPr>
              <a:t> </a:t>
            </a:r>
            <a:r>
              <a:rPr lang="en-US" sz="4000" b="1" dirty="0" smtClean="0">
                <a:latin typeface="Tw Cen MT" pitchFamily="34" charset="0"/>
              </a:rPr>
              <a:t>3.(</a:t>
            </a:r>
            <a:r>
              <a:rPr lang="en-US" sz="4000" b="1" dirty="0" err="1" smtClean="0">
                <a:latin typeface="Tw Cen MT" pitchFamily="34" charset="0"/>
              </a:rPr>
              <a:t>a+b+c</a:t>
            </a:r>
            <a:r>
              <a:rPr lang="en-US" sz="4000" b="1" dirty="0" smtClean="0">
                <a:latin typeface="Tw Cen MT" pitchFamily="34" charset="0"/>
              </a:rPr>
              <a:t>)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=a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+b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+c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+2ab+2bc+2ca</a:t>
            </a:r>
            <a:endParaRPr lang="bn-IN" sz="4000" b="1" dirty="0">
              <a:latin typeface="Tw Cen MT" pitchFamily="34" charset="0"/>
            </a:endParaRPr>
          </a:p>
          <a:p>
            <a:endParaRPr lang="en-US" sz="4000" b="1" dirty="0" smtClean="0">
              <a:latin typeface="Tw Cen MT" pitchFamily="34" charset="0"/>
            </a:endParaRPr>
          </a:p>
          <a:p>
            <a:r>
              <a:rPr lang="en-US" sz="4000" b="1" dirty="0" smtClean="0">
                <a:latin typeface="Tw Cen MT" pitchFamily="34" charset="0"/>
              </a:rPr>
              <a:t>  </a:t>
            </a:r>
            <a:endParaRPr lang="en-US" sz="4000" b="1" dirty="0">
              <a:latin typeface="Tw Cen MT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968513"/>
            <a:ext cx="83058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সমস্যা-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endParaRPr lang="bn-IN" sz="4000" b="1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নিচের রাশিগুলির বর্গ নির্ণয় কর- </a:t>
            </a:r>
            <a:endParaRPr lang="bn-IN" sz="3200" b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  <a:p>
            <a:r>
              <a:rPr lang="bn-IN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32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</a:t>
            </a:r>
            <a:r>
              <a:rPr lang="en-US" sz="3200" b="1" dirty="0" smtClean="0">
                <a:latin typeface="Tw Cen MT" pitchFamily="34" charset="0"/>
              </a:rPr>
              <a:t>. </a:t>
            </a:r>
            <a:r>
              <a:rPr lang="en-US" sz="4000" b="1" dirty="0" smtClean="0">
                <a:latin typeface="Tw Cen MT" pitchFamily="34" charset="0"/>
              </a:rPr>
              <a:t>-xyz-</a:t>
            </a:r>
            <a:r>
              <a:rPr lang="en-US" sz="4000" b="1" dirty="0" err="1" smtClean="0">
                <a:latin typeface="Tw Cen MT" pitchFamily="34" charset="0"/>
              </a:rPr>
              <a:t>abc</a:t>
            </a:r>
            <a:endParaRPr lang="en-US" sz="4000" b="1" baseline="30000" dirty="0">
              <a:latin typeface="Tw Cen MT" pitchFamily="34" charset="0"/>
            </a:endParaRPr>
          </a:p>
          <a:p>
            <a:r>
              <a:rPr lang="en-US" sz="3200" b="1" dirty="0" smtClean="0">
                <a:latin typeface="Tw Cen MT" pitchFamily="34" charset="0"/>
              </a:rPr>
              <a:t> ii. </a:t>
            </a:r>
            <a:r>
              <a:rPr lang="en-US" sz="4000" b="1" dirty="0" smtClean="0">
                <a:latin typeface="Tw Cen MT" pitchFamily="34" charset="0"/>
              </a:rPr>
              <a:t>a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x</a:t>
            </a:r>
            <a:r>
              <a:rPr lang="en-US" sz="4000" b="1" baseline="30000" dirty="0" smtClean="0">
                <a:latin typeface="Tw Cen MT" pitchFamily="34" charset="0"/>
              </a:rPr>
              <a:t>3</a:t>
            </a:r>
            <a:r>
              <a:rPr lang="en-US" sz="4000" b="1" dirty="0" smtClean="0">
                <a:latin typeface="Tw Cen MT" pitchFamily="34" charset="0"/>
              </a:rPr>
              <a:t>-b</a:t>
            </a:r>
            <a:r>
              <a:rPr lang="en-US" sz="4000" b="1" baseline="30000" dirty="0" smtClean="0">
                <a:latin typeface="Tw Cen MT" pitchFamily="34" charset="0"/>
              </a:rPr>
              <a:t>2</a:t>
            </a:r>
            <a:r>
              <a:rPr lang="en-US" sz="4000" b="1" dirty="0" smtClean="0">
                <a:latin typeface="Tw Cen MT" pitchFamily="34" charset="0"/>
              </a:rPr>
              <a:t>y</a:t>
            </a:r>
            <a:r>
              <a:rPr lang="en-US" sz="4000" b="1" baseline="30000" dirty="0" smtClean="0">
                <a:latin typeface="Tw Cen MT" pitchFamily="34" charset="0"/>
              </a:rPr>
              <a:t>4</a:t>
            </a:r>
            <a:endParaRPr lang="en-US" sz="4000" b="1" dirty="0">
              <a:latin typeface="Tw Cen MT" pitchFamily="34" charset="0"/>
            </a:endParaRPr>
          </a:p>
          <a:p>
            <a:r>
              <a:rPr lang="en-US" sz="3200" b="1" dirty="0" smtClean="0">
                <a:latin typeface="Tw Cen MT" pitchFamily="34" charset="0"/>
              </a:rPr>
              <a:t>iii. </a:t>
            </a:r>
            <a:r>
              <a:rPr lang="en-US" sz="4000" b="1" dirty="0" smtClean="0">
                <a:latin typeface="Tw Cen MT" pitchFamily="34" charset="0"/>
              </a:rPr>
              <a:t>108</a:t>
            </a:r>
          </a:p>
          <a:p>
            <a:r>
              <a:rPr lang="en-US" sz="3200" b="1" dirty="0" smtClean="0">
                <a:latin typeface="Tw Cen MT" pitchFamily="34" charset="0"/>
              </a:rPr>
              <a:t>iv. </a:t>
            </a:r>
            <a:r>
              <a:rPr lang="en-US" sz="4000" b="1" dirty="0" smtClean="0">
                <a:latin typeface="Tw Cen MT" pitchFamily="34" charset="0"/>
              </a:rPr>
              <a:t>3bx+by+c</a:t>
            </a:r>
            <a:endParaRPr lang="en-US" sz="4000" b="1" dirty="0">
              <a:latin typeface="Tw Cen MT" pitchFamily="34" charset="0"/>
            </a:endParaRPr>
          </a:p>
          <a:p>
            <a:endParaRPr lang="en-US" sz="40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9267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0" y="685800"/>
            <a:ext cx="83058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endParaRPr lang="bn-IN" sz="4000" b="1" dirty="0">
              <a:ln w="13462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0" y="1425714"/>
            <a:ext cx="7620000" cy="707886"/>
          </a:xfrm>
          <a:prstGeom prst="rect">
            <a:avLst/>
          </a:prstGeom>
          <a:solidFill>
            <a:schemeClr val="accent6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-xyz-</a:t>
            </a:r>
            <a:r>
              <a:rPr lang="en-U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</a:t>
            </a:r>
            <a:r>
              <a:rPr lang="en-US" sz="40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 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336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-xyz-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=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(-xyz-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bn-IN" sz="4000" b="1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={-(</a:t>
            </a:r>
            <a:r>
              <a:rPr lang="en-US" sz="4000" b="1" dirty="0" err="1" smtClean="0">
                <a:latin typeface="Tw Cen MT" pitchFamily="34" charset="0"/>
                <a:cs typeface="NikoshBAN" pitchFamily="2" charset="0"/>
              </a:rPr>
              <a:t>xyz+abc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)}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latin typeface="Tw Cen MT" pitchFamily="34" charset="0"/>
              <a:cs typeface="NikoshBAN" pitchFamily="2" charset="0"/>
            </a:endParaRPr>
          </a:p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xyz+abc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)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(xyz)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+2.xyz.abc+(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0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IN" sz="4000" b="1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=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+2xyzabc+a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bn-IN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927862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7028</TotalTime>
  <Words>100</Words>
  <Application>Microsoft Office PowerPoint</Application>
  <PresentationFormat>On-screen Show (4:3)</PresentationFormat>
  <Paragraphs>63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Calligraphy</vt:lpstr>
      <vt:lpstr>NikoshBAN</vt:lpstr>
      <vt:lpstr>Tw Cen MT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OS</cp:lastModifiedBy>
  <cp:revision>1933</cp:revision>
  <dcterms:created xsi:type="dcterms:W3CDTF">2006-08-16T00:00:00Z</dcterms:created>
  <dcterms:modified xsi:type="dcterms:W3CDTF">2022-03-22T17:13:57Z</dcterms:modified>
</cp:coreProperties>
</file>