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280" r:id="rId3"/>
    <p:sldId id="288" r:id="rId4"/>
    <p:sldId id="259" r:id="rId5"/>
    <p:sldId id="258" r:id="rId6"/>
    <p:sldId id="260" r:id="rId7"/>
    <p:sldId id="261" r:id="rId8"/>
    <p:sldId id="262" r:id="rId9"/>
    <p:sldId id="296" r:id="rId10"/>
    <p:sldId id="285" r:id="rId11"/>
    <p:sldId id="297" r:id="rId12"/>
    <p:sldId id="265" r:id="rId13"/>
    <p:sldId id="295" r:id="rId14"/>
    <p:sldId id="283" r:id="rId15"/>
    <p:sldId id="289" r:id="rId16"/>
    <p:sldId id="290" r:id="rId17"/>
    <p:sldId id="293" r:id="rId18"/>
    <p:sldId id="276" r:id="rId19"/>
    <p:sldId id="294" r:id="rId20"/>
    <p:sldId id="29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33CC"/>
    <a:srgbClr val="00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12" autoAdjust="0"/>
  </p:normalViewPr>
  <p:slideViewPr>
    <p:cSldViewPr snapToGrid="0">
      <p:cViewPr>
        <p:scale>
          <a:sx n="80" d="100"/>
          <a:sy n="80" d="100"/>
        </p:scale>
        <p:origin x="-342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1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1648B9-65EE-49F3-BE7B-F204E9A96E86}" type="doc">
      <dgm:prSet loTypeId="urn:microsoft.com/office/officeart/2005/8/layout/radial5" loCatId="cycle" qsTypeId="urn:microsoft.com/office/officeart/2005/8/quickstyle/3d9" qsCatId="3D" csTypeId="urn:microsoft.com/office/officeart/2005/8/colors/colorful2" csCatId="colorful" phldr="1"/>
      <dgm:spPr>
        <a:scene3d>
          <a:camera prst="orthographicFront"/>
          <a:lightRig rig="soft" dir="t"/>
          <a:backdrop>
            <a:anchor x="0" y="0" z="-210000"/>
            <a:norm dx="0" dy="0" dz="914400"/>
            <a:up dx="0" dy="914400" dz="0"/>
          </a:backdrop>
        </a:scene3d>
      </dgm:spPr>
      <dgm:t>
        <a:bodyPr/>
        <a:lstStyle/>
        <a:p>
          <a:endParaRPr lang="en-US"/>
        </a:p>
      </dgm:t>
    </dgm:pt>
    <dgm:pt modelId="{9B23DACF-C681-4627-860F-80F8635C65DB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A0DE8DCE-C198-4579-B2F4-11B8FBB5B426}" type="parTrans" cxnId="{61B16F68-5936-4EE9-849B-9859AE703B06}">
      <dgm:prSet/>
      <dgm:spPr/>
      <dgm:t>
        <a:bodyPr/>
        <a:lstStyle/>
        <a:p>
          <a:endParaRPr lang="en-US"/>
        </a:p>
      </dgm:t>
    </dgm:pt>
    <dgm:pt modelId="{FEC46A0E-D9B4-457D-A065-8F191BD0028D}" type="sibTrans" cxnId="{61B16F68-5936-4EE9-849B-9859AE703B06}">
      <dgm:prSet/>
      <dgm:spPr/>
      <dgm:t>
        <a:bodyPr/>
        <a:lstStyle/>
        <a:p>
          <a:endParaRPr lang="en-US"/>
        </a:p>
      </dgm:t>
    </dgm:pt>
    <dgm:pt modelId="{72985D04-0092-4A60-B8DE-5AD5D1D97C6B}">
      <dgm:prSet phldrT="[Text]" custT="1"/>
      <dgm:spPr/>
      <dgm:t>
        <a:bodyPr/>
        <a:lstStyle/>
        <a:p>
          <a:pPr algn="l"/>
          <a:r>
            <a:rPr lang="bn-BD" sz="2000" dirty="0" smtClean="0">
              <a:solidFill>
                <a:schemeClr val="tx1"/>
              </a:solidFill>
            </a:rPr>
            <a:t> জন্মঃ ১৮৬১ খ্রিস্টাবের ৭ ই মে (পঁচিশ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bn-BD" sz="2000" dirty="0" smtClean="0">
              <a:solidFill>
                <a:schemeClr val="tx1"/>
              </a:solidFill>
            </a:rPr>
            <a:t>বৈশাখ </a:t>
          </a:r>
          <a:r>
            <a:rPr lang="bn-BD" sz="2000" dirty="0" smtClean="0">
              <a:solidFill>
                <a:schemeClr val="tx1"/>
              </a:solidFill>
            </a:rPr>
            <a:t>১২৬৮</a:t>
          </a:r>
          <a:r>
            <a:rPr lang="en-US" sz="2000" dirty="0" err="1" smtClean="0">
              <a:solidFill>
                <a:schemeClr val="tx1"/>
              </a:solidFill>
            </a:rPr>
            <a:t>খ্রিস্টাব্দ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bn-BD" sz="2000" dirty="0" smtClean="0">
              <a:solidFill>
                <a:schemeClr val="tx1"/>
              </a:solidFill>
            </a:rPr>
            <a:t>)</a:t>
          </a:r>
          <a:endParaRPr lang="en-US" sz="2000" dirty="0">
            <a:solidFill>
              <a:schemeClr val="tx1"/>
            </a:solidFill>
          </a:endParaRPr>
        </a:p>
      </dgm:t>
    </dgm:pt>
    <dgm:pt modelId="{ADAF8BE8-80CC-4704-A00D-0D3E5A79253F}" type="parTrans" cxnId="{375A50B1-FB4B-4DE1-8E1B-8D38CAC275CB}">
      <dgm:prSet/>
      <dgm:spPr/>
      <dgm:t>
        <a:bodyPr/>
        <a:lstStyle/>
        <a:p>
          <a:endParaRPr lang="en-US"/>
        </a:p>
      </dgm:t>
    </dgm:pt>
    <dgm:pt modelId="{F7868C63-2F64-4F75-9AB2-7122E602DCFC}" type="sibTrans" cxnId="{375A50B1-FB4B-4DE1-8E1B-8D38CAC275CB}">
      <dgm:prSet/>
      <dgm:spPr/>
      <dgm:t>
        <a:bodyPr/>
        <a:lstStyle/>
        <a:p>
          <a:endParaRPr lang="en-US"/>
        </a:p>
      </dgm:t>
    </dgm:pt>
    <dgm:pt modelId="{41E41F99-E8B7-4AEE-8865-3E94F2D685FE}">
      <dgm:prSet phldrT="[Text]"/>
      <dgm:spPr/>
      <dgm:t>
        <a:bodyPr/>
        <a:lstStyle/>
        <a:p>
          <a:pPr algn="l"/>
          <a:r>
            <a:rPr lang="bn-BD" dirty="0" smtClean="0">
              <a:solidFill>
                <a:schemeClr val="tx1"/>
              </a:solidFill>
            </a:rPr>
            <a:t>গীতাঞ্জলি</a:t>
          </a:r>
          <a:r>
            <a:rPr lang="bn-BD" dirty="0" smtClean="0"/>
            <a:t> কাব্যের জন্য </a:t>
          </a:r>
          <a:r>
            <a:rPr lang="bn-BD" dirty="0" smtClean="0">
              <a:solidFill>
                <a:schemeClr val="tx1"/>
              </a:solidFill>
            </a:rPr>
            <a:t>১৯১৩</a:t>
          </a:r>
          <a:r>
            <a:rPr lang="bn-BD" dirty="0" smtClean="0"/>
            <a:t> সালে নোবেল  পুরস্কার</a:t>
          </a:r>
          <a:endParaRPr lang="en-US" dirty="0"/>
        </a:p>
      </dgm:t>
    </dgm:pt>
    <dgm:pt modelId="{132F574E-1B2B-44FB-BF64-AE4BBDF5D06B}" type="parTrans" cxnId="{D445F9BF-3343-4334-BB57-EFF683DC2835}">
      <dgm:prSet/>
      <dgm:spPr/>
      <dgm:t>
        <a:bodyPr/>
        <a:lstStyle/>
        <a:p>
          <a:endParaRPr lang="en-US"/>
        </a:p>
      </dgm:t>
    </dgm:pt>
    <dgm:pt modelId="{ABC3D435-5BD6-4722-BDC4-B15217D5BF31}" type="sibTrans" cxnId="{D445F9BF-3343-4334-BB57-EFF683DC2835}">
      <dgm:prSet/>
      <dgm:spPr/>
      <dgm:t>
        <a:bodyPr/>
        <a:lstStyle/>
        <a:p>
          <a:endParaRPr lang="en-US"/>
        </a:p>
      </dgm:t>
    </dgm:pt>
    <dgm:pt modelId="{F66A69AD-4D8C-486D-942B-4423D9D1B61E}">
      <dgm:prSet phldrT="[Text]" custT="1"/>
      <dgm:spPr/>
      <dgm:t>
        <a:bodyPr/>
        <a:lstStyle/>
        <a:p>
          <a:pPr algn="l"/>
          <a:r>
            <a:rPr lang="bn-BD" sz="1600" baseline="0" dirty="0" smtClean="0">
              <a:solidFill>
                <a:schemeClr val="tx1"/>
              </a:solidFill>
            </a:rPr>
            <a:t>কাব্যঃ ‘সোনার তরী’, ‘গীতাঞ্জলি’, ‘বলাকা’, উপন্যাসঃ ‘ঘরে বাইরে,</a:t>
          </a:r>
          <a:r>
            <a:rPr lang="en-US" sz="1600" baseline="0" dirty="0" smtClean="0">
              <a:solidFill>
                <a:schemeClr val="tx1"/>
              </a:solidFill>
            </a:rPr>
            <a:t>   </a:t>
          </a:r>
          <a:r>
            <a:rPr lang="bn-BD" sz="1600" baseline="0" dirty="0" smtClean="0">
              <a:solidFill>
                <a:schemeClr val="tx1"/>
              </a:solidFill>
            </a:rPr>
            <a:t>‘গোরা’,</a:t>
          </a:r>
          <a:r>
            <a:rPr lang="en-US" sz="1600" baseline="0" dirty="0" smtClean="0">
              <a:solidFill>
                <a:schemeClr val="tx1"/>
              </a:solidFill>
            </a:rPr>
            <a:t> </a:t>
          </a:r>
          <a:r>
            <a:rPr lang="bn-BD" sz="1600" baseline="0" dirty="0" smtClean="0">
              <a:solidFill>
                <a:schemeClr val="tx1"/>
              </a:solidFill>
            </a:rPr>
            <a:t>‘</a:t>
          </a:r>
          <a:r>
            <a:rPr lang="en-US" sz="1600" baseline="0" dirty="0" err="1" smtClean="0">
              <a:solidFill>
                <a:schemeClr val="tx1"/>
              </a:solidFill>
            </a:rPr>
            <a:t>নৌকাডুবি</a:t>
          </a:r>
          <a:r>
            <a:rPr lang="bn-BD" sz="1600" baseline="0" dirty="0" smtClean="0">
              <a:solidFill>
                <a:schemeClr val="tx1"/>
              </a:solidFill>
            </a:rPr>
            <a:t>’,</a:t>
          </a:r>
          <a:r>
            <a:rPr lang="en-US" sz="1600" baseline="0" dirty="0" smtClean="0">
              <a:solidFill>
                <a:schemeClr val="tx1"/>
              </a:solidFill>
            </a:rPr>
            <a:t> </a:t>
          </a:r>
          <a:r>
            <a:rPr lang="bn-BD" sz="1600" baseline="0" dirty="0" smtClean="0">
              <a:solidFill>
                <a:schemeClr val="tx1"/>
              </a:solidFill>
            </a:rPr>
            <a:t> ‘যোগাযোগ’, ‘শেষের কবিতা’ </a:t>
          </a:r>
          <a:r>
            <a:rPr lang="en-US" sz="1600" baseline="0" dirty="0" err="1" smtClean="0">
              <a:solidFill>
                <a:schemeClr val="tx1"/>
              </a:solidFill>
            </a:rPr>
            <a:t>ইত্যাদি</a:t>
          </a:r>
          <a:r>
            <a:rPr lang="en-US" sz="1600" baseline="0" dirty="0" smtClean="0">
              <a:solidFill>
                <a:schemeClr val="tx1"/>
              </a:solidFill>
            </a:rPr>
            <a:t>। </a:t>
          </a:r>
          <a:r>
            <a:rPr lang="bn-BD" sz="1600" baseline="0" dirty="0" smtClean="0">
              <a:solidFill>
                <a:schemeClr val="tx1"/>
              </a:solidFill>
            </a:rPr>
            <a:t>গল্পসংকলনঃ ‘গল্পগুচ্ছ’</a:t>
          </a:r>
          <a:r>
            <a:rPr lang="en-US" sz="1600" baseline="0" dirty="0" smtClean="0">
              <a:solidFill>
                <a:schemeClr val="tx1"/>
              </a:solidFill>
            </a:rPr>
            <a:t>; </a:t>
          </a:r>
          <a:r>
            <a:rPr lang="bn-BD" sz="1600" baseline="0" dirty="0" smtClean="0">
              <a:solidFill>
                <a:schemeClr val="tx1"/>
              </a:solidFill>
            </a:rPr>
            <a:t> ‘বিসর্জন’, ‘রাজা’, ‘ডাকঘর’, ‘রক্তকরবী’ নাটক ইত্যাদি </a:t>
          </a:r>
          <a:endParaRPr lang="en-US" sz="1600" baseline="0" dirty="0">
            <a:solidFill>
              <a:schemeClr val="tx1"/>
            </a:solidFill>
          </a:endParaRPr>
        </a:p>
      </dgm:t>
    </dgm:pt>
    <dgm:pt modelId="{023E74B2-D32A-46B1-9F46-3FC66A9F729B}" type="parTrans" cxnId="{F5652125-AC18-42EF-A48B-837A544FB934}">
      <dgm:prSet/>
      <dgm:spPr/>
      <dgm:t>
        <a:bodyPr/>
        <a:lstStyle/>
        <a:p>
          <a:endParaRPr lang="en-US"/>
        </a:p>
      </dgm:t>
    </dgm:pt>
    <dgm:pt modelId="{0D1389C8-B128-426E-A591-98FA9EEFF2F2}" type="sibTrans" cxnId="{F5652125-AC18-42EF-A48B-837A544FB934}">
      <dgm:prSet/>
      <dgm:spPr/>
      <dgm:t>
        <a:bodyPr/>
        <a:lstStyle/>
        <a:p>
          <a:endParaRPr lang="en-US"/>
        </a:p>
      </dgm:t>
    </dgm:pt>
    <dgm:pt modelId="{F47770D7-C078-4903-B6C6-DDAD734A49B5}">
      <dgm:prSet phldrT="[Text]" custT="1"/>
      <dgm:spPr/>
      <dgm:t>
        <a:bodyPr/>
        <a:lstStyle/>
        <a:p>
          <a:r>
            <a:rPr lang="bn-BD" sz="2000" dirty="0" smtClean="0">
              <a:solidFill>
                <a:schemeClr val="tx1"/>
              </a:solidFill>
            </a:rPr>
            <a:t>মৃত্যুঃ ১৯৪১ খ্রিস্টাব্দের ৭ ই আগস্ট ( বাইশ শ্রাবণ, </a:t>
          </a:r>
          <a:r>
            <a:rPr lang="bn-BD" sz="2000" dirty="0" smtClean="0">
              <a:solidFill>
                <a:schemeClr val="tx1"/>
              </a:solidFill>
            </a:rPr>
            <a:t>১৩৪৮</a:t>
          </a:r>
          <a:r>
            <a:rPr lang="en-US" sz="2000" dirty="0" err="1" smtClean="0">
              <a:solidFill>
                <a:schemeClr val="tx1"/>
              </a:solidFill>
            </a:rPr>
            <a:t>খ্রিস্টাব্দ</a:t>
          </a:r>
          <a:r>
            <a:rPr lang="bn-BD" sz="2000" dirty="0" smtClean="0">
              <a:solidFill>
                <a:schemeClr val="tx1"/>
              </a:solidFill>
            </a:rPr>
            <a:t> </a:t>
          </a:r>
          <a:r>
            <a:rPr lang="bn-BD" sz="2000" dirty="0" smtClean="0">
              <a:solidFill>
                <a:schemeClr val="tx1"/>
              </a:solidFill>
            </a:rPr>
            <a:t>)</a:t>
          </a:r>
          <a:endParaRPr lang="en-US" sz="2000" dirty="0">
            <a:solidFill>
              <a:schemeClr val="tx1"/>
            </a:solidFill>
          </a:endParaRPr>
        </a:p>
      </dgm:t>
    </dgm:pt>
    <dgm:pt modelId="{3BFA3708-47C4-4C05-ACA9-724CB6094C39}" type="parTrans" cxnId="{628AC9E1-3DB4-443C-8CAA-33F343B38E95}">
      <dgm:prSet/>
      <dgm:spPr/>
      <dgm:t>
        <a:bodyPr/>
        <a:lstStyle/>
        <a:p>
          <a:endParaRPr lang="en-US"/>
        </a:p>
      </dgm:t>
    </dgm:pt>
    <dgm:pt modelId="{BD2FDC6B-419D-4E89-BF29-781C63C86A1A}" type="sibTrans" cxnId="{628AC9E1-3DB4-443C-8CAA-33F343B38E95}">
      <dgm:prSet/>
      <dgm:spPr/>
      <dgm:t>
        <a:bodyPr/>
        <a:lstStyle/>
        <a:p>
          <a:endParaRPr lang="en-US"/>
        </a:p>
      </dgm:t>
    </dgm:pt>
    <dgm:pt modelId="{9CC341F5-DBA3-4A9A-8508-EA0ED8BF97CF}">
      <dgm:prSet custT="1"/>
      <dgm:spPr/>
      <dgm:t>
        <a:bodyPr/>
        <a:lstStyle/>
        <a:p>
          <a:pPr algn="l"/>
          <a:r>
            <a:rPr lang="bn-BD" sz="2000" dirty="0" smtClean="0">
              <a:solidFill>
                <a:schemeClr val="tx1"/>
              </a:solidFill>
            </a:rPr>
            <a:t>ছোটদের জন্যঃ ‘শিশু ভোলানাথ’, ‘খাপছাড়া’ ইত্যাদি</a:t>
          </a:r>
          <a:endParaRPr lang="en-US" sz="2000" dirty="0">
            <a:solidFill>
              <a:schemeClr val="tx1"/>
            </a:solidFill>
          </a:endParaRPr>
        </a:p>
      </dgm:t>
    </dgm:pt>
    <dgm:pt modelId="{624C526D-17FE-41D0-94A7-DB3AF83F1937}" type="parTrans" cxnId="{FBB1A15D-D904-4DD9-8B55-C287FA037BC2}">
      <dgm:prSet/>
      <dgm:spPr/>
      <dgm:t>
        <a:bodyPr/>
        <a:lstStyle/>
        <a:p>
          <a:endParaRPr lang="en-US"/>
        </a:p>
      </dgm:t>
    </dgm:pt>
    <dgm:pt modelId="{315CD0BC-C77C-4004-94A4-51106092E1B7}" type="sibTrans" cxnId="{FBB1A15D-D904-4DD9-8B55-C287FA037BC2}">
      <dgm:prSet/>
      <dgm:spPr/>
      <dgm:t>
        <a:bodyPr/>
        <a:lstStyle/>
        <a:p>
          <a:endParaRPr lang="en-US"/>
        </a:p>
      </dgm:t>
    </dgm:pt>
    <dgm:pt modelId="{CF181259-7E95-4BF5-9752-24D1AC98FC9F}" type="pres">
      <dgm:prSet presAssocID="{D91648B9-65EE-49F3-BE7B-F204E9A96E8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C5915B-BD9F-446A-8758-66AB494DB497}" type="pres">
      <dgm:prSet presAssocID="{9B23DACF-C681-4627-860F-80F8635C65DB}" presName="centerShape" presStyleLbl="node0" presStyleIdx="0" presStyleCnt="1" custLinFactNeighborX="-1057" custLinFactNeighborY="-1101"/>
      <dgm:spPr/>
      <dgm:t>
        <a:bodyPr/>
        <a:lstStyle/>
        <a:p>
          <a:endParaRPr lang="en-US"/>
        </a:p>
      </dgm:t>
    </dgm:pt>
    <dgm:pt modelId="{C09BD9A6-CC8C-4C7E-96A8-3ED4358459D8}" type="pres">
      <dgm:prSet presAssocID="{ADAF8BE8-80CC-4704-A00D-0D3E5A79253F}" presName="parTrans" presStyleLbl="sibTrans2D1" presStyleIdx="0" presStyleCnt="5"/>
      <dgm:spPr/>
      <dgm:t>
        <a:bodyPr/>
        <a:lstStyle/>
        <a:p>
          <a:endParaRPr lang="en-US"/>
        </a:p>
      </dgm:t>
    </dgm:pt>
    <dgm:pt modelId="{2AE30C7F-3B52-40F0-9C55-47C35490A1D5}" type="pres">
      <dgm:prSet presAssocID="{ADAF8BE8-80CC-4704-A00D-0D3E5A79253F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E2165F9F-C47D-4069-B4CE-B12EE19B5C4A}" type="pres">
      <dgm:prSet presAssocID="{72985D04-0092-4A60-B8DE-5AD5D1D97C6B}" presName="node" presStyleLbl="node1" presStyleIdx="0" presStyleCnt="5" custScaleX="1405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D973A9-2543-4CFE-A90A-D1AACFCBDE21}" type="pres">
      <dgm:prSet presAssocID="{132F574E-1B2B-44FB-BF64-AE4BBDF5D06B}" presName="parTrans" presStyleLbl="sibTrans2D1" presStyleIdx="1" presStyleCnt="5"/>
      <dgm:spPr/>
      <dgm:t>
        <a:bodyPr/>
        <a:lstStyle/>
        <a:p>
          <a:endParaRPr lang="en-US"/>
        </a:p>
      </dgm:t>
    </dgm:pt>
    <dgm:pt modelId="{3E8A747C-D4CD-4ED4-830C-6960878D5575}" type="pres">
      <dgm:prSet presAssocID="{132F574E-1B2B-44FB-BF64-AE4BBDF5D06B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80C6433-565E-46B4-B57D-64CEA85E9BFC}" type="pres">
      <dgm:prSet presAssocID="{41E41F99-E8B7-4AEE-8865-3E94F2D685FE}" presName="node" presStyleLbl="node1" presStyleIdx="1" presStyleCnt="5" custScaleX="1175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97094-C68E-4582-8CAD-4EFF662A94FF}" type="pres">
      <dgm:prSet presAssocID="{023E74B2-D32A-46B1-9F46-3FC66A9F729B}" presName="parTrans" presStyleLbl="sibTrans2D1" presStyleIdx="2" presStyleCnt="5"/>
      <dgm:spPr/>
      <dgm:t>
        <a:bodyPr/>
        <a:lstStyle/>
        <a:p>
          <a:endParaRPr lang="en-US"/>
        </a:p>
      </dgm:t>
    </dgm:pt>
    <dgm:pt modelId="{91D0882C-E551-4483-B867-93ACC5BAA309}" type="pres">
      <dgm:prSet presAssocID="{023E74B2-D32A-46B1-9F46-3FC66A9F729B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593A40FD-7950-4E5A-8EEA-784C931830D1}" type="pres">
      <dgm:prSet presAssocID="{F66A69AD-4D8C-486D-942B-4423D9D1B61E}" presName="node" presStyleLbl="node1" presStyleIdx="2" presStyleCnt="5" custScaleX="153856" custScaleY="123005" custRadScaleRad="113667" custRadScaleInc="-461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C272CC-FC10-454F-B04F-A6D6EBC96E4E}" type="pres">
      <dgm:prSet presAssocID="{624C526D-17FE-41D0-94A7-DB3AF83F1937}" presName="parTrans" presStyleLbl="sibTrans2D1" presStyleIdx="3" presStyleCnt="5"/>
      <dgm:spPr/>
      <dgm:t>
        <a:bodyPr/>
        <a:lstStyle/>
        <a:p>
          <a:endParaRPr lang="en-US"/>
        </a:p>
      </dgm:t>
    </dgm:pt>
    <dgm:pt modelId="{5290886A-22FB-4EEA-91D8-AF93E94751E5}" type="pres">
      <dgm:prSet presAssocID="{624C526D-17FE-41D0-94A7-DB3AF83F193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FA79D6D-E896-4736-872C-D52386E5EB01}" type="pres">
      <dgm:prSet presAssocID="{9CC341F5-DBA3-4A9A-8508-EA0ED8BF97CF}" presName="node" presStyleLbl="node1" presStyleIdx="3" presStyleCnt="5" custScaleX="117954" custScaleY="922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F7D3CF-4618-44A7-8FFD-2A7820E50911}" type="pres">
      <dgm:prSet presAssocID="{3BFA3708-47C4-4C05-ACA9-724CB6094C39}" presName="parTrans" presStyleLbl="sibTrans2D1" presStyleIdx="4" presStyleCnt="5"/>
      <dgm:spPr/>
      <dgm:t>
        <a:bodyPr/>
        <a:lstStyle/>
        <a:p>
          <a:endParaRPr lang="en-US"/>
        </a:p>
      </dgm:t>
    </dgm:pt>
    <dgm:pt modelId="{9181E734-F0EC-4376-ABA0-9AC0376E1C93}" type="pres">
      <dgm:prSet presAssocID="{3BFA3708-47C4-4C05-ACA9-724CB6094C39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20D356CF-8BDC-4AF7-977C-2D8B898DC604}" type="pres">
      <dgm:prSet presAssocID="{F47770D7-C078-4903-B6C6-DDAD734A49B5}" presName="node" presStyleLbl="node1" presStyleIdx="4" presStyleCnt="5" custScaleX="1171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BB1BAF-F8AB-456B-9179-4F8F5D8FFCC0}" type="presOf" srcId="{9CC341F5-DBA3-4A9A-8508-EA0ED8BF97CF}" destId="{3FA79D6D-E896-4736-872C-D52386E5EB01}" srcOrd="0" destOrd="0" presId="urn:microsoft.com/office/officeart/2005/8/layout/radial5"/>
    <dgm:cxn modelId="{40D795A1-033D-4514-AFC8-C8AB488E8308}" type="presOf" srcId="{3BFA3708-47C4-4C05-ACA9-724CB6094C39}" destId="{F9F7D3CF-4618-44A7-8FFD-2A7820E50911}" srcOrd="0" destOrd="0" presId="urn:microsoft.com/office/officeart/2005/8/layout/radial5"/>
    <dgm:cxn modelId="{323BA9E5-B0AD-4E97-9DF5-A9D8E5EDBEDD}" type="presOf" srcId="{023E74B2-D32A-46B1-9F46-3FC66A9F729B}" destId="{91D0882C-E551-4483-B867-93ACC5BAA309}" srcOrd="1" destOrd="0" presId="urn:microsoft.com/office/officeart/2005/8/layout/radial5"/>
    <dgm:cxn modelId="{628AC9E1-3DB4-443C-8CAA-33F343B38E95}" srcId="{9B23DACF-C681-4627-860F-80F8635C65DB}" destId="{F47770D7-C078-4903-B6C6-DDAD734A49B5}" srcOrd="4" destOrd="0" parTransId="{3BFA3708-47C4-4C05-ACA9-724CB6094C39}" sibTransId="{BD2FDC6B-419D-4E89-BF29-781C63C86A1A}"/>
    <dgm:cxn modelId="{F2C49E9F-8648-42D4-91C1-C02F32A1E4F1}" type="presOf" srcId="{9B23DACF-C681-4627-860F-80F8635C65DB}" destId="{1FC5915B-BD9F-446A-8758-66AB494DB497}" srcOrd="0" destOrd="0" presId="urn:microsoft.com/office/officeart/2005/8/layout/radial5"/>
    <dgm:cxn modelId="{0D07848D-0651-4C31-A295-1A98AAAA8391}" type="presOf" srcId="{D91648B9-65EE-49F3-BE7B-F204E9A96E86}" destId="{CF181259-7E95-4BF5-9752-24D1AC98FC9F}" srcOrd="0" destOrd="0" presId="urn:microsoft.com/office/officeart/2005/8/layout/radial5"/>
    <dgm:cxn modelId="{2076250C-FE4C-4857-9807-C08FB774DE32}" type="presOf" srcId="{023E74B2-D32A-46B1-9F46-3FC66A9F729B}" destId="{C9D97094-C68E-4582-8CAD-4EFF662A94FF}" srcOrd="0" destOrd="0" presId="urn:microsoft.com/office/officeart/2005/8/layout/radial5"/>
    <dgm:cxn modelId="{73A54B58-6D66-4670-BDF3-21D607E1EF6E}" type="presOf" srcId="{624C526D-17FE-41D0-94A7-DB3AF83F1937}" destId="{5290886A-22FB-4EEA-91D8-AF93E94751E5}" srcOrd="1" destOrd="0" presId="urn:microsoft.com/office/officeart/2005/8/layout/radial5"/>
    <dgm:cxn modelId="{738A3F67-07C4-41DB-A32D-7019CC767415}" type="presOf" srcId="{ADAF8BE8-80CC-4704-A00D-0D3E5A79253F}" destId="{C09BD9A6-CC8C-4C7E-96A8-3ED4358459D8}" srcOrd="0" destOrd="0" presId="urn:microsoft.com/office/officeart/2005/8/layout/radial5"/>
    <dgm:cxn modelId="{AC05B861-7002-46CB-8609-46924A7DC477}" type="presOf" srcId="{ADAF8BE8-80CC-4704-A00D-0D3E5A79253F}" destId="{2AE30C7F-3B52-40F0-9C55-47C35490A1D5}" srcOrd="1" destOrd="0" presId="urn:microsoft.com/office/officeart/2005/8/layout/radial5"/>
    <dgm:cxn modelId="{61B16F68-5936-4EE9-849B-9859AE703B06}" srcId="{D91648B9-65EE-49F3-BE7B-F204E9A96E86}" destId="{9B23DACF-C681-4627-860F-80F8635C65DB}" srcOrd="0" destOrd="0" parTransId="{A0DE8DCE-C198-4579-B2F4-11B8FBB5B426}" sibTransId="{FEC46A0E-D9B4-457D-A065-8F191BD0028D}"/>
    <dgm:cxn modelId="{7B875AE0-A1A7-4646-B302-7DFEC5E35CF6}" type="presOf" srcId="{72985D04-0092-4A60-B8DE-5AD5D1D97C6B}" destId="{E2165F9F-C47D-4069-B4CE-B12EE19B5C4A}" srcOrd="0" destOrd="0" presId="urn:microsoft.com/office/officeart/2005/8/layout/radial5"/>
    <dgm:cxn modelId="{3C401C8D-6049-4D4D-B411-B6C60852C483}" type="presOf" srcId="{F66A69AD-4D8C-486D-942B-4423D9D1B61E}" destId="{593A40FD-7950-4E5A-8EEA-784C931830D1}" srcOrd="0" destOrd="0" presId="urn:microsoft.com/office/officeart/2005/8/layout/radial5"/>
    <dgm:cxn modelId="{FBB1A15D-D904-4DD9-8B55-C287FA037BC2}" srcId="{9B23DACF-C681-4627-860F-80F8635C65DB}" destId="{9CC341F5-DBA3-4A9A-8508-EA0ED8BF97CF}" srcOrd="3" destOrd="0" parTransId="{624C526D-17FE-41D0-94A7-DB3AF83F1937}" sibTransId="{315CD0BC-C77C-4004-94A4-51106092E1B7}"/>
    <dgm:cxn modelId="{F5652125-AC18-42EF-A48B-837A544FB934}" srcId="{9B23DACF-C681-4627-860F-80F8635C65DB}" destId="{F66A69AD-4D8C-486D-942B-4423D9D1B61E}" srcOrd="2" destOrd="0" parTransId="{023E74B2-D32A-46B1-9F46-3FC66A9F729B}" sibTransId="{0D1389C8-B128-426E-A591-98FA9EEFF2F2}"/>
    <dgm:cxn modelId="{C3BA0860-DF52-4008-8915-0194EA59CEA7}" type="presOf" srcId="{132F574E-1B2B-44FB-BF64-AE4BBDF5D06B}" destId="{3E8A747C-D4CD-4ED4-830C-6960878D5575}" srcOrd="1" destOrd="0" presId="urn:microsoft.com/office/officeart/2005/8/layout/radial5"/>
    <dgm:cxn modelId="{AFA597DE-1C33-4009-B293-2C0B245683BB}" type="presOf" srcId="{3BFA3708-47C4-4C05-ACA9-724CB6094C39}" destId="{9181E734-F0EC-4376-ABA0-9AC0376E1C93}" srcOrd="1" destOrd="0" presId="urn:microsoft.com/office/officeart/2005/8/layout/radial5"/>
    <dgm:cxn modelId="{1FD42790-4CA6-499F-9DAF-49224BD1C99B}" type="presOf" srcId="{F47770D7-C078-4903-B6C6-DDAD734A49B5}" destId="{20D356CF-8BDC-4AF7-977C-2D8B898DC604}" srcOrd="0" destOrd="0" presId="urn:microsoft.com/office/officeart/2005/8/layout/radial5"/>
    <dgm:cxn modelId="{70578002-21BD-4A13-A67D-D4BD7BD2F7F8}" type="presOf" srcId="{624C526D-17FE-41D0-94A7-DB3AF83F1937}" destId="{4DC272CC-FC10-454F-B04F-A6D6EBC96E4E}" srcOrd="0" destOrd="0" presId="urn:microsoft.com/office/officeart/2005/8/layout/radial5"/>
    <dgm:cxn modelId="{D445F9BF-3343-4334-BB57-EFF683DC2835}" srcId="{9B23DACF-C681-4627-860F-80F8635C65DB}" destId="{41E41F99-E8B7-4AEE-8865-3E94F2D685FE}" srcOrd="1" destOrd="0" parTransId="{132F574E-1B2B-44FB-BF64-AE4BBDF5D06B}" sibTransId="{ABC3D435-5BD6-4722-BDC4-B15217D5BF31}"/>
    <dgm:cxn modelId="{375A50B1-FB4B-4DE1-8E1B-8D38CAC275CB}" srcId="{9B23DACF-C681-4627-860F-80F8635C65DB}" destId="{72985D04-0092-4A60-B8DE-5AD5D1D97C6B}" srcOrd="0" destOrd="0" parTransId="{ADAF8BE8-80CC-4704-A00D-0D3E5A79253F}" sibTransId="{F7868C63-2F64-4F75-9AB2-7122E602DCFC}"/>
    <dgm:cxn modelId="{57F9628F-CC2A-4540-967D-2CA22F901E5E}" type="presOf" srcId="{41E41F99-E8B7-4AEE-8865-3E94F2D685FE}" destId="{F80C6433-565E-46B4-B57D-64CEA85E9BFC}" srcOrd="0" destOrd="0" presId="urn:microsoft.com/office/officeart/2005/8/layout/radial5"/>
    <dgm:cxn modelId="{1384C60B-6471-4DAE-9744-C4BF7109742D}" type="presOf" srcId="{132F574E-1B2B-44FB-BF64-AE4BBDF5D06B}" destId="{19D973A9-2543-4CFE-A90A-D1AACFCBDE21}" srcOrd="0" destOrd="0" presId="urn:microsoft.com/office/officeart/2005/8/layout/radial5"/>
    <dgm:cxn modelId="{272F07E6-0ADE-4E45-A0F3-5519E39E17F9}" type="presParOf" srcId="{CF181259-7E95-4BF5-9752-24D1AC98FC9F}" destId="{1FC5915B-BD9F-446A-8758-66AB494DB497}" srcOrd="0" destOrd="0" presId="urn:microsoft.com/office/officeart/2005/8/layout/radial5"/>
    <dgm:cxn modelId="{A18264C6-B381-489E-BA0B-69431095D4F9}" type="presParOf" srcId="{CF181259-7E95-4BF5-9752-24D1AC98FC9F}" destId="{C09BD9A6-CC8C-4C7E-96A8-3ED4358459D8}" srcOrd="1" destOrd="0" presId="urn:microsoft.com/office/officeart/2005/8/layout/radial5"/>
    <dgm:cxn modelId="{502E2FF3-765D-4B84-B5EC-919C2648FD2E}" type="presParOf" srcId="{C09BD9A6-CC8C-4C7E-96A8-3ED4358459D8}" destId="{2AE30C7F-3B52-40F0-9C55-47C35490A1D5}" srcOrd="0" destOrd="0" presId="urn:microsoft.com/office/officeart/2005/8/layout/radial5"/>
    <dgm:cxn modelId="{BF652FB3-94C2-4092-8E48-98BE7FB031EE}" type="presParOf" srcId="{CF181259-7E95-4BF5-9752-24D1AC98FC9F}" destId="{E2165F9F-C47D-4069-B4CE-B12EE19B5C4A}" srcOrd="2" destOrd="0" presId="urn:microsoft.com/office/officeart/2005/8/layout/radial5"/>
    <dgm:cxn modelId="{6119FA8F-6BBA-46FD-87D3-B4A9057AEE34}" type="presParOf" srcId="{CF181259-7E95-4BF5-9752-24D1AC98FC9F}" destId="{19D973A9-2543-4CFE-A90A-D1AACFCBDE21}" srcOrd="3" destOrd="0" presId="urn:microsoft.com/office/officeart/2005/8/layout/radial5"/>
    <dgm:cxn modelId="{11C1652E-8165-43DC-A51B-DE462E298988}" type="presParOf" srcId="{19D973A9-2543-4CFE-A90A-D1AACFCBDE21}" destId="{3E8A747C-D4CD-4ED4-830C-6960878D5575}" srcOrd="0" destOrd="0" presId="urn:microsoft.com/office/officeart/2005/8/layout/radial5"/>
    <dgm:cxn modelId="{C3BF9BF7-87B2-4605-96FA-5BCD2B46D33D}" type="presParOf" srcId="{CF181259-7E95-4BF5-9752-24D1AC98FC9F}" destId="{F80C6433-565E-46B4-B57D-64CEA85E9BFC}" srcOrd="4" destOrd="0" presId="urn:microsoft.com/office/officeart/2005/8/layout/radial5"/>
    <dgm:cxn modelId="{6D58CCAB-BE7C-462C-B987-5CFC6A644CCB}" type="presParOf" srcId="{CF181259-7E95-4BF5-9752-24D1AC98FC9F}" destId="{C9D97094-C68E-4582-8CAD-4EFF662A94FF}" srcOrd="5" destOrd="0" presId="urn:microsoft.com/office/officeart/2005/8/layout/radial5"/>
    <dgm:cxn modelId="{BC6955CB-45EF-4A51-870F-6CBBB0B5C287}" type="presParOf" srcId="{C9D97094-C68E-4582-8CAD-4EFF662A94FF}" destId="{91D0882C-E551-4483-B867-93ACC5BAA309}" srcOrd="0" destOrd="0" presId="urn:microsoft.com/office/officeart/2005/8/layout/radial5"/>
    <dgm:cxn modelId="{8E91B232-4FE4-4AB4-A26E-6795B8DF8876}" type="presParOf" srcId="{CF181259-7E95-4BF5-9752-24D1AC98FC9F}" destId="{593A40FD-7950-4E5A-8EEA-784C931830D1}" srcOrd="6" destOrd="0" presId="urn:microsoft.com/office/officeart/2005/8/layout/radial5"/>
    <dgm:cxn modelId="{E4B2CBE2-6F66-4C45-B230-5940361AD2F4}" type="presParOf" srcId="{CF181259-7E95-4BF5-9752-24D1AC98FC9F}" destId="{4DC272CC-FC10-454F-B04F-A6D6EBC96E4E}" srcOrd="7" destOrd="0" presId="urn:microsoft.com/office/officeart/2005/8/layout/radial5"/>
    <dgm:cxn modelId="{1618987A-0755-4807-B12B-23054407C944}" type="presParOf" srcId="{4DC272CC-FC10-454F-B04F-A6D6EBC96E4E}" destId="{5290886A-22FB-4EEA-91D8-AF93E94751E5}" srcOrd="0" destOrd="0" presId="urn:microsoft.com/office/officeart/2005/8/layout/radial5"/>
    <dgm:cxn modelId="{952AEDEF-B5E9-48B1-90B8-E1FD6FF65134}" type="presParOf" srcId="{CF181259-7E95-4BF5-9752-24D1AC98FC9F}" destId="{3FA79D6D-E896-4736-872C-D52386E5EB01}" srcOrd="8" destOrd="0" presId="urn:microsoft.com/office/officeart/2005/8/layout/radial5"/>
    <dgm:cxn modelId="{2BA2F19C-8F7A-46F9-BC1C-6BD31F411D0F}" type="presParOf" srcId="{CF181259-7E95-4BF5-9752-24D1AC98FC9F}" destId="{F9F7D3CF-4618-44A7-8FFD-2A7820E50911}" srcOrd="9" destOrd="0" presId="urn:microsoft.com/office/officeart/2005/8/layout/radial5"/>
    <dgm:cxn modelId="{0465FC77-F551-4960-BAC6-EC355BA786D5}" type="presParOf" srcId="{F9F7D3CF-4618-44A7-8FFD-2A7820E50911}" destId="{9181E734-F0EC-4376-ABA0-9AC0376E1C93}" srcOrd="0" destOrd="0" presId="urn:microsoft.com/office/officeart/2005/8/layout/radial5"/>
    <dgm:cxn modelId="{DD6DE93B-03DE-4572-8156-D1D427B6F16E}" type="presParOf" srcId="{CF181259-7E95-4BF5-9752-24D1AC98FC9F}" destId="{20D356CF-8BDC-4AF7-977C-2D8B898DC604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5915B-BD9F-446A-8758-66AB494DB497}">
      <dsp:nvSpPr>
        <dsp:cNvPr id="0" name=""/>
        <dsp:cNvSpPr/>
      </dsp:nvSpPr>
      <dsp:spPr>
        <a:xfrm>
          <a:off x="5133600" y="2486805"/>
          <a:ext cx="1732895" cy="173289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  <a:sp3d extrusionH="28000" prstMaterial="matte"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5387377" y="2740582"/>
        <a:ext cx="1225341" cy="1225341"/>
      </dsp:txXfrm>
    </dsp:sp>
    <dsp:sp modelId="{C09BD9A6-CC8C-4C7E-96A8-3ED4358459D8}">
      <dsp:nvSpPr>
        <dsp:cNvPr id="0" name=""/>
        <dsp:cNvSpPr/>
      </dsp:nvSpPr>
      <dsp:spPr>
        <a:xfrm rot="16274299">
          <a:off x="5830022" y="1813209"/>
          <a:ext cx="393048" cy="6284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soft" dir="t"/>
          <a:backdrop>
            <a:anchor x="0" y="0" z="-210000"/>
            <a:norm dx="0" dy="0" dz="914400"/>
            <a:up dx="0" dy="914400" dz="0"/>
          </a:backdrop>
        </a:scene3d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887705" y="1997834"/>
        <a:ext cx="275134" cy="377048"/>
      </dsp:txXfrm>
    </dsp:sp>
    <dsp:sp modelId="{E2165F9F-C47D-4069-B4CE-B12EE19B5C4A}">
      <dsp:nvSpPr>
        <dsp:cNvPr id="0" name=""/>
        <dsp:cNvSpPr/>
      </dsp:nvSpPr>
      <dsp:spPr>
        <a:xfrm>
          <a:off x="4755604" y="-102582"/>
          <a:ext cx="2598338" cy="18482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chemeClr val="tx1"/>
              </a:solidFill>
            </a:rPr>
            <a:t> জন্মঃ ১৮৬১ খ্রিস্টাবের ৭ ই মে (পঁচিশ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bn-BD" sz="2000" kern="1200" dirty="0" smtClean="0">
              <a:solidFill>
                <a:schemeClr val="tx1"/>
              </a:solidFill>
            </a:rPr>
            <a:t>বৈশাখ </a:t>
          </a:r>
          <a:r>
            <a:rPr lang="bn-BD" sz="2000" kern="1200" dirty="0" smtClean="0">
              <a:solidFill>
                <a:schemeClr val="tx1"/>
              </a:solidFill>
            </a:rPr>
            <a:t>১২৬৮</a:t>
          </a:r>
          <a:r>
            <a:rPr lang="en-US" sz="2000" kern="1200" dirty="0" err="1" smtClean="0">
              <a:solidFill>
                <a:schemeClr val="tx1"/>
              </a:solidFill>
            </a:rPr>
            <a:t>খ্রিস্টাব্দ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bn-BD" sz="2000" kern="1200" dirty="0" smtClean="0">
              <a:solidFill>
                <a:schemeClr val="tx1"/>
              </a:solidFill>
            </a:rPr>
            <a:t>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136122" y="168091"/>
        <a:ext cx="1837302" cy="1306926"/>
      </dsp:txXfrm>
    </dsp:sp>
    <dsp:sp modelId="{19D973A9-2543-4CFE-A90A-D1AACFCBDE21}">
      <dsp:nvSpPr>
        <dsp:cNvPr id="0" name=""/>
        <dsp:cNvSpPr/>
      </dsp:nvSpPr>
      <dsp:spPr>
        <a:xfrm rot="20613189">
          <a:off x="6968661" y="2699321"/>
          <a:ext cx="364404" cy="6284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>
          <a:noFill/>
        </a:ln>
        <a:effectLst/>
        <a:scene3d>
          <a:camera prst="orthographicFront"/>
          <a:lightRig rig="soft" dir="t"/>
          <a:backdrop>
            <a:anchor x="0" y="0" z="-210000"/>
            <a:norm dx="0" dy="0" dz="914400"/>
            <a:up dx="0" dy="914400" dz="0"/>
          </a:backdrop>
        </a:scene3d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6970898" y="2840479"/>
        <a:ext cx="255083" cy="377048"/>
      </dsp:txXfrm>
    </dsp:sp>
    <dsp:sp modelId="{F80C6433-565E-46B4-B57D-64CEA85E9BFC}">
      <dsp:nvSpPr>
        <dsp:cNvPr id="0" name=""/>
        <dsp:cNvSpPr/>
      </dsp:nvSpPr>
      <dsp:spPr>
        <a:xfrm>
          <a:off x="7430426" y="1686167"/>
          <a:ext cx="2172699" cy="1848272"/>
        </a:xfrm>
        <a:prstGeom prst="ellips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>
          <a:noFill/>
        </a:ln>
        <a:effectLst/>
        <a:scene3d>
          <a:camera prst="orthographicFron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  <a:sp3d extrusionH="28000" prstMaterial="matte"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kern="1200" dirty="0" smtClean="0">
              <a:solidFill>
                <a:schemeClr val="tx1"/>
              </a:solidFill>
            </a:rPr>
            <a:t>গীতাঞ্জলি</a:t>
          </a:r>
          <a:r>
            <a:rPr lang="bn-BD" sz="2300" kern="1200" dirty="0" smtClean="0"/>
            <a:t> কাব্যের জন্য </a:t>
          </a:r>
          <a:r>
            <a:rPr lang="bn-BD" sz="2300" kern="1200" dirty="0" smtClean="0">
              <a:solidFill>
                <a:schemeClr val="tx1"/>
              </a:solidFill>
            </a:rPr>
            <a:t>১৯১৩</a:t>
          </a:r>
          <a:r>
            <a:rPr lang="bn-BD" sz="2300" kern="1200" dirty="0" smtClean="0"/>
            <a:t> সালে নোবেল  পুরস্কার</a:t>
          </a:r>
          <a:endParaRPr lang="en-US" sz="2300" kern="1200" dirty="0"/>
        </a:p>
      </dsp:txBody>
      <dsp:txXfrm>
        <a:off x="7748610" y="1956840"/>
        <a:ext cx="1536331" cy="1306926"/>
      </dsp:txXfrm>
    </dsp:sp>
    <dsp:sp modelId="{C9D97094-C68E-4582-8CAD-4EFF662A94FF}">
      <dsp:nvSpPr>
        <dsp:cNvPr id="0" name=""/>
        <dsp:cNvSpPr/>
      </dsp:nvSpPr>
      <dsp:spPr>
        <a:xfrm rot="2257795">
          <a:off x="6788899" y="3823271"/>
          <a:ext cx="456770" cy="6284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cene3d>
          <a:camera prst="orthographicFront"/>
          <a:lightRig rig="soft" dir="t"/>
          <a:backdrop>
            <a:anchor x="0" y="0" z="-210000"/>
            <a:norm dx="0" dy="0" dz="914400"/>
            <a:up dx="0" dy="914400" dz="0"/>
          </a:backdrop>
        </a:scene3d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6803152" y="3907120"/>
        <a:ext cx="319739" cy="377048"/>
      </dsp:txXfrm>
    </dsp:sp>
    <dsp:sp modelId="{593A40FD-7950-4E5A-8EEA-784C931830D1}">
      <dsp:nvSpPr>
        <dsp:cNvPr id="0" name=""/>
        <dsp:cNvSpPr/>
      </dsp:nvSpPr>
      <dsp:spPr>
        <a:xfrm>
          <a:off x="6970454" y="4060787"/>
          <a:ext cx="2843677" cy="2273467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cene3d>
          <a:camera prst="orthographicFron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baseline="0" dirty="0" smtClean="0">
              <a:solidFill>
                <a:schemeClr val="tx1"/>
              </a:solidFill>
            </a:rPr>
            <a:t>কাব্যঃ ‘সোনার তরী’, ‘গীতাঞ্জলি’, ‘বলাকা’, উপন্যাসঃ ‘ঘরে বাইরে,</a:t>
          </a:r>
          <a:r>
            <a:rPr lang="en-US" sz="1600" kern="1200" baseline="0" dirty="0" smtClean="0">
              <a:solidFill>
                <a:schemeClr val="tx1"/>
              </a:solidFill>
            </a:rPr>
            <a:t>   </a:t>
          </a:r>
          <a:r>
            <a:rPr lang="bn-BD" sz="1600" kern="1200" baseline="0" dirty="0" smtClean="0">
              <a:solidFill>
                <a:schemeClr val="tx1"/>
              </a:solidFill>
            </a:rPr>
            <a:t>‘গোরা’,</a:t>
          </a:r>
          <a:r>
            <a:rPr lang="en-US" sz="1600" kern="1200" baseline="0" dirty="0" smtClean="0">
              <a:solidFill>
                <a:schemeClr val="tx1"/>
              </a:solidFill>
            </a:rPr>
            <a:t> </a:t>
          </a:r>
          <a:r>
            <a:rPr lang="bn-BD" sz="1600" kern="1200" baseline="0" dirty="0" smtClean="0">
              <a:solidFill>
                <a:schemeClr val="tx1"/>
              </a:solidFill>
            </a:rPr>
            <a:t>‘</a:t>
          </a:r>
          <a:r>
            <a:rPr lang="en-US" sz="1600" kern="1200" baseline="0" dirty="0" err="1" smtClean="0">
              <a:solidFill>
                <a:schemeClr val="tx1"/>
              </a:solidFill>
            </a:rPr>
            <a:t>নৌকাডুবি</a:t>
          </a:r>
          <a:r>
            <a:rPr lang="bn-BD" sz="1600" kern="1200" baseline="0" dirty="0" smtClean="0">
              <a:solidFill>
                <a:schemeClr val="tx1"/>
              </a:solidFill>
            </a:rPr>
            <a:t>’,</a:t>
          </a:r>
          <a:r>
            <a:rPr lang="en-US" sz="1600" kern="1200" baseline="0" dirty="0" smtClean="0">
              <a:solidFill>
                <a:schemeClr val="tx1"/>
              </a:solidFill>
            </a:rPr>
            <a:t> </a:t>
          </a:r>
          <a:r>
            <a:rPr lang="bn-BD" sz="1600" kern="1200" baseline="0" dirty="0" smtClean="0">
              <a:solidFill>
                <a:schemeClr val="tx1"/>
              </a:solidFill>
            </a:rPr>
            <a:t> ‘যোগাযোগ’, ‘শেষের কবিতা’ </a:t>
          </a:r>
          <a:r>
            <a:rPr lang="en-US" sz="1600" kern="1200" baseline="0" dirty="0" err="1" smtClean="0">
              <a:solidFill>
                <a:schemeClr val="tx1"/>
              </a:solidFill>
            </a:rPr>
            <a:t>ইত্যাদি</a:t>
          </a:r>
          <a:r>
            <a:rPr lang="en-US" sz="1600" kern="1200" baseline="0" dirty="0" smtClean="0">
              <a:solidFill>
                <a:schemeClr val="tx1"/>
              </a:solidFill>
            </a:rPr>
            <a:t>। </a:t>
          </a:r>
          <a:r>
            <a:rPr lang="bn-BD" sz="1600" kern="1200" baseline="0" dirty="0" smtClean="0">
              <a:solidFill>
                <a:schemeClr val="tx1"/>
              </a:solidFill>
            </a:rPr>
            <a:t>গল্পসংকলনঃ ‘গল্পগুচ্ছ’</a:t>
          </a:r>
          <a:r>
            <a:rPr lang="en-US" sz="1600" kern="1200" baseline="0" dirty="0" smtClean="0">
              <a:solidFill>
                <a:schemeClr val="tx1"/>
              </a:solidFill>
            </a:rPr>
            <a:t>; </a:t>
          </a:r>
          <a:r>
            <a:rPr lang="bn-BD" sz="1600" kern="1200" baseline="0" dirty="0" smtClean="0">
              <a:solidFill>
                <a:schemeClr val="tx1"/>
              </a:solidFill>
            </a:rPr>
            <a:t> ‘বিসর্জন’, ‘রাজা’, ‘ডাকঘর’, ‘রক্তকরবী’ নাটক ইত্যাদি </a:t>
          </a:r>
          <a:endParaRPr lang="en-US" sz="1600" kern="1200" baseline="0" dirty="0">
            <a:solidFill>
              <a:schemeClr val="tx1"/>
            </a:solidFill>
          </a:endParaRPr>
        </a:p>
      </dsp:txBody>
      <dsp:txXfrm>
        <a:off x="7386901" y="4393729"/>
        <a:ext cx="2010783" cy="1607583"/>
      </dsp:txXfrm>
    </dsp:sp>
    <dsp:sp modelId="{4DC272CC-FC10-454F-B04F-A6D6EBC96E4E}">
      <dsp:nvSpPr>
        <dsp:cNvPr id="0" name=""/>
        <dsp:cNvSpPr/>
      </dsp:nvSpPr>
      <dsp:spPr>
        <a:xfrm rot="7457295">
          <a:off x="5067051" y="4086133"/>
          <a:ext cx="438077" cy="6284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>
          <a:noFill/>
        </a:ln>
        <a:effectLst/>
        <a:scene3d>
          <a:camera prst="orthographicFront"/>
          <a:lightRig rig="soft" dir="t"/>
          <a:backdrop>
            <a:anchor x="0" y="0" z="-210000"/>
            <a:norm dx="0" dy="0" dz="914400"/>
            <a:up dx="0" dy="914400" dz="0"/>
          </a:backdrop>
        </a:scene3d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5169782" y="4157523"/>
        <a:ext cx="306654" cy="377048"/>
      </dsp:txXfrm>
    </dsp:sp>
    <dsp:sp modelId="{3FA79D6D-E896-4736-872C-D52386E5EB01}">
      <dsp:nvSpPr>
        <dsp:cNvPr id="0" name=""/>
        <dsp:cNvSpPr/>
      </dsp:nvSpPr>
      <dsp:spPr>
        <a:xfrm>
          <a:off x="3443117" y="4651639"/>
          <a:ext cx="2180111" cy="1705844"/>
        </a:xfrm>
        <a:prstGeom prst="ellips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>
          <a:noFill/>
        </a:ln>
        <a:effectLst/>
        <a:scene3d>
          <a:camera prst="orthographicFron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chemeClr val="tx1"/>
              </a:solidFill>
            </a:rPr>
            <a:t>ছোটদের জন্যঃ ‘শিশু ভোলানাথ’, ‘খাপছাড়া’ ইত্যাদি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762387" y="4901454"/>
        <a:ext cx="1541571" cy="1206214"/>
      </dsp:txXfrm>
    </dsp:sp>
    <dsp:sp modelId="{F9F7D3CF-4618-44A7-8FFD-2A7820E50911}">
      <dsp:nvSpPr>
        <dsp:cNvPr id="0" name=""/>
        <dsp:cNvSpPr/>
      </dsp:nvSpPr>
      <dsp:spPr>
        <a:xfrm rot="11829097">
          <a:off x="4744557" y="2699576"/>
          <a:ext cx="311100" cy="6284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soft" dir="t"/>
          <a:backdrop>
            <a:anchor x="0" y="0" z="-210000"/>
            <a:norm dx="0" dy="0" dz="914400"/>
            <a:up dx="0" dy="914400" dz="0"/>
          </a:backdrop>
        </a:scene3d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4835812" y="2839020"/>
        <a:ext cx="217770" cy="377048"/>
      </dsp:txXfrm>
    </dsp:sp>
    <dsp:sp modelId="{20D356CF-8BDC-4AF7-977C-2D8B898DC604}">
      <dsp:nvSpPr>
        <dsp:cNvPr id="0" name=""/>
        <dsp:cNvSpPr/>
      </dsp:nvSpPr>
      <dsp:spPr>
        <a:xfrm>
          <a:off x="2509711" y="1686167"/>
          <a:ext cx="2166119" cy="1848272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chemeClr val="tx1"/>
              </a:solidFill>
            </a:rPr>
            <a:t>মৃত্যুঃ ১৯৪১ খ্রিস্টাব্দের ৭ ই আগস্ট ( বাইশ শ্রাবণ, </a:t>
          </a:r>
          <a:r>
            <a:rPr lang="bn-BD" sz="2000" kern="1200" dirty="0" smtClean="0">
              <a:solidFill>
                <a:schemeClr val="tx1"/>
              </a:solidFill>
            </a:rPr>
            <a:t>১৩৪৮</a:t>
          </a:r>
          <a:r>
            <a:rPr lang="en-US" sz="2000" kern="1200" dirty="0" err="1" smtClean="0">
              <a:solidFill>
                <a:schemeClr val="tx1"/>
              </a:solidFill>
            </a:rPr>
            <a:t>খ্রিস্টাব্দ</a:t>
          </a:r>
          <a:r>
            <a:rPr lang="bn-BD" sz="2000" kern="1200" dirty="0" smtClean="0">
              <a:solidFill>
                <a:schemeClr val="tx1"/>
              </a:solidFill>
            </a:rPr>
            <a:t> </a:t>
          </a:r>
          <a:r>
            <a:rPr lang="bn-BD" sz="2000" kern="1200" dirty="0" smtClean="0">
              <a:solidFill>
                <a:schemeClr val="tx1"/>
              </a:solidFill>
            </a:rPr>
            <a:t>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26932" y="1956840"/>
        <a:ext cx="1531677" cy="1306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78E84-8671-4DF3-A4FB-5402F9986463}" type="datetime2">
              <a:rPr lang="en-US" smtClean="0"/>
              <a:t>Wednesday, March 23,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dphofm.r@biul@gmail.com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80B3D-14DE-46A6-B8F1-0D4269BAA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502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46C43-E6A3-4242-AC5A-BA2747AD2250}" type="datetime2">
              <a:rPr lang="en-US" smtClean="0"/>
              <a:t>Wednesday, March 23, 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dphofm.r@biul@gmail.com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8516E-6BF8-4020-A8E4-AA7AADE78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687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Click again &amp; again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241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again &amp; again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456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again &amp; again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260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again &amp; again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308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again &amp; again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96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again &amp; again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092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again &amp; again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197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again &amp; again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365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again &amp; again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069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again &amp; again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952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again &amp; again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66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again &amp; again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285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again &amp; again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52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again &amp; again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058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1EE9-AAB9-4738-BFD2-6E583D65DD90}" type="datetime2">
              <a:rPr lang="en-US" smtClean="0"/>
              <a:t>Wednesday, March 23,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dphofm.r@biul@gmail.com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00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357A-892E-4F29-83B9-DE1B7C2EBCDD}" type="datetime2">
              <a:rPr lang="en-US" smtClean="0"/>
              <a:t>Wednesday, March 23,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dphofm.r@biul@gmail.com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16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CBDA-BBE0-4687-88E1-7667B1D3E4F1}" type="datetime2">
              <a:rPr lang="en-US" smtClean="0"/>
              <a:t>Wednesday, March 23,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dphofm.r@biul@gmail.com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62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51BD-5D6C-4F2E-9BDD-D816968DB4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099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51BD-5D6C-4F2E-9BDD-D816968DB4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8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51BD-5D6C-4F2E-9BDD-D816968DB4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79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51BD-5D6C-4F2E-9BDD-D816968DB4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401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51BD-5D6C-4F2E-9BDD-D816968DB4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734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51BD-5D6C-4F2E-9BDD-D816968DB4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630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51BD-5D6C-4F2E-9BDD-D816968DB4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887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51BD-5D6C-4F2E-9BDD-D816968DB4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260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47BD-E852-4F45-8827-2B6DDBA0800E}" type="datetime2">
              <a:rPr lang="en-US" smtClean="0"/>
              <a:t>Wednesday, March 23,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dphofm.r@biul@gmail.com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09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51BD-5D6C-4F2E-9BDD-D816968DB4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590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51BD-5D6C-4F2E-9BDD-D816968DB4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44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51BD-5D6C-4F2E-9BDD-D816968DB4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693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3957-F866-41BB-A66D-182E4DCB2B08}" type="datetime2">
              <a:rPr lang="en-US" smtClean="0"/>
              <a:t>Wednesday, March 23,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dphofm.r@biul@gmail.com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9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6F5A-FF37-43AA-9C42-F4715275A3AE}" type="datetime2">
              <a:rPr lang="en-US" smtClean="0"/>
              <a:t>Wednesday, March 23,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dphofm.r@biul@gmail.com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4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C315-22DC-4315-870D-CD9CF5B8F6E2}" type="datetime2">
              <a:rPr lang="en-US" smtClean="0"/>
              <a:t>Wednesday, March 23,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dphofm.r@biul@gmail.com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0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31DD-3CC6-49DD-A162-FC105A1E1D6C}" type="datetime2">
              <a:rPr lang="en-US" smtClean="0"/>
              <a:t>Wednesday, March 23,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84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3346-BA01-407E-9C14-D0EC6D403EF0}" type="datetime2">
              <a:rPr lang="en-US" smtClean="0"/>
              <a:t>Wednesday, March 23,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dphofm.r@biul@gmail.com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47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73AA-D771-4B7E-A29F-8276AA34AD63}" type="datetime2">
              <a:rPr lang="en-US" smtClean="0"/>
              <a:t>Wednesday, March 23,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dphofm.r@biul@gmail.com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72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3060-27A3-472A-A304-CF008C342853}" type="datetime2">
              <a:rPr lang="en-US" smtClean="0"/>
              <a:t>Wednesday, March 23,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dphofm.r@biul@gmail.com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2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E2AAA-E1C4-43D2-B24F-7F4F988ABBC4}" type="datetime2">
              <a:rPr lang="en-US" smtClean="0"/>
              <a:t>Wednesday, March 23,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dphofm.r@biul@gmail.com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B346B-E05A-413B-B4C2-FF5FE9F7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7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251BD-5D6C-4F2E-9BDD-D816968DB4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B346B-E05A-413B-B4C2-FF5FE9F744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89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9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g"/><Relationship Id="rId12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4.wmf"/><Relationship Id="rId15" Type="http://schemas.openxmlformats.org/officeDocument/2006/relationships/image" Target="../media/image11.gif"/><Relationship Id="rId10" Type="http://schemas.openxmlformats.org/officeDocument/2006/relationships/audio" Target="../media/audio1.wav"/><Relationship Id="rId4" Type="http://schemas.openxmlformats.org/officeDocument/2006/relationships/image" Target="../media/image3.gif"/><Relationship Id="rId9" Type="http://schemas.openxmlformats.org/officeDocument/2006/relationships/image" Target="../media/image8.jpg"/><Relationship Id="rId14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wmf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7.w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wmf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3.gif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38.gif"/><Relationship Id="rId5" Type="http://schemas.openxmlformats.org/officeDocument/2006/relationships/image" Target="../media/image4.wmf"/><Relationship Id="rId10" Type="http://schemas.openxmlformats.org/officeDocument/2006/relationships/image" Target="../media/image23.wmf"/><Relationship Id="rId4" Type="http://schemas.openxmlformats.org/officeDocument/2006/relationships/image" Target="../media/image34.gif"/><Relationship Id="rId9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gif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2755" y="611584"/>
            <a:ext cx="31422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স্বাগতম</a:t>
            </a:r>
            <a:endParaRPr lang="en-US" sz="96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43569" y="1173554"/>
            <a:ext cx="6234545" cy="4445443"/>
            <a:chOff x="523702" y="355157"/>
            <a:chExt cx="6234545" cy="4445443"/>
          </a:xfrm>
        </p:grpSpPr>
        <p:pic>
          <p:nvPicPr>
            <p:cNvPr id="8" name="Picture 4" descr="j0285750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395" b="2551"/>
            <a:stretch/>
          </p:blipFill>
          <p:spPr bwMode="auto">
            <a:xfrm>
              <a:off x="523702" y="355157"/>
              <a:ext cx="6234545" cy="4445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479" y="1026656"/>
              <a:ext cx="1969477" cy="221052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1951557"/>
              <a:ext cx="808892" cy="125264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0" r="40510" b="70527"/>
            <a:stretch/>
          </p:blipFill>
          <p:spPr>
            <a:xfrm>
              <a:off x="3150682" y="2696479"/>
              <a:ext cx="331072" cy="450758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5607009" y="581185"/>
            <a:ext cx="31422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স্বাগতম</a:t>
            </a:r>
            <a:endParaRPr lang="en-US" sz="9600" dirty="0">
              <a:blipFill dpi="0"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5" name="Rounded Rectangle 4"/>
          <p:cNvSpPr/>
          <p:nvPr/>
        </p:nvSpPr>
        <p:spPr>
          <a:xfrm rot="5400000">
            <a:off x="11017260" y="5011779"/>
            <a:ext cx="1776549" cy="52379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bg1"/>
                </a:solidFill>
              </a:rPr>
              <a:t>সময়ঃ ০</a:t>
            </a:r>
            <a:r>
              <a:rPr lang="en-US" dirty="0" smtClean="0">
                <a:solidFill>
                  <a:schemeClr val="bg1"/>
                </a:solidFill>
              </a:rPr>
              <a:t>1.00</a:t>
            </a:r>
            <a:r>
              <a:rPr lang="bn-BD" dirty="0" smtClean="0">
                <a:solidFill>
                  <a:schemeClr val="bg1"/>
                </a:solidFill>
              </a:rPr>
              <a:t> মিনিট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ilm"/>
          <p:cNvSpPr>
            <a:spLocks noEditPoints="1" noChangeArrowheads="1"/>
          </p:cNvSpPr>
          <p:nvPr/>
        </p:nvSpPr>
        <p:spPr bwMode="auto">
          <a:xfrm>
            <a:off x="9540612" y="1045583"/>
            <a:ext cx="2626821" cy="221052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4960 w 21600"/>
              <a:gd name="T17" fmla="*/ 8129 h 21600"/>
              <a:gd name="T18" fmla="*/ 17079 w 21600"/>
              <a:gd name="T19" fmla="*/ 13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B050"/>
            </a:solidFill>
            <a:miter lim="800000"/>
            <a:headEnd/>
            <a:tailEnd/>
          </a:ln>
          <a:scene3d>
            <a:camera prst="isometricOffAxis2Left"/>
            <a:lightRig rig="threePt" dir="t"/>
          </a:scene3d>
        </p:spPr>
        <p:txBody>
          <a:bodyPr/>
          <a:lstStyle/>
          <a:p>
            <a:r>
              <a:rPr lang="bn-BD" sz="4000" dirty="0" smtClean="0"/>
              <a:t>ক্লিক করুন</a:t>
            </a:r>
            <a:endParaRPr lang="en-US" sz="4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64E5-813F-4005-8B3F-2AA83586F1D9}" type="datetime2">
              <a:rPr lang="en-US" smtClean="0"/>
              <a:t>Wednesday, March 23, 2022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dphofm.r@biul@gmail.com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/>
              <a:t>1</a:t>
            </a:fld>
            <a:endParaRPr lang="en-US"/>
          </a:p>
        </p:txBody>
      </p:sp>
      <p:graphicFrame>
        <p:nvGraphicFramePr>
          <p:cNvPr id="4" name="Object 3">
            <a:hlinkClick r:id="" action="ppaction://ole?verb=0">
              <a:snd r:embed="rId10" name="bomb.wav"/>
            </a:hlinkClick>
            <a:hlinkHover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472136"/>
              </p:ext>
            </p:extLst>
          </p:nvPr>
        </p:nvGraphicFramePr>
        <p:xfrm>
          <a:off x="2751346" y="187193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" name="Packager Shell Object" showAsIcon="1" r:id="rId11" imgW="914400" imgH="771480" progId="Package">
                  <p:embed/>
                </p:oleObj>
              </mc:Choice>
              <mc:Fallback>
                <p:oleObj name="Packager Shell Object" showAsIcon="1" r:id="rId11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51346" y="187193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69144" y="0"/>
            <a:ext cx="6257925" cy="7600951"/>
            <a:chOff x="0" y="61623"/>
            <a:chExt cx="6000678" cy="3774075"/>
          </a:xfrm>
        </p:grpSpPr>
        <p:pic>
          <p:nvPicPr>
            <p:cNvPr id="20" name="Picture 6" descr="C:\Program Files\Microsoft Office\MEDIA\OFFICE14\Lines\BD15301_.gif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53" y="730899"/>
              <a:ext cx="5905571" cy="3104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>
              <a:off x="0" y="394400"/>
              <a:ext cx="6000678" cy="2338388"/>
              <a:chOff x="0" y="394400"/>
              <a:chExt cx="6000678" cy="2338388"/>
            </a:xfrm>
          </p:grpSpPr>
          <p:pic>
            <p:nvPicPr>
              <p:cNvPr id="23" name="Picture 21" descr="C:\Program Files\Microsoft Office\MEDIA\OFFICE14\Lines\BD21322_.gif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53" y="394400"/>
                <a:ext cx="5953125" cy="22677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3" descr="C:\Program Files\Microsoft Office\MEDIA\OFFICE14\Lines\BD21325_.gif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4400"/>
                <a:ext cx="5953125" cy="23383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" name="Picture 21" descr="C:\Program Files\Microsoft Office\MEDIA\OFFICE14\Lines\BD21322_.gif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8" y="61623"/>
              <a:ext cx="5953125" cy="621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6277477" y="0"/>
            <a:ext cx="6257925" cy="7876916"/>
            <a:chOff x="0" y="61623"/>
            <a:chExt cx="6000678" cy="3911099"/>
          </a:xfrm>
        </p:grpSpPr>
        <p:pic>
          <p:nvPicPr>
            <p:cNvPr id="26" name="Picture 6" descr="C:\Program Files\Microsoft Office\MEDIA\OFFICE14\Lines\BD15301_.gif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53" y="867923"/>
              <a:ext cx="5905571" cy="3104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7" name="Group 26"/>
            <p:cNvGrpSpPr/>
            <p:nvPr/>
          </p:nvGrpSpPr>
          <p:grpSpPr>
            <a:xfrm>
              <a:off x="0" y="394400"/>
              <a:ext cx="6000678" cy="2338389"/>
              <a:chOff x="0" y="394400"/>
              <a:chExt cx="6000678" cy="2338389"/>
            </a:xfrm>
          </p:grpSpPr>
          <p:pic>
            <p:nvPicPr>
              <p:cNvPr id="29" name="Picture 21" descr="C:\Program Files\Microsoft Office\MEDIA\OFFICE14\Lines\BD21322_.gif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53" y="394400"/>
                <a:ext cx="5953125" cy="22677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4" descr="C:\Program Files\Microsoft Office\MEDIA\OFFICE14\Lines\BD21325_.gif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94366"/>
                <a:ext cx="5953125" cy="22384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8" name="Picture 21" descr="C:\Program Files\Microsoft Office\MEDIA\OFFICE14\Lines\BD21322_.gif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8" y="61623"/>
              <a:ext cx="5953125" cy="621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57640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0"/>
                            </p:stCondLst>
                            <p:childTnLst>
                              <p:par>
                                <p:cTn id="39" presetID="2" presetClass="exit" presetSubtype="1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9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9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4" grpId="0"/>
      <p:bldP spid="14" grpId="1"/>
      <p:bldP spid="5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3346-BA01-407E-9C14-D0EC6D403EF0}" type="datetime2">
              <a:rPr lang="en-US" smtClean="0"/>
              <a:t>Wednesday, March 23,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dphofm.r@biul@gmail.com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150495"/>
              </p:ext>
            </p:extLst>
          </p:nvPr>
        </p:nvGraphicFramePr>
        <p:xfrm>
          <a:off x="6220047" y="2169043"/>
          <a:ext cx="1295337" cy="1137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20047" y="2169043"/>
                        <a:ext cx="1295337" cy="1137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n 5"/>
          <p:cNvSpPr/>
          <p:nvPr/>
        </p:nvSpPr>
        <p:spPr>
          <a:xfrm>
            <a:off x="5560826" y="1595188"/>
            <a:ext cx="2913323" cy="1648046"/>
          </a:xfrm>
          <a:prstGeom prst="ca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এসো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ভিডিওটি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দেখি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3000" y="318871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32-Point Star 7"/>
          <p:cNvSpPr/>
          <p:nvPr/>
        </p:nvSpPr>
        <p:spPr>
          <a:xfrm>
            <a:off x="8940159" y="3881188"/>
            <a:ext cx="2543004" cy="1485661"/>
          </a:xfrm>
          <a:prstGeom prst="star32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</a:rPr>
              <a:t>ক্লিক করুন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54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xit" presetSubtype="2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xit" presetSubtype="2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000061" y="2884388"/>
            <a:ext cx="2514600" cy="1731153"/>
            <a:chOff x="990600" y="3428999"/>
            <a:chExt cx="2514600" cy="1344613"/>
          </a:xfrm>
        </p:grpSpPr>
        <p:pic>
          <p:nvPicPr>
            <p:cNvPr id="3" name="Picture 4" descr="j028190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428999"/>
              <a:ext cx="2514600" cy="134461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600200" y="3808918"/>
              <a:ext cx="190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/>
                <a:t>ক্লিক করুন</a:t>
              </a:r>
              <a:endParaRPr lang="en-US" sz="3200" dirty="0"/>
            </a:p>
          </p:txBody>
        </p:sp>
      </p:grp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243048824"/>
              </p:ext>
            </p:extLst>
          </p:nvPr>
        </p:nvGraphicFramePr>
        <p:xfrm>
          <a:off x="-2289569" y="236219"/>
          <a:ext cx="12112838" cy="653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9721386" y="451284"/>
            <a:ext cx="1776549" cy="5237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</a:rPr>
              <a:t>সময়ঃ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06.00</a:t>
            </a:r>
            <a:r>
              <a:rPr lang="bn-BD" dirty="0" smtClean="0">
                <a:solidFill>
                  <a:schemeClr val="tx1"/>
                </a:solidFill>
              </a:rPr>
              <a:t>মিনিট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AE92-BBCD-4BB0-AA65-0465BB1C57A3}" type="datetime2">
              <a:rPr lang="en-US" smtClean="0"/>
              <a:t>Wednesday, March 23, 2022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dphofm.r@biul@gmail.com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71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C5915B-BD9F-446A-8758-66AB494DB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>
                                            <p:graphicEl>
                                              <a:dgm id="{1FC5915B-BD9F-446A-8758-66AB494DB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>
                                            <p:graphicEl>
                                              <a:dgm id="{1FC5915B-BD9F-446A-8758-66AB494DB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>
                                            <p:graphicEl>
                                              <a:dgm id="{1FC5915B-BD9F-446A-8758-66AB494DB4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>
                                            <p:graphicEl>
                                              <a:dgm id="{1FC5915B-BD9F-446A-8758-66AB494DB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>
                                            <p:graphicEl>
                                              <a:dgm id="{1FC5915B-BD9F-446A-8758-66AB494DB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09BD9A6-CC8C-4C7E-96A8-3ED435845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>
                                            <p:graphicEl>
                                              <a:dgm id="{C09BD9A6-CC8C-4C7E-96A8-3ED435845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>
                                            <p:graphicEl>
                                              <a:dgm id="{C09BD9A6-CC8C-4C7E-96A8-3ED435845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graphicEl>
                                              <a:dgm id="{C09BD9A6-CC8C-4C7E-96A8-3ED4358459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>
                                            <p:graphicEl>
                                              <a:dgm id="{C09BD9A6-CC8C-4C7E-96A8-3ED435845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>
                                            <p:graphicEl>
                                              <a:dgm id="{C09BD9A6-CC8C-4C7E-96A8-3ED435845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2165F9F-C47D-4069-B4CE-B12EE19B5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>
                                            <p:graphicEl>
                                              <a:dgm id="{E2165F9F-C47D-4069-B4CE-B12EE19B5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>
                                            <p:graphicEl>
                                              <a:dgm id="{E2165F9F-C47D-4069-B4CE-B12EE19B5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>
                                            <p:graphicEl>
                                              <a:dgm id="{E2165F9F-C47D-4069-B4CE-B12EE19B5C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>
                                            <p:graphicEl>
                                              <a:dgm id="{E2165F9F-C47D-4069-B4CE-B12EE19B5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>
                                            <p:graphicEl>
                                              <a:dgm id="{E2165F9F-C47D-4069-B4CE-B12EE19B5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9D973A9-2543-4CFE-A90A-D1AACFCBD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>
                                            <p:graphicEl>
                                              <a:dgm id="{19D973A9-2543-4CFE-A90A-D1AACFCBD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>
                                            <p:graphicEl>
                                              <a:dgm id="{19D973A9-2543-4CFE-A90A-D1AACFCBD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>
                                            <p:graphicEl>
                                              <a:dgm id="{19D973A9-2543-4CFE-A90A-D1AACFCBDE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>
                                            <p:graphicEl>
                                              <a:dgm id="{19D973A9-2543-4CFE-A90A-D1AACFCBD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>
                                            <p:graphicEl>
                                              <a:dgm id="{19D973A9-2543-4CFE-A90A-D1AACFCBD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80C6433-565E-46B4-B57D-64CEA85E9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>
                                            <p:graphicEl>
                                              <a:dgm id="{F80C6433-565E-46B4-B57D-64CEA85E9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>
                                            <p:graphicEl>
                                              <a:dgm id="{F80C6433-565E-46B4-B57D-64CEA85E9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>
                                            <p:graphicEl>
                                              <a:dgm id="{F80C6433-565E-46B4-B57D-64CEA85E9B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>
                                            <p:graphicEl>
                                              <a:dgm id="{F80C6433-565E-46B4-B57D-64CEA85E9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>
                                            <p:graphicEl>
                                              <a:dgm id="{F80C6433-565E-46B4-B57D-64CEA85E9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9D97094-C68E-4582-8CAD-4EFF662A94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>
                                            <p:graphicEl>
                                              <a:dgm id="{C9D97094-C68E-4582-8CAD-4EFF662A94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>
                                            <p:graphicEl>
                                              <a:dgm id="{C9D97094-C68E-4582-8CAD-4EFF662A94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">
                                            <p:graphicEl>
                                              <a:dgm id="{C9D97094-C68E-4582-8CAD-4EFF662A94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>
                                            <p:graphicEl>
                                              <a:dgm id="{C9D97094-C68E-4582-8CAD-4EFF662A94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>
                                            <p:graphicEl>
                                              <a:dgm id="{C9D97094-C68E-4582-8CAD-4EFF662A94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5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93A40FD-7950-4E5A-8EEA-784C93183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9">
                                            <p:graphicEl>
                                              <a:dgm id="{593A40FD-7950-4E5A-8EEA-784C93183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">
                                            <p:graphicEl>
                                              <a:dgm id="{593A40FD-7950-4E5A-8EEA-784C93183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9">
                                            <p:graphicEl>
                                              <a:dgm id="{593A40FD-7950-4E5A-8EEA-784C931830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">
                                            <p:graphicEl>
                                              <a:dgm id="{593A40FD-7950-4E5A-8EEA-784C93183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">
                                            <p:graphicEl>
                                              <a:dgm id="{593A40FD-7950-4E5A-8EEA-784C93183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000"/>
                            </p:stCondLst>
                            <p:childTnLst>
                              <p:par>
                                <p:cTn id="6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DC272CC-FC10-454F-B04F-A6D6EBC96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9">
                                            <p:graphicEl>
                                              <a:dgm id="{4DC272CC-FC10-454F-B04F-A6D6EBC96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9">
                                            <p:graphicEl>
                                              <a:dgm id="{4DC272CC-FC10-454F-B04F-A6D6EBC96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9">
                                            <p:graphicEl>
                                              <a:dgm id="{4DC272CC-FC10-454F-B04F-A6D6EBC96E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9">
                                            <p:graphicEl>
                                              <a:dgm id="{4DC272CC-FC10-454F-B04F-A6D6EBC96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9">
                                            <p:graphicEl>
                                              <a:dgm id="{4DC272CC-FC10-454F-B04F-A6D6EBC96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1000"/>
                            </p:stCondLst>
                            <p:childTnLst>
                              <p:par>
                                <p:cTn id="7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FA79D6D-E896-4736-872C-D52386E5E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9">
                                            <p:graphicEl>
                                              <a:dgm id="{3FA79D6D-E896-4736-872C-D52386E5E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9">
                                            <p:graphicEl>
                                              <a:dgm id="{3FA79D6D-E896-4736-872C-D52386E5E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9">
                                            <p:graphicEl>
                                              <a:dgm id="{3FA79D6D-E896-4736-872C-D52386E5EB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9">
                                            <p:graphicEl>
                                              <a:dgm id="{3FA79D6D-E896-4736-872C-D52386E5E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9">
                                            <p:graphicEl>
                                              <a:dgm id="{3FA79D6D-E896-4736-872C-D52386E5E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3000"/>
                            </p:stCondLst>
                            <p:childTnLst>
                              <p:par>
                                <p:cTn id="8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F7D3CF-4618-44A7-8FFD-2A7820E50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9">
                                            <p:graphicEl>
                                              <a:dgm id="{F9F7D3CF-4618-44A7-8FFD-2A7820E50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9">
                                            <p:graphicEl>
                                              <a:dgm id="{F9F7D3CF-4618-44A7-8FFD-2A7820E50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9">
                                            <p:graphicEl>
                                              <a:dgm id="{F9F7D3CF-4618-44A7-8FFD-2A7820E509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9">
                                            <p:graphicEl>
                                              <a:dgm id="{F9F7D3CF-4618-44A7-8FFD-2A7820E50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9">
                                            <p:graphicEl>
                                              <a:dgm id="{F9F7D3CF-4618-44A7-8FFD-2A7820E50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0"/>
                            </p:stCondLst>
                            <p:childTnLst>
                              <p:par>
                                <p:cTn id="9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D356CF-8BDC-4AF7-977C-2D8B898DC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9">
                                            <p:graphicEl>
                                              <a:dgm id="{20D356CF-8BDC-4AF7-977C-2D8B898DC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9">
                                            <p:graphicEl>
                                              <a:dgm id="{20D356CF-8BDC-4AF7-977C-2D8B898DC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9">
                                            <p:graphicEl>
                                              <a:dgm id="{20D356CF-8BDC-4AF7-977C-2D8B898DC6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9">
                                            <p:graphicEl>
                                              <a:dgm id="{20D356CF-8BDC-4AF7-977C-2D8B898DC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9">
                                            <p:graphicEl>
                                              <a:dgm id="{20D356CF-8BDC-4AF7-977C-2D8B898DC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7000"/>
                            </p:stCondLst>
                            <p:childTnLst>
                              <p:par>
                                <p:cTn id="98" presetID="23" presetClass="exit" presetSubtype="544" fill="hold" grpId="1" nodeType="afterEffect">
                                  <p:stCondLst>
                                    <p:cond delay="2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9">
                                            <p:graphicEl>
                                              <a:dgm id="{1FC5915B-BD9F-446A-8758-66AB494DB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/>
                                        <p:tgtEl>
                                          <p:spTgt spid="9">
                                            <p:graphicEl>
                                              <a:dgm id="{1FC5915B-BD9F-446A-8758-66AB494DB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9">
                                            <p:graphicEl>
                                              <a:dgm id="{1FC5915B-BD9F-446A-8758-66AB494DB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9">
                                            <p:graphicEl>
                                              <a:dgm id="{1FC5915B-BD9F-446A-8758-66AB494DB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C5915B-BD9F-446A-8758-66AB494DB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3" presetClass="exit" presetSubtype="544" fill="hold" grpId="1" nodeType="withEffect">
                                  <p:stCondLst>
                                    <p:cond delay="2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9">
                                            <p:graphicEl>
                                              <a:dgm id="{C09BD9A6-CC8C-4C7E-96A8-3ED435845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9">
                                            <p:graphicEl>
                                              <a:dgm id="{C09BD9A6-CC8C-4C7E-96A8-3ED435845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/>
                                        <p:tgtEl>
                                          <p:spTgt spid="9">
                                            <p:graphicEl>
                                              <a:dgm id="{C09BD9A6-CC8C-4C7E-96A8-3ED435845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/>
                                        <p:tgtEl>
                                          <p:spTgt spid="9">
                                            <p:graphicEl>
                                              <a:dgm id="{C09BD9A6-CC8C-4C7E-96A8-3ED435845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09BD9A6-CC8C-4C7E-96A8-3ED435845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3" presetClass="exit" presetSubtype="544" fill="hold" grpId="1" nodeType="withEffect">
                                  <p:stCondLst>
                                    <p:cond delay="2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9">
                                            <p:graphicEl>
                                              <a:dgm id="{E2165F9F-C47D-4069-B4CE-B12EE19B5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9">
                                            <p:graphicEl>
                                              <a:dgm id="{E2165F9F-C47D-4069-B4CE-B12EE19B5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9">
                                            <p:graphicEl>
                                              <a:dgm id="{E2165F9F-C47D-4069-B4CE-B12EE19B5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9">
                                            <p:graphicEl>
                                              <a:dgm id="{E2165F9F-C47D-4069-B4CE-B12EE19B5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2165F9F-C47D-4069-B4CE-B12EE19B5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3" presetClass="exit" presetSubtype="544" fill="hold" grpId="1" nodeType="withEffect">
                                  <p:stCondLst>
                                    <p:cond delay="2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2000"/>
                                        <p:tgtEl>
                                          <p:spTgt spid="9">
                                            <p:graphicEl>
                                              <a:dgm id="{19D973A9-2543-4CFE-A90A-D1AACFCBD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9">
                                            <p:graphicEl>
                                              <a:dgm id="{19D973A9-2543-4CFE-A90A-D1AACFCBD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9">
                                            <p:graphicEl>
                                              <a:dgm id="{19D973A9-2543-4CFE-A90A-D1AACFCBD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9">
                                            <p:graphicEl>
                                              <a:dgm id="{19D973A9-2543-4CFE-A90A-D1AACFCBD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9D973A9-2543-4CFE-A90A-D1AACFCBD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3" presetClass="exit" presetSubtype="544" fill="hold" grpId="1" nodeType="withEffect">
                                  <p:stCondLst>
                                    <p:cond delay="2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2000"/>
                                        <p:tgtEl>
                                          <p:spTgt spid="9">
                                            <p:graphicEl>
                                              <a:dgm id="{F80C6433-565E-46B4-B57D-64CEA85E9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/>
                                        <p:tgtEl>
                                          <p:spTgt spid="9">
                                            <p:graphicEl>
                                              <a:dgm id="{F80C6433-565E-46B4-B57D-64CEA85E9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/>
                                        <p:tgtEl>
                                          <p:spTgt spid="9">
                                            <p:graphicEl>
                                              <a:dgm id="{F80C6433-565E-46B4-B57D-64CEA85E9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/>
                                        <p:tgtEl>
                                          <p:spTgt spid="9">
                                            <p:graphicEl>
                                              <a:dgm id="{F80C6433-565E-46B4-B57D-64CEA85E9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80C6433-565E-46B4-B57D-64CEA85E9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3" presetClass="exit" presetSubtype="544" fill="hold" grpId="1" nodeType="withEffect">
                                  <p:stCondLst>
                                    <p:cond delay="2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2000"/>
                                        <p:tgtEl>
                                          <p:spTgt spid="9">
                                            <p:graphicEl>
                                              <a:dgm id="{C9D97094-C68E-4582-8CAD-4EFF662A94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/>
                                        <p:tgtEl>
                                          <p:spTgt spid="9">
                                            <p:graphicEl>
                                              <a:dgm id="{C9D97094-C68E-4582-8CAD-4EFF662A94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/>
                                        <p:tgtEl>
                                          <p:spTgt spid="9">
                                            <p:graphicEl>
                                              <a:dgm id="{C9D97094-C68E-4582-8CAD-4EFF662A94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/>
                                        <p:tgtEl>
                                          <p:spTgt spid="9">
                                            <p:graphicEl>
                                              <a:dgm id="{C9D97094-C68E-4582-8CAD-4EFF662A94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9D97094-C68E-4582-8CAD-4EFF662A94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3" presetClass="exit" presetSubtype="544" fill="hold" grpId="1" nodeType="withEffect">
                                  <p:stCondLst>
                                    <p:cond delay="2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2000"/>
                                        <p:tgtEl>
                                          <p:spTgt spid="9">
                                            <p:graphicEl>
                                              <a:dgm id="{593A40FD-7950-4E5A-8EEA-784C93183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/>
                                        <p:tgtEl>
                                          <p:spTgt spid="9">
                                            <p:graphicEl>
                                              <a:dgm id="{593A40FD-7950-4E5A-8EEA-784C93183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/>
                                        <p:tgtEl>
                                          <p:spTgt spid="9">
                                            <p:graphicEl>
                                              <a:dgm id="{593A40FD-7950-4E5A-8EEA-784C93183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/>
                                        <p:tgtEl>
                                          <p:spTgt spid="9">
                                            <p:graphicEl>
                                              <a:dgm id="{593A40FD-7950-4E5A-8EEA-784C93183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93A40FD-7950-4E5A-8EEA-784C93183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3" presetClass="exit" presetSubtype="544" fill="hold" grpId="1" nodeType="withEffect">
                                  <p:stCondLst>
                                    <p:cond delay="2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2000"/>
                                        <p:tgtEl>
                                          <p:spTgt spid="9">
                                            <p:graphicEl>
                                              <a:dgm id="{4DC272CC-FC10-454F-B04F-A6D6EBC96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/>
                                        <p:tgtEl>
                                          <p:spTgt spid="9">
                                            <p:graphicEl>
                                              <a:dgm id="{4DC272CC-FC10-454F-B04F-A6D6EBC96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/>
                                        <p:tgtEl>
                                          <p:spTgt spid="9">
                                            <p:graphicEl>
                                              <a:dgm id="{4DC272CC-FC10-454F-B04F-A6D6EBC96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/>
                                        <p:tgtEl>
                                          <p:spTgt spid="9">
                                            <p:graphicEl>
                                              <a:dgm id="{4DC272CC-FC10-454F-B04F-A6D6EBC96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DC272CC-FC10-454F-B04F-A6D6EBC96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3" presetClass="exit" presetSubtype="544" fill="hold" grpId="1" nodeType="withEffect">
                                  <p:stCondLst>
                                    <p:cond delay="2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2000"/>
                                        <p:tgtEl>
                                          <p:spTgt spid="9">
                                            <p:graphicEl>
                                              <a:dgm id="{3FA79D6D-E896-4736-872C-D52386E5E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/>
                                        <p:tgtEl>
                                          <p:spTgt spid="9">
                                            <p:graphicEl>
                                              <a:dgm id="{3FA79D6D-E896-4736-872C-D52386E5E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/>
                                        <p:tgtEl>
                                          <p:spTgt spid="9">
                                            <p:graphicEl>
                                              <a:dgm id="{3FA79D6D-E896-4736-872C-D52386E5E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/>
                                        <p:tgtEl>
                                          <p:spTgt spid="9">
                                            <p:graphicEl>
                                              <a:dgm id="{3FA79D6D-E896-4736-872C-D52386E5E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FA79D6D-E896-4736-872C-D52386E5E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3" presetClass="exit" presetSubtype="544" fill="hold" grpId="1" nodeType="withEffect">
                                  <p:stCondLst>
                                    <p:cond delay="2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2000"/>
                                        <p:tgtEl>
                                          <p:spTgt spid="9">
                                            <p:graphicEl>
                                              <a:dgm id="{F9F7D3CF-4618-44A7-8FFD-2A7820E50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/>
                                        <p:tgtEl>
                                          <p:spTgt spid="9">
                                            <p:graphicEl>
                                              <a:dgm id="{F9F7D3CF-4618-44A7-8FFD-2A7820E50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/>
                                        <p:tgtEl>
                                          <p:spTgt spid="9">
                                            <p:graphicEl>
                                              <a:dgm id="{F9F7D3CF-4618-44A7-8FFD-2A7820E50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/>
                                        <p:tgtEl>
                                          <p:spTgt spid="9">
                                            <p:graphicEl>
                                              <a:dgm id="{F9F7D3CF-4618-44A7-8FFD-2A7820E50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F7D3CF-4618-44A7-8FFD-2A7820E50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3" presetClass="exit" presetSubtype="544" fill="hold" grpId="1" nodeType="withEffect">
                                  <p:stCondLst>
                                    <p:cond delay="2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2000"/>
                                        <p:tgtEl>
                                          <p:spTgt spid="9">
                                            <p:graphicEl>
                                              <a:dgm id="{20D356CF-8BDC-4AF7-977C-2D8B898DC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/>
                                        <p:tgtEl>
                                          <p:spTgt spid="9">
                                            <p:graphicEl>
                                              <a:dgm id="{20D356CF-8BDC-4AF7-977C-2D8B898DC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/>
                                        <p:tgtEl>
                                          <p:spTgt spid="9">
                                            <p:graphicEl>
                                              <a:dgm id="{20D356CF-8BDC-4AF7-977C-2D8B898DC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/>
                                        <p:tgtEl>
                                          <p:spTgt spid="9">
                                            <p:graphicEl>
                                              <a:dgm id="{20D356CF-8BDC-4AF7-977C-2D8B898DC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D356CF-8BDC-4AF7-977C-2D8B898DC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6500"/>
                            </p:stCondLst>
                            <p:childTnLst>
                              <p:par>
                                <p:cTn id="168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  <p:bldGraphic spid="9" grpId="1" uiExpand="1">
        <p:bldSub>
          <a:bldDgm bld="lvlOne"/>
        </p:bldSub>
      </p:bldGraphic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411447" y="708413"/>
                <a:ext cx="7217397" cy="955691"/>
              </a:xfrm>
              <a:ln>
                <a:solidFill>
                  <a:schemeClr val="tx1"/>
                </a:solidFill>
              </a:ln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পাঠ্যবই </a:t>
                </a:r>
                <a:r>
                  <a:rPr lang="en-US" dirty="0" err="1" smtClean="0"/>
                  <a:t>সংযোগ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পৃষ্ঠা</a:t>
                </a:r>
                <a:r>
                  <a:rPr lang="en-US" dirty="0" smtClean="0"/>
                  <a:t> নম্বরঃ৫৫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11447" y="708413"/>
                <a:ext cx="7217397" cy="955691"/>
              </a:xfrm>
              <a:blipFill rotWithShape="0">
                <a:blip r:embed="rId2"/>
                <a:stretch>
                  <a:fillRect l="-4473" t="-9434" r="-4219" b="-408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014" y="5310180"/>
            <a:ext cx="5755250" cy="795974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6000" dirty="0" err="1" smtClean="0">
                <a:solidFill>
                  <a:schemeClr val="tx1"/>
                </a:solidFill>
              </a:rPr>
              <a:t>নিরব</a:t>
            </a:r>
            <a:r>
              <a:rPr lang="en-US" sz="6000" dirty="0" smtClean="0">
                <a:solidFill>
                  <a:schemeClr val="tx1"/>
                </a:solidFill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</a:rPr>
              <a:t>পাঠঃ</a:t>
            </a:r>
            <a:r>
              <a:rPr lang="en-US" sz="6000" dirty="0" smtClean="0">
                <a:solidFill>
                  <a:schemeClr val="tx1"/>
                </a:solidFill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</a:rPr>
              <a:t>কবি</a:t>
            </a:r>
            <a:r>
              <a:rPr lang="en-US" sz="6000" dirty="0" smtClean="0">
                <a:solidFill>
                  <a:schemeClr val="tx1"/>
                </a:solidFill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</a:rPr>
              <a:t>পরিচিতি</a:t>
            </a:r>
            <a:r>
              <a:rPr lang="en-US" sz="6000" dirty="0" smtClean="0">
                <a:solidFill>
                  <a:schemeClr val="tx1"/>
                </a:solidFill>
              </a:rPr>
              <a:t>  </a:t>
            </a:r>
            <a:endParaRPr lang="en-US" sz="6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405" y="2338394"/>
            <a:ext cx="2984755" cy="25788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 rot="16200000">
            <a:off x="10930565" y="1172651"/>
            <a:ext cx="1807689" cy="52379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bg1"/>
                </a:solidFill>
              </a:rPr>
              <a:t>সময়ঃ</a:t>
            </a:r>
            <a:r>
              <a:rPr lang="en-US" dirty="0" smtClean="0">
                <a:solidFill>
                  <a:schemeClr val="bg1"/>
                </a:solidFill>
              </a:rPr>
              <a:t> 05.00</a:t>
            </a:r>
            <a:r>
              <a:rPr lang="bn-BD" dirty="0" smtClean="0">
                <a:solidFill>
                  <a:schemeClr val="bg1"/>
                </a:solidFill>
              </a:rPr>
              <a:t> মিনিট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7925263" y="2852968"/>
            <a:ext cx="2042986" cy="1525849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bn-BD" sz="2800" dirty="0" smtClean="0">
                <a:solidFill>
                  <a:schemeClr val="tx1"/>
                </a:solidFill>
              </a:rPr>
              <a:t>ক্লিক করুন 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8D76-1531-48EE-82F0-8486F40C14D4}" type="datetime2">
              <a:rPr lang="en-US" smtClean="0"/>
              <a:t>Wednesday, March 23,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dphofm.r@biul@gmail.com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8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31" presetClass="exit" presetSubtype="0" fill="hold" grpId="0" nodeType="afterEffect">
                                  <p:stCondLst>
                                    <p:cond delay="9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500"/>
                            </p:stCondLst>
                            <p:childTnLst>
                              <p:par>
                                <p:cTn id="32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500"/>
                            </p:stCondLst>
                            <p:childTnLst>
                              <p:par>
                                <p:cTn id="39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2471" y="1415265"/>
            <a:ext cx="242454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দলগত কাজঃ </a:t>
            </a:r>
            <a:r>
              <a:rPr lang="bn-BD" sz="3600" dirty="0" smtClean="0"/>
              <a:t> 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217966" y="2409579"/>
            <a:ext cx="729763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রবীন্দ্রনাথ ঠাকুরের সাহিত্য</a:t>
            </a:r>
            <a:r>
              <a:rPr lang="en-US" sz="4000" dirty="0" err="1" smtClean="0"/>
              <a:t>িক</a:t>
            </a:r>
            <a:r>
              <a:rPr lang="bn-BD" sz="4000" dirty="0" smtClean="0"/>
              <a:t> কার্যাবলী লেখ।</a:t>
            </a:r>
            <a:endParaRPr lang="en-US" sz="3600" dirty="0"/>
          </a:p>
        </p:txBody>
      </p:sp>
      <p:sp>
        <p:nvSpPr>
          <p:cNvPr id="7" name="Rounded Rectangle 6"/>
          <p:cNvSpPr/>
          <p:nvPr/>
        </p:nvSpPr>
        <p:spPr>
          <a:xfrm>
            <a:off x="7982449" y="196537"/>
            <a:ext cx="1776549" cy="5237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</a:rPr>
              <a:t>সময়ঃ ০৫ মিনিট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91" y="506553"/>
            <a:ext cx="2847975" cy="168094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392473" y="3928058"/>
            <a:ext cx="2730321" cy="2245102"/>
            <a:chOff x="7866171" y="3403697"/>
            <a:chExt cx="3090853" cy="3279443"/>
          </a:xfrm>
          <a:scene3d>
            <a:camera prst="obliqueBottomLeft"/>
            <a:lightRig rig="threePt" dir="t"/>
          </a:scene3d>
        </p:grpSpPr>
        <p:sp>
          <p:nvSpPr>
            <p:cNvPr id="9" name="7-Point Star 8"/>
            <p:cNvSpPr/>
            <p:nvPr/>
          </p:nvSpPr>
          <p:spPr>
            <a:xfrm>
              <a:off x="7866171" y="4064645"/>
              <a:ext cx="2009104" cy="1484131"/>
            </a:xfrm>
            <a:prstGeom prst="star3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7866172" y="3403697"/>
              <a:ext cx="3090852" cy="3279443"/>
              <a:chOff x="6910004" y="1204594"/>
              <a:chExt cx="4220632" cy="4318705"/>
            </a:xfrm>
          </p:grpSpPr>
          <p:pic>
            <p:nvPicPr>
              <p:cNvPr id="4" name="Picture 21" descr="j0335112"/>
              <p:cNvPicPr>
                <a:picLocks noChangeAspect="1" noChangeArrowheads="1"/>
              </p:cNvPicPr>
              <p:nvPr/>
            </p:nvPicPr>
            <p:blipFill rotWithShape="1">
              <a:blip r:embed="rId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lum contras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38" t="19428" r="20550" b="21905"/>
              <a:stretch/>
            </p:blipFill>
            <p:spPr bwMode="auto">
              <a:xfrm>
                <a:off x="6910004" y="1477106"/>
                <a:ext cx="4220632" cy="3288323"/>
              </a:xfrm>
              <a:prstGeom prst="star32">
                <a:avLst/>
              </a:prstGeom>
              <a:ln w="190500" cap="rnd">
                <a:solidFill>
                  <a:srgbClr val="C8C6BD"/>
                </a:solidFill>
                <a:prstDash val="solid"/>
              </a:ln>
              <a:effectLst>
                <a:outerShdw blurRad="127000" algn="bl" rotWithShape="0">
                  <a:srgbClr val="000000"/>
                </a:outerShdw>
              </a:effectLst>
              <a:sp3d extrusionH="25400">
                <a:bevelT w="304800" h="152400" prst="hardEdge"/>
                <a:extrusionClr>
                  <a:srgbClr val="0000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7703493" y="1204594"/>
                <a:ext cx="2948150" cy="4318705"/>
              </a:xfrm>
              <a:prstGeom prst="star32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/>
                  <a:t>ক্লিক করুন </a:t>
                </a:r>
                <a:endParaRPr lang="en-US" sz="3600" dirty="0"/>
              </a:p>
            </p:txBody>
          </p:sp>
        </p:grpSp>
      </p:grp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A2B5F-C7D7-4D73-9ABE-4C95CEC64A46}" type="datetime2">
              <a:rPr lang="en-US" smtClean="0"/>
              <a:t>Wednesday, March 23, 2022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dphofm.r@biul@gmail.com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6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347053" y="546950"/>
                <a:ext cx="7217397" cy="1374656"/>
              </a:xfrm>
              <a:ln>
                <a:solidFill>
                  <a:schemeClr val="tx1"/>
                </a:solidFill>
              </a:ln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পাঠ্যবই </a:t>
                </a:r>
                <a:r>
                  <a:rPr lang="en-US" dirty="0" err="1" smtClean="0"/>
                  <a:t>সংযোগ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পৃষ্ঠা</a:t>
                </a:r>
                <a:r>
                  <a:rPr lang="en-US" dirty="0" smtClean="0"/>
                  <a:t> নম্বরঃ৫৫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47053" y="546950"/>
                <a:ext cx="7217397" cy="1374656"/>
              </a:xfrm>
              <a:blipFill rotWithShape="0">
                <a:blip r:embed="rId2"/>
                <a:stretch>
                  <a:fillRect l="-4469" r="-4132" b="-290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2841" y="5334078"/>
            <a:ext cx="8355408" cy="1500187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n-US" sz="6000" dirty="0" err="1" smtClean="0">
                <a:solidFill>
                  <a:schemeClr val="tx1"/>
                </a:solidFill>
              </a:rPr>
              <a:t>নিরব</a:t>
            </a:r>
            <a:r>
              <a:rPr lang="en-US" sz="6000" dirty="0" smtClean="0">
                <a:solidFill>
                  <a:schemeClr val="tx1"/>
                </a:solidFill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</a:rPr>
              <a:t>পাঠঃ</a:t>
            </a:r>
            <a:r>
              <a:rPr lang="en-US" sz="6000" dirty="0" smtClean="0">
                <a:solidFill>
                  <a:schemeClr val="tx1"/>
                </a:solidFill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</a:rPr>
              <a:t>কবি</a:t>
            </a:r>
            <a:r>
              <a:rPr lang="en-US" sz="6000" dirty="0" smtClean="0">
                <a:solidFill>
                  <a:schemeClr val="tx1"/>
                </a:solidFill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</a:rPr>
              <a:t>পরিচিতি</a:t>
            </a:r>
            <a:r>
              <a:rPr lang="en-US" sz="6000" dirty="0" smtClean="0">
                <a:solidFill>
                  <a:schemeClr val="tx1"/>
                </a:solidFill>
              </a:rPr>
              <a:t> (</a:t>
            </a:r>
            <a:r>
              <a:rPr lang="en-US" sz="6000" dirty="0" err="1" smtClean="0">
                <a:solidFill>
                  <a:schemeClr val="tx1"/>
                </a:solidFill>
              </a:rPr>
              <a:t>বানানসহ</a:t>
            </a:r>
            <a:r>
              <a:rPr lang="en-US" sz="6000" dirty="0" smtClean="0">
                <a:solidFill>
                  <a:schemeClr val="tx1"/>
                </a:solidFill>
              </a:rPr>
              <a:t>)</a:t>
            </a:r>
            <a:endParaRPr lang="en-US" sz="6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405" y="2338394"/>
            <a:ext cx="2984755" cy="257889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ounded Rectangle 4"/>
          <p:cNvSpPr/>
          <p:nvPr/>
        </p:nvSpPr>
        <p:spPr>
          <a:xfrm rot="16200000">
            <a:off x="11036314" y="1332333"/>
            <a:ext cx="1787576" cy="52379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bg1"/>
                </a:solidFill>
              </a:rPr>
              <a:t>সময়ঃ ০</a:t>
            </a:r>
            <a:r>
              <a:rPr lang="en-US" dirty="0" smtClean="0">
                <a:solidFill>
                  <a:schemeClr val="bg1"/>
                </a:solidFill>
              </a:rPr>
              <a:t>5.00</a:t>
            </a:r>
            <a:r>
              <a:rPr lang="bn-BD" dirty="0" smtClean="0">
                <a:solidFill>
                  <a:schemeClr val="bg1"/>
                </a:solidFill>
              </a:rPr>
              <a:t> মিনিট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7925263" y="2852968"/>
            <a:ext cx="2042986" cy="1525849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bn-BD" sz="2800" dirty="0" smtClean="0">
                <a:solidFill>
                  <a:schemeClr val="tx1"/>
                </a:solidFill>
              </a:rPr>
              <a:t>ক্লিক করুন 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CFDA-EEB9-4907-9CC2-350FB31A39F3}" type="datetime2">
              <a:rPr lang="en-US" smtClean="0"/>
              <a:t>Wednesday, March 23,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dphofm.r@biul@gmail.com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7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449" y="1002334"/>
            <a:ext cx="313364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গীতাঞ্জলি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200795" y="-196654"/>
            <a:ext cx="16498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0888" y="1751020"/>
            <a:ext cx="14812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Multidocument 7"/>
          <p:cNvSpPr/>
          <p:nvPr/>
        </p:nvSpPr>
        <p:spPr>
          <a:xfrm rot="19974258">
            <a:off x="8477216" y="801311"/>
            <a:ext cx="3053084" cy="1484841"/>
          </a:xfrm>
          <a:prstGeom prst="flowChartMultidocument">
            <a:avLst/>
          </a:prstGeom>
          <a:solidFill>
            <a:schemeClr val="tx1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075870" y="-196654"/>
            <a:ext cx="46319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=ঞ +জ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043" y="2584922"/>
            <a:ext cx="2456969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5730" y="1665272"/>
            <a:ext cx="413590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=জ 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1397" y="231552"/>
            <a:ext cx="737284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শিক্ষক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লেখনবোর্ড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ব্যবহার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প্রমিত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উচ্চারণসহ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16200000">
            <a:off x="11055211" y="1313435"/>
            <a:ext cx="1749781" cy="52379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bg1"/>
                </a:solidFill>
              </a:rPr>
              <a:t>সময়ঃ </a:t>
            </a:r>
            <a:r>
              <a:rPr lang="en-US" dirty="0" smtClean="0">
                <a:solidFill>
                  <a:schemeClr val="bg1"/>
                </a:solidFill>
              </a:rPr>
              <a:t>05.00</a:t>
            </a:r>
            <a:r>
              <a:rPr lang="bn-BD" dirty="0" smtClean="0">
                <a:solidFill>
                  <a:schemeClr val="bg1"/>
                </a:solidFill>
              </a:rPr>
              <a:t> মিনিট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4124" y="4134677"/>
            <a:ext cx="370811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ঐশ্বর্যমণ্ডিত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2013" y="4099925"/>
            <a:ext cx="513639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2013" y="5586319"/>
            <a:ext cx="404745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প্রাতিষ্ঠানিক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86063" y="5586318"/>
            <a:ext cx="361339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ব্যারিস্টারি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44238" y="5586317"/>
            <a:ext cx="302396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খ্রিষ্টাব্দের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9CCA-44F9-4C0C-ABF3-07B551523D06}" type="datetime2">
              <a:rPr lang="en-US" smtClean="0"/>
              <a:t>Wednesday, March 23, 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dphofm.r@biul@gmail.com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7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03889 L 0.60781 0.04722 " pathEditMode="fixed" rAng="0" ptsTypes="AA">
                                      <p:cBhvr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06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7643 0.04213 L 0.71433 0.04329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54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3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3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3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3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4" grpId="1" build="p" rev="1"/>
      <p:bldP spid="5" grpId="0" build="allAtOnce"/>
      <p:bldP spid="5" grpId="1" build="p" rev="1"/>
      <p:bldP spid="6" grpId="0" build="allAtOnce"/>
      <p:bldP spid="6" grpId="1" build="p" rev="1"/>
      <p:bldP spid="8" grpId="0" animBg="1"/>
      <p:bldP spid="7" grpId="0" build="allAtOnce"/>
      <p:bldP spid="7" grpId="1" build="p" rev="1"/>
      <p:bldP spid="9" grpId="0" build="allAtOnce"/>
      <p:bldP spid="9" grpId="1" build="p" rev="1"/>
      <p:bldP spid="10" grpId="0" build="allAtOnce"/>
      <p:bldP spid="10" grpId="1" build="p" rev="1"/>
      <p:bldP spid="2" grpId="0" build="allAtOnce"/>
      <p:bldP spid="2" grpId="1" build="p" rev="1"/>
      <p:bldP spid="11" grpId="0" animBg="1"/>
      <p:bldP spid="11" grpId="1" animBg="1"/>
      <p:bldP spid="12" grpId="0" uiExpand="1" build="allAtOnce"/>
      <p:bldP spid="12" grpId="1" build="p" rev="1"/>
      <p:bldP spid="13" grpId="0" build="allAtOnce"/>
      <p:bldP spid="13" grpId="1" uiExpand="1" build="p" rev="1"/>
      <p:bldP spid="14" grpId="0" uiExpand="1" build="allAtOnce"/>
      <p:bldP spid="14" grpId="1" build="p" rev="1"/>
      <p:bldP spid="15" grpId="0" build="allAtOnce"/>
      <p:bldP spid="15" grpId="1" build="p" rev="1"/>
      <p:bldP spid="16" grpId="0" build="allAtOnce"/>
      <p:bldP spid="16" grpId="1" build="p" rev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449" y="1002334"/>
            <a:ext cx="313364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গীতাঞ্জলি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Multidocument 7"/>
          <p:cNvSpPr/>
          <p:nvPr/>
        </p:nvSpPr>
        <p:spPr>
          <a:xfrm rot="19974258">
            <a:off x="8234401" y="1133130"/>
            <a:ext cx="3053084" cy="1484841"/>
          </a:xfrm>
          <a:prstGeom prst="flowChartMultidocument">
            <a:avLst/>
          </a:prstGeom>
          <a:solidFill>
            <a:schemeClr val="tx1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043" y="2584922"/>
            <a:ext cx="2456969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1397" y="231552"/>
            <a:ext cx="8287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শিক্ষার্থীদের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লেখনবোর্ড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ব্যবহার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প্রমিত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উচ্চারণসহ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16200000">
            <a:off x="11052263" y="1316384"/>
            <a:ext cx="1755678" cy="52379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bg1"/>
                </a:solidFill>
              </a:rPr>
              <a:t>সময়ঃ ০</a:t>
            </a:r>
            <a:r>
              <a:rPr lang="en-US" dirty="0" smtClean="0">
                <a:solidFill>
                  <a:schemeClr val="bg1"/>
                </a:solidFill>
              </a:rPr>
              <a:t>5.00</a:t>
            </a:r>
            <a:r>
              <a:rPr lang="bn-BD" dirty="0" smtClean="0">
                <a:solidFill>
                  <a:schemeClr val="bg1"/>
                </a:solidFill>
              </a:rPr>
              <a:t> মিনিট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52827" y="4087605"/>
            <a:ext cx="370811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ঐশ্বর্যমণ্ডিত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2013" y="4099925"/>
            <a:ext cx="513639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2013" y="5586319"/>
            <a:ext cx="404745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প্রাতিষ্ঠানিক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86063" y="5586318"/>
            <a:ext cx="361339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ব্যারিস্টারি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44238" y="5586317"/>
            <a:ext cx="302396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খ্রিষ্টাব্দের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53DF-10BE-47CE-8D44-ABB22E6DC180}" type="datetime2">
              <a:rPr lang="en-US" smtClean="0"/>
              <a:t>Wednesday, March 23,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dphofm.r@biul@gmail.com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9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3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3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3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3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2" dur="4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8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p" rev="1"/>
      <p:bldP spid="8" grpId="0" animBg="1"/>
      <p:bldP spid="9" grpId="0" build="allAtOnce"/>
      <p:bldP spid="9" grpId="1" build="p" rev="1"/>
      <p:bldP spid="2" grpId="0" build="allAtOnce"/>
      <p:bldP spid="2" grpId="1" build="p" rev="1"/>
      <p:bldP spid="11" grpId="0" animBg="1"/>
      <p:bldP spid="11" grpId="1" animBg="1"/>
      <p:bldP spid="12" grpId="0" build="allAtOnce"/>
      <p:bldP spid="12" grpId="1" build="p" rev="1"/>
      <p:bldP spid="13" grpId="0" build="allAtOnce"/>
      <p:bldP spid="13" grpId="1" build="p" rev="1"/>
      <p:bldP spid="14" grpId="0" build="allAtOnce"/>
      <p:bldP spid="14" grpId="1" build="p" rev="1"/>
      <p:bldP spid="15" grpId="0" build="allAtOnce"/>
      <p:bldP spid="15" grpId="1" build="p" rev="1"/>
      <p:bldP spid="16" grpId="0" build="allAtOnce"/>
      <p:bldP spid="16" grpId="1" build="p" rev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5603" y="653105"/>
            <a:ext cx="5170516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মূল্যায়ন ও ফলাবর্তন </a:t>
            </a:r>
            <a:endParaRPr lang="en-US" sz="6000" dirty="0"/>
          </a:p>
        </p:txBody>
      </p:sp>
      <p:sp>
        <p:nvSpPr>
          <p:cNvPr id="6" name="Rounded Rectangle 5"/>
          <p:cNvSpPr/>
          <p:nvPr/>
        </p:nvSpPr>
        <p:spPr>
          <a:xfrm>
            <a:off x="10071463" y="582551"/>
            <a:ext cx="1776549" cy="5237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</a:rPr>
              <a:t>সময়ঃ ০৩</a:t>
            </a:r>
            <a:r>
              <a:rPr lang="en-US" dirty="0" smtClean="0">
                <a:solidFill>
                  <a:schemeClr val="tx1"/>
                </a:solidFill>
              </a:rPr>
              <a:t>.00</a:t>
            </a:r>
            <a:r>
              <a:rPr lang="bn-BD" dirty="0" smtClean="0">
                <a:solidFill>
                  <a:schemeClr val="tx1"/>
                </a:solidFill>
              </a:rPr>
              <a:t> মিনিট 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226119" y="4986678"/>
            <a:ext cx="3102034" cy="1323108"/>
            <a:chOff x="8934796" y="2152956"/>
            <a:chExt cx="3102034" cy="1323108"/>
          </a:xfrm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</p:grpSpPr>
        <p:pic>
          <p:nvPicPr>
            <p:cNvPr id="8" name="Picture 5" descr="j0285926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4796" y="2152956"/>
              <a:ext cx="3102034" cy="1323108"/>
            </a:xfrm>
            <a:prstGeom prst="rect">
              <a:avLst/>
            </a:prstGeom>
            <a:noFill/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9471660" y="2344189"/>
              <a:ext cx="2028305" cy="707886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4000" dirty="0" smtClean="0"/>
                <a:t>ক্লিক করুন</a:t>
              </a:r>
              <a:endParaRPr lang="en-US" sz="4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78819" y="1912195"/>
            <a:ext cx="8484164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১. </a:t>
            </a:r>
            <a:r>
              <a:rPr lang="en-US" sz="4000" dirty="0" err="1" smtClean="0"/>
              <a:t>এশীয়দের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মধ্যে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প্রথম</a:t>
            </a:r>
            <a:r>
              <a:rPr lang="en-US" sz="4000" dirty="0" smtClean="0"/>
              <a:t> </a:t>
            </a:r>
            <a:r>
              <a:rPr lang="en-US" sz="4000" dirty="0" err="1" smtClean="0"/>
              <a:t>নোবেল</a:t>
            </a:r>
            <a:r>
              <a:rPr lang="en-US" sz="4000" dirty="0" smtClean="0"/>
              <a:t> </a:t>
            </a:r>
            <a:r>
              <a:rPr lang="en-US" sz="4000" dirty="0" err="1" smtClean="0"/>
              <a:t>বিজয়ী</a:t>
            </a:r>
            <a:r>
              <a:rPr lang="en-US" sz="4000" dirty="0" smtClean="0"/>
              <a:t> </a:t>
            </a:r>
            <a:r>
              <a:rPr lang="en-US" sz="4000" dirty="0" err="1" smtClean="0"/>
              <a:t>কবি</a:t>
            </a:r>
            <a:r>
              <a:rPr lang="en-US" sz="4000" dirty="0" smtClean="0"/>
              <a:t> </a:t>
            </a:r>
            <a:r>
              <a:rPr lang="en-US" sz="4000" dirty="0" err="1" smtClean="0"/>
              <a:t>কে</a:t>
            </a:r>
            <a:r>
              <a:rPr lang="en-US" sz="4000" dirty="0" smtClean="0"/>
              <a:t>?</a:t>
            </a:r>
          </a:p>
          <a:p>
            <a:r>
              <a:rPr lang="en-US" sz="4000" dirty="0" smtClean="0"/>
              <a:t>২. </a:t>
            </a:r>
            <a:r>
              <a:rPr lang="en-US" sz="4000" dirty="0" err="1" smtClean="0"/>
              <a:t>তিনি</a:t>
            </a:r>
            <a:r>
              <a:rPr lang="en-US" sz="4000" dirty="0" smtClean="0"/>
              <a:t> </a:t>
            </a:r>
            <a:r>
              <a:rPr lang="en-US" sz="4000" dirty="0" err="1" smtClean="0"/>
              <a:t>কোন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কাব্যের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জন্য</a:t>
            </a:r>
            <a:r>
              <a:rPr lang="en-US" sz="4000" dirty="0" smtClean="0"/>
              <a:t> </a:t>
            </a:r>
            <a:r>
              <a:rPr lang="en-US" sz="4000" dirty="0" err="1" smtClean="0"/>
              <a:t>এই</a:t>
            </a:r>
            <a:r>
              <a:rPr lang="en-US" sz="4000" dirty="0" smtClean="0"/>
              <a:t> </a:t>
            </a:r>
            <a:r>
              <a:rPr lang="en-US" sz="4000" dirty="0" err="1" smtClean="0"/>
              <a:t>নোবেল</a:t>
            </a:r>
            <a:r>
              <a:rPr lang="en-US" sz="4000" dirty="0" smtClean="0"/>
              <a:t> </a:t>
            </a:r>
            <a:r>
              <a:rPr lang="en-US" sz="4000" dirty="0" err="1" smtClean="0"/>
              <a:t>পুরস্কার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পান</a:t>
            </a:r>
            <a:r>
              <a:rPr lang="en-US" sz="4000" dirty="0" smtClean="0"/>
              <a:t>?</a:t>
            </a:r>
          </a:p>
          <a:p>
            <a:r>
              <a:rPr lang="en-US" sz="4000" dirty="0" smtClean="0"/>
              <a:t>৩. </a:t>
            </a:r>
            <a:r>
              <a:rPr lang="en-US" sz="4000" dirty="0" err="1" smtClean="0"/>
              <a:t>তিনি</a:t>
            </a:r>
            <a:r>
              <a:rPr lang="en-US" sz="4000" dirty="0" smtClean="0"/>
              <a:t> </a:t>
            </a:r>
            <a:r>
              <a:rPr lang="en-US" sz="4000" dirty="0" err="1" smtClean="0"/>
              <a:t>কত</a:t>
            </a:r>
            <a:r>
              <a:rPr lang="en-US" sz="4000" dirty="0" smtClean="0"/>
              <a:t> </a:t>
            </a:r>
            <a:r>
              <a:rPr lang="en-US" sz="4000" dirty="0" err="1" smtClean="0"/>
              <a:t>খ্রিস্টাব্দে</a:t>
            </a:r>
            <a:r>
              <a:rPr lang="en-US" sz="4000" dirty="0" smtClean="0"/>
              <a:t> </a:t>
            </a:r>
            <a:r>
              <a:rPr lang="en-US" sz="4000" dirty="0" err="1" smtClean="0"/>
              <a:t>কোথায়</a:t>
            </a:r>
            <a:r>
              <a:rPr lang="en-US" sz="4000" dirty="0" smtClean="0"/>
              <a:t> </a:t>
            </a:r>
            <a:r>
              <a:rPr lang="en-US" sz="4000" dirty="0" err="1" smtClean="0"/>
              <a:t>জন্মগ্রহণ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করেন</a:t>
            </a:r>
            <a:r>
              <a:rPr lang="en-US" sz="4000" dirty="0" smtClean="0"/>
              <a:t> ?</a:t>
            </a:r>
          </a:p>
          <a:p>
            <a:r>
              <a:rPr lang="en-US" sz="4000" dirty="0" smtClean="0"/>
              <a:t>৪. </a:t>
            </a:r>
            <a:r>
              <a:rPr lang="en-US" sz="4000" dirty="0" err="1" smtClean="0"/>
              <a:t>আমাদের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জাতীয়</a:t>
            </a:r>
            <a:r>
              <a:rPr lang="en-US" sz="4000" dirty="0" smtClean="0"/>
              <a:t> </a:t>
            </a:r>
            <a:r>
              <a:rPr lang="en-US" sz="4000" dirty="0" err="1" smtClean="0"/>
              <a:t>সংগীতের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নাম</a:t>
            </a:r>
            <a:r>
              <a:rPr lang="en-US" sz="4000" dirty="0" smtClean="0"/>
              <a:t> </a:t>
            </a:r>
            <a:r>
              <a:rPr lang="en-US" sz="4000" dirty="0" err="1" smtClean="0"/>
              <a:t>কী</a:t>
            </a:r>
            <a:r>
              <a:rPr lang="en-US" sz="4000" dirty="0" smtClean="0"/>
              <a:t>?</a:t>
            </a:r>
          </a:p>
          <a:p>
            <a:r>
              <a:rPr lang="en-US" sz="4000" dirty="0" smtClean="0"/>
              <a:t>৫. </a:t>
            </a:r>
            <a:r>
              <a:rPr lang="en-US" sz="4000" dirty="0" err="1" smtClean="0"/>
              <a:t>তিনি</a:t>
            </a:r>
            <a:r>
              <a:rPr lang="en-US" sz="4000" dirty="0" smtClean="0"/>
              <a:t> </a:t>
            </a:r>
            <a:r>
              <a:rPr lang="en-US" sz="4000" dirty="0" err="1" smtClean="0"/>
              <a:t>কখন</a:t>
            </a:r>
            <a:r>
              <a:rPr lang="en-US" sz="4000" dirty="0" smtClean="0"/>
              <a:t> </a:t>
            </a:r>
            <a:r>
              <a:rPr lang="en-US" sz="4000" dirty="0" err="1" smtClean="0"/>
              <a:t>কোথায়</a:t>
            </a:r>
            <a:r>
              <a:rPr lang="en-US" sz="4000" dirty="0" smtClean="0"/>
              <a:t> </a:t>
            </a:r>
            <a:r>
              <a:rPr lang="en-US" sz="4000" dirty="0" err="1" smtClean="0"/>
              <a:t>মৃত্যুবরণ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করেন</a:t>
            </a:r>
            <a:r>
              <a:rPr lang="en-US" sz="4000" dirty="0" smtClean="0"/>
              <a:t>?</a:t>
            </a:r>
            <a:r>
              <a:rPr lang="bn-BD" sz="3600" dirty="0" smtClean="0"/>
              <a:t>  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D4EF-E30D-40EC-A3E0-8AD20BEC5365}" type="datetime2">
              <a:rPr lang="en-US" smtClean="0"/>
              <a:t>Wednesday, March 23,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7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8" presetClass="exit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10" grpId="0"/>
      <p:bldP spid="1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9302" y="1293975"/>
            <a:ext cx="346484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বাড়ির</a:t>
            </a:r>
            <a:r>
              <a:rPr lang="en-US" sz="6000" dirty="0" smtClean="0"/>
              <a:t> </a:t>
            </a:r>
            <a:r>
              <a:rPr lang="en-US" sz="6000" dirty="0" err="1" smtClean="0"/>
              <a:t>কাজঃ</a:t>
            </a:r>
            <a:endParaRPr lang="en-US" sz="6000" dirty="0"/>
          </a:p>
        </p:txBody>
      </p:sp>
      <p:sp>
        <p:nvSpPr>
          <p:cNvPr id="6" name="Rounded Rectangle 5"/>
          <p:cNvSpPr/>
          <p:nvPr/>
        </p:nvSpPr>
        <p:spPr>
          <a:xfrm>
            <a:off x="10071463" y="582551"/>
            <a:ext cx="1776549" cy="5237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</a:rPr>
              <a:t>সময়ঃ ০</a:t>
            </a:r>
            <a:r>
              <a:rPr lang="en-US" dirty="0" smtClean="0">
                <a:solidFill>
                  <a:schemeClr val="tx1"/>
                </a:solidFill>
              </a:rPr>
              <a:t>1.00</a:t>
            </a:r>
            <a:r>
              <a:rPr lang="bn-BD" dirty="0" smtClean="0">
                <a:solidFill>
                  <a:schemeClr val="tx1"/>
                </a:solidFill>
              </a:rPr>
              <a:t> মিনিট 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226119" y="4986678"/>
            <a:ext cx="3102034" cy="1323108"/>
            <a:chOff x="8934796" y="2152956"/>
            <a:chExt cx="3102034" cy="1323108"/>
          </a:xfrm>
          <a:solidFill>
            <a:schemeClr val="accent4">
              <a:lumMod val="20000"/>
              <a:lumOff val="80000"/>
            </a:schemeClr>
          </a:solidFill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</p:grpSpPr>
        <p:pic>
          <p:nvPicPr>
            <p:cNvPr id="8" name="Picture 5" descr="j0285926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4796" y="2152956"/>
              <a:ext cx="3102034" cy="1323108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9471660" y="2344189"/>
              <a:ext cx="2028305" cy="707886"/>
            </a:xfrm>
            <a:prstGeom prst="rect">
              <a:avLst/>
            </a:prstGeom>
            <a:grpFill/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4000" dirty="0" smtClean="0"/>
                <a:t>ক্লিক করুন</a:t>
              </a:r>
              <a:endParaRPr lang="en-US" sz="4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815839" y="2859768"/>
            <a:ext cx="68451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১. ‘</a:t>
            </a:r>
            <a:r>
              <a:rPr lang="en-US" sz="4000" dirty="0" err="1" smtClean="0"/>
              <a:t>জন্মভূমি</a:t>
            </a:r>
            <a:r>
              <a:rPr lang="en-US" sz="4000" dirty="0" smtClean="0"/>
              <a:t>’ </a:t>
            </a:r>
            <a:r>
              <a:rPr lang="en-US" sz="4000" dirty="0" err="1" smtClean="0"/>
              <a:t>কবিতার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কবি</a:t>
            </a:r>
            <a:r>
              <a:rPr lang="en-US" sz="4000" dirty="0" smtClean="0"/>
              <a:t> </a:t>
            </a:r>
            <a:r>
              <a:rPr lang="en-US" sz="4000" dirty="0" err="1" smtClean="0"/>
              <a:t>পরিচিতি</a:t>
            </a:r>
            <a:r>
              <a:rPr lang="en-US" sz="4000" dirty="0" smtClean="0"/>
              <a:t> </a:t>
            </a:r>
            <a:r>
              <a:rPr lang="en-US" sz="4000" dirty="0" err="1" smtClean="0"/>
              <a:t>লেখ</a:t>
            </a:r>
            <a:r>
              <a:rPr lang="en-US" sz="4000" dirty="0"/>
              <a:t>।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8598-F309-485B-84AD-0BF014F46A2F}" type="datetime2">
              <a:rPr lang="en-US" smtClean="0"/>
              <a:t>Wednesday, March 23,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/>
              <a:t>18</a:t>
            </a:fld>
            <a:endParaRPr lang="en-US"/>
          </a:p>
        </p:txBody>
      </p:sp>
      <p:pic>
        <p:nvPicPr>
          <p:cNvPr id="4099" name="Picture 3" descr="J:\JonmovUmi -sukh kobita\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63" y="156608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3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3" presetClass="exit" presetSubtype="54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10" grpId="0" animBg="1"/>
      <p:bldP spid="1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36" y="70829"/>
            <a:ext cx="3088094" cy="30466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5011" y="4325506"/>
            <a:ext cx="10789919" cy="225301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96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সবাইকে ধন্যবাদ</a:t>
            </a:r>
            <a:endParaRPr lang="en-US" sz="96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856939" y="115581"/>
            <a:ext cx="1979782" cy="5237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</a:rPr>
              <a:t>সময়ঃ ০১</a:t>
            </a:r>
            <a:r>
              <a:rPr lang="en-US" sz="2000" dirty="0" smtClean="0">
                <a:solidFill>
                  <a:schemeClr val="tx1"/>
                </a:solidFill>
              </a:rPr>
              <a:t>.00</a:t>
            </a:r>
            <a:r>
              <a:rPr lang="bn-BD" sz="2000" dirty="0" smtClean="0">
                <a:solidFill>
                  <a:schemeClr val="tx1"/>
                </a:solidFill>
              </a:rPr>
              <a:t> মিনিট 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67191" y="508255"/>
            <a:ext cx="6234545" cy="4520959"/>
            <a:chOff x="4203765" y="1010826"/>
            <a:chExt cx="6234545" cy="4520959"/>
          </a:xfrm>
        </p:grpSpPr>
        <p:grpSp>
          <p:nvGrpSpPr>
            <p:cNvPr id="13" name="Group 12"/>
            <p:cNvGrpSpPr/>
            <p:nvPr/>
          </p:nvGrpSpPr>
          <p:grpSpPr>
            <a:xfrm>
              <a:off x="4203765" y="1010826"/>
              <a:ext cx="6234545" cy="4520959"/>
              <a:chOff x="4203764" y="1010826"/>
              <a:chExt cx="6234545" cy="4520959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4203764" y="1010826"/>
                <a:ext cx="6234545" cy="4445443"/>
                <a:chOff x="-277122" y="42466"/>
                <a:chExt cx="6234545" cy="4445443"/>
              </a:xfrm>
            </p:grpSpPr>
            <p:pic>
              <p:nvPicPr>
                <p:cNvPr id="19" name="Picture 4" descr="j0285750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3395" b="2551"/>
                <a:stretch/>
              </p:blipFill>
              <p:spPr bwMode="auto">
                <a:xfrm>
                  <a:off x="-277122" y="42466"/>
                  <a:ext cx="6234545" cy="444544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5496"/>
                <a:stretch/>
              </p:blipFill>
              <p:spPr>
                <a:xfrm>
                  <a:off x="1328649" y="588467"/>
                  <a:ext cx="2338252" cy="2555042"/>
                </a:xfrm>
                <a:prstGeom prst="rect">
                  <a:avLst/>
                </a:prstGeom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28649" y="3103784"/>
                  <a:ext cx="2338252" cy="865196"/>
                </a:xfrm>
                <a:prstGeom prst="rect">
                  <a:avLst/>
                </a:prstGeom>
              </p:spPr>
            </p:pic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06562" y="4937340"/>
                <a:ext cx="2341225" cy="594445"/>
              </a:xfrm>
              <a:prstGeom prst="rect">
                <a:avLst/>
              </a:prstGeom>
            </p:spPr>
          </p:pic>
        </p:grpSp>
        <p:pic>
          <p:nvPicPr>
            <p:cNvPr id="22" name="Picture 2" descr="C:\Users\Doel-1612i3\Desktop\Utpal_\Picture\flower030.gif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7787" y="4297680"/>
              <a:ext cx="1197381" cy="1202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9250739" y="1211285"/>
            <a:ext cx="3102034" cy="1323108"/>
            <a:chOff x="11187125" y="2014877"/>
            <a:chExt cx="3102034" cy="1323108"/>
          </a:xfrm>
          <a:scene3d>
            <a:camera prst="isometricRightUp"/>
            <a:lightRig rig="glow" dir="t">
              <a:rot lat="0" lon="0" rev="4800000"/>
            </a:lightRig>
          </a:scene3d>
        </p:grpSpPr>
        <p:pic>
          <p:nvPicPr>
            <p:cNvPr id="3" name="Picture 2" descr="j0285926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7125" y="2014877"/>
              <a:ext cx="3102034" cy="1323108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1793325" y="2043814"/>
              <a:ext cx="2028305" cy="707886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bn-BD" sz="4000" dirty="0" smtClean="0"/>
                <a:t>ক্লিক করুন</a:t>
              </a:r>
              <a:endParaRPr lang="en-US" sz="4000" dirty="0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8491-E4F6-441F-ABF2-5738095F497F}" type="datetime2">
              <a:rPr lang="en-US" smtClean="0"/>
              <a:t>Wednesday, March 23, 2022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dphofm.r@biul@gmail.com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/>
              <a:t>19</a:t>
            </a:fld>
            <a:endParaRPr lang="en-US"/>
          </a:p>
        </p:txBody>
      </p:sp>
      <p:pic>
        <p:nvPicPr>
          <p:cNvPr id="25" name="Picture 5" descr="C:\Program Files\Microsoft Office\MEDIA\OFFICE14\Lines\BD21336_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5061"/>
            <a:ext cx="5569708" cy="70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Program Files\Microsoft Office\MEDIA\OFFICE14\Lines\BD21336_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709" y="-85062"/>
            <a:ext cx="6783064" cy="701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9011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repeatCount="200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48245" y="1826415"/>
            <a:ext cx="4572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মোহাঃ রবিউল ইসলাম (সিনিয়র শিক্ষক) 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ধলসা পয়ারী হযরত ওমর ফারুক দাখিল মাদরাসা, খয়েরপুর,মিরপুর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কুষ্টিয়া,বাংলাদেশ।</a:t>
            </a:r>
            <a:r>
              <a:rPr lang="bn-BD" sz="2800" dirty="0">
                <a:latin typeface="Calibri" pitchFamily="34" charset="0"/>
                <a:cs typeface="Vrinda" pitchFamily="34" charset="0"/>
              </a:rPr>
              <a:t> </a:t>
            </a:r>
            <a:endParaRPr lang="bn-BD" sz="3200" dirty="0">
              <a:latin typeface="Calibri" pitchFamily="34" charset="0"/>
              <a:cs typeface="Vrinda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277099" y="1771024"/>
            <a:ext cx="3217235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শ্রেণ</a:t>
            </a:r>
            <a:r>
              <a:rPr lang="en-US" sz="24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িঃষষ্ঠ</a:t>
            </a:r>
            <a:r>
              <a:rPr lang="bn-BD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4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24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চারু</a:t>
            </a:r>
            <a:r>
              <a:rPr lang="en-US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24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জন্মভূমি </a:t>
            </a:r>
            <a:endParaRPr lang="bn-BD" sz="20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মোট শিক্ষার্থীঃ </a:t>
            </a:r>
            <a:r>
              <a:rPr lang="bn-BD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৪৭ </a:t>
            </a:r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জন</a:t>
            </a:r>
          </a:p>
          <a:p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উপস্থিত শিক্ষার্থীঃ </a:t>
            </a:r>
            <a:r>
              <a:rPr lang="bn-BD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BD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জন </a:t>
            </a:r>
          </a:p>
          <a:p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সময়ঃ ৫০মিনিট </a:t>
            </a:r>
            <a:endParaRPr lang="en-US" sz="24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তারিখঃ২৩-০৩-২০২২খিস্টাব্দ</a:t>
            </a:r>
            <a:endParaRPr lang="en-US" sz="24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596" y="521779"/>
            <a:ext cx="1364765" cy="12268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850306" y="300323"/>
            <a:ext cx="2819400" cy="4429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2.00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781" y="1771024"/>
            <a:ext cx="331382" cy="2939199"/>
          </a:xfrm>
          <a:prstGeom prst="rect">
            <a:avLst/>
          </a:prstGeom>
        </p:spPr>
      </p:pic>
      <p:sp>
        <p:nvSpPr>
          <p:cNvPr id="9" name="5-Point Star 8"/>
          <p:cNvSpPr/>
          <p:nvPr/>
        </p:nvSpPr>
        <p:spPr>
          <a:xfrm>
            <a:off x="8724021" y="4494223"/>
            <a:ext cx="2744958" cy="1870301"/>
          </a:xfrm>
          <a:prstGeom prst="star5">
            <a:avLst/>
          </a:prstGeom>
          <a:solidFill>
            <a:schemeClr val="tx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3600" dirty="0" smtClean="0">
                <a:solidFill>
                  <a:schemeClr val="bg1"/>
                </a:solidFill>
              </a:rPr>
              <a:t> ক্লিক করুন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3C10-F643-4E9E-B66D-7E6E806EFC0A}" type="datetime2">
              <a:rPr lang="en-US" smtClean="0"/>
              <a:t>Wednesday, March 23,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dphofm.r@biul@gmail.com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3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074" grpId="0"/>
      <p:bldP spid="3074" grpId="1"/>
      <p:bldP spid="3075" grpId="0"/>
      <p:bldP spid="3075" grpId="1"/>
      <p:bldP spid="7" grpId="0" animBg="1"/>
      <p:bldP spid="7" grpId="1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961120" y="5515992"/>
            <a:ext cx="2660072" cy="1017968"/>
            <a:chOff x="9376757" y="931025"/>
            <a:chExt cx="2660072" cy="1175910"/>
          </a:xfrm>
          <a:pattFill prst="shingle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2" name="tower"/>
            <p:cNvSpPr>
              <a:spLocks noEditPoints="1" noChangeArrowheads="1"/>
            </p:cNvSpPr>
            <p:nvPr/>
          </p:nvSpPr>
          <p:spPr bwMode="auto">
            <a:xfrm>
              <a:off x="9376757" y="931025"/>
              <a:ext cx="2660072" cy="960467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659390" y="1245161"/>
              <a:ext cx="1762298" cy="8617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/>
                <a:t>ক্লিক করুন</a:t>
              </a:r>
              <a:endParaRPr lang="en-US" sz="3200" dirty="0" smtClean="0"/>
            </a:p>
            <a:p>
              <a:endParaRPr lang="en-US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43" y="0"/>
            <a:ext cx="5785658" cy="45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06" y="0"/>
            <a:ext cx="6103850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2206" y="4877988"/>
            <a:ext cx="540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উপর্যুক্ত ছবিতে কী কী দেখতে পারছ ?</a:t>
            </a:r>
            <a:endParaRPr lang="en-US" sz="3600" dirty="0"/>
          </a:p>
        </p:txBody>
      </p:sp>
      <p:sp>
        <p:nvSpPr>
          <p:cNvPr id="8" name="Rounded Rectangle 7"/>
          <p:cNvSpPr/>
          <p:nvPr/>
        </p:nvSpPr>
        <p:spPr>
          <a:xfrm rot="16200000">
            <a:off x="-596181" y="5738024"/>
            <a:ext cx="1716157" cy="52379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bg1"/>
                </a:solidFill>
              </a:rPr>
              <a:t>সময়ঃ </a:t>
            </a:r>
            <a:r>
              <a:rPr lang="en-US" dirty="0" smtClean="0">
                <a:solidFill>
                  <a:schemeClr val="bg1"/>
                </a:solidFill>
              </a:rPr>
              <a:t>0১.00</a:t>
            </a:r>
            <a:r>
              <a:rPr lang="bn-BD" dirty="0" smtClean="0">
                <a:solidFill>
                  <a:schemeClr val="bg1"/>
                </a:solidFill>
              </a:rPr>
              <a:t> </a:t>
            </a:r>
            <a:r>
              <a:rPr lang="bn-BD" dirty="0" smtClean="0">
                <a:solidFill>
                  <a:schemeClr val="bg1"/>
                </a:solidFill>
              </a:rPr>
              <a:t>মিনিট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9482-D2A6-4687-A864-AC8DA4F18AB1}" type="datetime2">
              <a:rPr lang="en-US" smtClean="0"/>
              <a:t>Wednesday, March 23, 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dphofm.r@biul@gmail.com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194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/>
          <p:cNvSpPr>
            <a:spLocks noChangeArrowheads="1"/>
          </p:cNvSpPr>
          <p:nvPr/>
        </p:nvSpPr>
        <p:spPr bwMode="auto">
          <a:xfrm>
            <a:off x="8177739" y="5537395"/>
            <a:ext cx="3368268" cy="1182399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21600 1 2"/>
              <a:gd name="G4" fmla="*/ 21600 1 2"/>
              <a:gd name="G5" fmla="*/ 5400 1 2"/>
              <a:gd name="G6" fmla="*/ 5400 3 2"/>
              <a:gd name="G7" fmla="+- G1 G5 0"/>
              <a:gd name="G8" fmla="+- G2 G5 0"/>
              <a:gd name="T0" fmla="*/ 0 w 21600"/>
              <a:gd name="T1" fmla="*/ 10800 h 21600"/>
              <a:gd name="T2" fmla="*/ 5400 w 21600"/>
              <a:gd name="T3" fmla="*/ 10800 h 21600"/>
              <a:gd name="T4" fmla="*/ 1080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10800 h 21600"/>
              <a:gd name="T12" fmla="*/ 10800 w 21600"/>
              <a:gd name="T13" fmla="*/ 0 h 21600"/>
              <a:gd name="T14" fmla="*/ 10800 w 21600"/>
              <a:gd name="T15" fmla="*/ 5400 h 21600"/>
              <a:gd name="T16" fmla="*/ G0 w 21600"/>
              <a:gd name="T17" fmla="*/ G0 h 21600"/>
              <a:gd name="T18" fmla="*/ G1 w 21600"/>
              <a:gd name="T19" fmla="*/ G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  <a:moveTo>
                  <a:pt x="5400" y="5400"/>
                </a:moveTo>
                <a:lnTo>
                  <a:pt x="5400" y="16200"/>
                </a:lnTo>
                <a:lnTo>
                  <a:pt x="16200" y="16200"/>
                </a:lnTo>
                <a:lnTo>
                  <a:pt x="16200" y="5400"/>
                </a:lnTo>
                <a:close/>
              </a:path>
            </a:pathLst>
          </a:custGeom>
          <a:pattFill prst="lgCheck">
            <a:fgClr>
              <a:srgbClr val="D8ECB3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>
            <a:flatTx/>
          </a:bodyPr>
          <a:lstStyle/>
          <a:p>
            <a:r>
              <a:rPr lang="bn-BD" sz="3600" dirty="0" smtClean="0"/>
              <a:t>ক্লিক করুন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868" y="1433848"/>
            <a:ext cx="5419898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810" y="1433848"/>
            <a:ext cx="5818910" cy="3657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046720" y="57389"/>
            <a:ext cx="1776549" cy="5237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</a:rPr>
              <a:t>সময়ঃ </a:t>
            </a:r>
            <a:r>
              <a:rPr lang="bn-BD" dirty="0" smtClean="0">
                <a:solidFill>
                  <a:schemeClr val="tx1"/>
                </a:solidFill>
              </a:rPr>
              <a:t>০</a:t>
            </a:r>
            <a:r>
              <a:rPr lang="en-US" dirty="0" smtClean="0">
                <a:solidFill>
                  <a:schemeClr val="tx1"/>
                </a:solidFill>
              </a:rPr>
              <a:t>১</a:t>
            </a:r>
            <a:r>
              <a:rPr lang="bn-BD" dirty="0" smtClean="0">
                <a:solidFill>
                  <a:schemeClr val="tx1"/>
                </a:solidFill>
              </a:rPr>
              <a:t> </a:t>
            </a:r>
            <a:r>
              <a:rPr lang="bn-BD" dirty="0" smtClean="0">
                <a:solidFill>
                  <a:schemeClr val="tx1"/>
                </a:solidFill>
              </a:rPr>
              <a:t>মিনিট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0567" y="5247957"/>
            <a:ext cx="540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উপর্যুক্ত ছবিতে কী কী দেখতে পারছ ?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D359-E71B-487D-A2AA-5E3A718CA56F}" type="datetime2">
              <a:rPr lang="en-US" smtClean="0"/>
              <a:t>Wednesday, March 23,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dphofm.r@biul@gmail.com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6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849106" y="3540369"/>
            <a:ext cx="4671751" cy="3012831"/>
            <a:chOff x="2304" y="1584"/>
            <a:chExt cx="1740" cy="1554"/>
          </a:xfrm>
          <a:solidFill>
            <a:srgbClr val="00B0F0"/>
          </a:solidFill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</p:grpSpPr>
        <p:sp>
          <p:nvSpPr>
            <p:cNvPr id="4" name="Film"/>
            <p:cNvSpPr>
              <a:spLocks noEditPoints="1" noChangeArrowheads="1"/>
            </p:cNvSpPr>
            <p:nvPr/>
          </p:nvSpPr>
          <p:spPr bwMode="auto">
            <a:xfrm>
              <a:off x="2304" y="1980"/>
              <a:ext cx="726" cy="1158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grpFill/>
            <a:ln w="34925">
              <a:solidFill>
                <a:srgbClr val="FFFFFF"/>
              </a:solidFill>
              <a:miter lim="800000"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prstMaterial="clear"/>
          </p:spPr>
          <p:txBody>
            <a:bodyPr/>
            <a:lstStyle/>
            <a:p>
              <a:r>
                <a:rPr lang="bn-BD" sz="2800" dirty="0" smtClean="0"/>
                <a:t>ক্লিক </a:t>
              </a:r>
            </a:p>
            <a:p>
              <a:endParaRPr lang="bn-BD" sz="2800" dirty="0"/>
            </a:p>
            <a:p>
              <a:r>
                <a:rPr lang="bn-BD" sz="2800" dirty="0" smtClean="0"/>
                <a:t>করুন</a:t>
              </a:r>
              <a:endParaRPr lang="en-US" sz="2800" dirty="0"/>
            </a:p>
          </p:txBody>
        </p:sp>
        <p:sp>
          <p:nvSpPr>
            <p:cNvPr id="5" name="Sound"/>
            <p:cNvSpPr>
              <a:spLocks noEditPoints="1" noChangeArrowheads="1"/>
            </p:cNvSpPr>
            <p:nvPr/>
          </p:nvSpPr>
          <p:spPr bwMode="auto">
            <a:xfrm>
              <a:off x="2724" y="1584"/>
              <a:ext cx="1008" cy="768"/>
            </a:xfrm>
            <a:custGeom>
              <a:avLst/>
              <a:gdLst>
                <a:gd name="T0" fmla="*/ 11164 w 21600"/>
                <a:gd name="T1" fmla="*/ 21159 h 21600"/>
                <a:gd name="T2" fmla="*/ 11164 w 21600"/>
                <a:gd name="T3" fmla="*/ 0 h 21600"/>
                <a:gd name="T4" fmla="*/ 0 w 21600"/>
                <a:gd name="T5" fmla="*/ 10800 h 21600"/>
                <a:gd name="T6" fmla="*/ 21600 w 21600"/>
                <a:gd name="T7" fmla="*/ 10800 h 21600"/>
                <a:gd name="T8" fmla="*/ 242 w 21600"/>
                <a:gd name="T9" fmla="*/ 7604 h 21600"/>
                <a:gd name="T10" fmla="*/ 10760 w 21600"/>
                <a:gd name="T11" fmla="*/ 135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grpFill/>
            <a:ln w="34925">
              <a:solidFill>
                <a:srgbClr val="FFFFFF"/>
              </a:solidFill>
              <a:miter lim="800000"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Photo"/>
            <p:cNvSpPr>
              <a:spLocks noEditPoints="1" noChangeArrowheads="1"/>
            </p:cNvSpPr>
            <p:nvPr/>
          </p:nvSpPr>
          <p:spPr bwMode="auto">
            <a:xfrm>
              <a:off x="3108" y="2040"/>
              <a:ext cx="936" cy="696"/>
            </a:xfrm>
            <a:custGeom>
              <a:avLst/>
              <a:gdLst>
                <a:gd name="T0" fmla="*/ 0 w 21600"/>
                <a:gd name="T1" fmla="*/ 3085 h 21600"/>
                <a:gd name="T2" fmla="*/ 10800 w 21600"/>
                <a:gd name="T3" fmla="*/ 0 h 21600"/>
                <a:gd name="T4" fmla="*/ 21600 w 21600"/>
                <a:gd name="T5" fmla="*/ 3085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8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778 w 21600"/>
                <a:gd name="T17" fmla="*/ 8228 h 21600"/>
                <a:gd name="T18" fmla="*/ 13757 w 21600"/>
                <a:gd name="T19" fmla="*/ 1688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grpFill/>
            <a:ln w="34925">
              <a:solidFill>
                <a:srgbClr val="FFFFFF"/>
              </a:solidFill>
              <a:miter lim="800000"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prstMaterial="clear"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Music"/>
            <p:cNvSpPr>
              <a:spLocks noEditPoints="1" noChangeArrowheads="1"/>
            </p:cNvSpPr>
            <p:nvPr/>
          </p:nvSpPr>
          <p:spPr bwMode="auto">
            <a:xfrm>
              <a:off x="3216" y="2448"/>
              <a:ext cx="768" cy="672"/>
            </a:xfrm>
            <a:custGeom>
              <a:avLst/>
              <a:gdLst>
                <a:gd name="T0" fmla="*/ 7352 w 21600"/>
                <a:gd name="T1" fmla="*/ 46 h 21600"/>
                <a:gd name="T2" fmla="*/ 7373 w 21600"/>
                <a:gd name="T3" fmla="*/ 9900 h 21600"/>
                <a:gd name="T4" fmla="*/ 21683 w 21600"/>
                <a:gd name="T5" fmla="*/ 10061 h 21600"/>
                <a:gd name="T6" fmla="*/ 7352 w 21600"/>
                <a:gd name="T7" fmla="*/ 46 h 21600"/>
                <a:gd name="T8" fmla="*/ 21600 w 21600"/>
                <a:gd name="T9" fmla="*/ 0 h 21600"/>
                <a:gd name="T10" fmla="*/ 7975 w 21600"/>
                <a:gd name="T11" fmla="*/ 923 h 21600"/>
                <a:gd name="T12" fmla="*/ 20935 w 21600"/>
                <a:gd name="T13" fmla="*/ 535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grpFill/>
            <a:ln w="34925">
              <a:solidFill>
                <a:srgbClr val="FFFFFF"/>
              </a:solidFill>
              <a:miter lim="800000"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19" y="526090"/>
            <a:ext cx="5079155" cy="3657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849" y="526090"/>
            <a:ext cx="6143648" cy="3657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20457" y="4424443"/>
            <a:ext cx="540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উপর্যুক্ত ছবিতে কী কী দেখতে পারছ ?</a:t>
            </a:r>
            <a:endParaRPr lang="en-US" sz="3600" dirty="0"/>
          </a:p>
        </p:txBody>
      </p:sp>
      <p:sp>
        <p:nvSpPr>
          <p:cNvPr id="10" name="Rounded Rectangle 9"/>
          <p:cNvSpPr/>
          <p:nvPr/>
        </p:nvSpPr>
        <p:spPr>
          <a:xfrm rot="16200000">
            <a:off x="-544294" y="5655480"/>
            <a:ext cx="1776084" cy="52379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bg1"/>
                </a:solidFill>
              </a:rPr>
              <a:t>সময়ঃ ০</a:t>
            </a:r>
            <a:r>
              <a:rPr lang="en-US" dirty="0" smtClean="0">
                <a:solidFill>
                  <a:schemeClr val="bg1"/>
                </a:solidFill>
              </a:rPr>
              <a:t>2.00</a:t>
            </a:r>
            <a:r>
              <a:rPr lang="bn-BD" dirty="0" smtClean="0">
                <a:solidFill>
                  <a:schemeClr val="bg1"/>
                </a:solidFill>
              </a:rPr>
              <a:t>মিনিট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90AAE-2B70-4262-8859-5A9451E1B166}" type="datetime2">
              <a:rPr lang="en-US" smtClean="0"/>
              <a:t>Wednesday, March 23,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dphofm.r@biul@gmail.com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330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2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4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4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2" presetClass="exit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4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5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tter"/>
          <p:cNvSpPr>
            <a:spLocks noEditPoints="1" noChangeArrowheads="1"/>
          </p:cNvSpPr>
          <p:nvPr/>
        </p:nvSpPr>
        <p:spPr bwMode="auto">
          <a:xfrm>
            <a:off x="9376756" y="532015"/>
            <a:ext cx="2544040" cy="113347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isometricOffAxis1Right"/>
            <a:lightRig rig="threePt" dir="t"/>
          </a:scene3d>
        </p:spPr>
        <p:txBody>
          <a:bodyPr/>
          <a:lstStyle/>
          <a:p>
            <a:r>
              <a:rPr lang="bn-BD" sz="2800" dirty="0" smtClean="0"/>
              <a:t>ক্লিক করুন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5057773" y="1848072"/>
            <a:ext cx="6388998" cy="3657600"/>
            <a:chOff x="3486149" y="3200400"/>
            <a:chExt cx="6388998" cy="3657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149" y="3200400"/>
              <a:ext cx="3292677" cy="36576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8827" y="3200400"/>
              <a:ext cx="3096320" cy="3657600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3" y="1741746"/>
            <a:ext cx="3457573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4682" y="5721010"/>
            <a:ext cx="540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উপর্যুক্ত ছবিতে কী কী দেখতে পারছ ?</a:t>
            </a:r>
            <a:endParaRPr lang="en-US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8046720" y="57389"/>
            <a:ext cx="1776549" cy="5237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</a:rPr>
              <a:t>সময়ঃ ০২ </a:t>
            </a:r>
            <a:r>
              <a:rPr lang="en-US" dirty="0" smtClean="0">
                <a:solidFill>
                  <a:schemeClr val="tx1"/>
                </a:solidFill>
              </a:rPr>
              <a:t>.00</a:t>
            </a:r>
            <a:r>
              <a:rPr lang="bn-BD" dirty="0" smtClean="0">
                <a:solidFill>
                  <a:schemeClr val="tx1"/>
                </a:solidFill>
              </a:rPr>
              <a:t> মিনিট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778F-6FB9-4BDF-A872-C987BE102A65}" type="datetime2">
              <a:rPr lang="en-US" smtClean="0"/>
              <a:t>Wednesday, March 23, 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dphofm.r@biul@gmail.com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208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347068" y="1329250"/>
            <a:ext cx="2361788" cy="1534259"/>
            <a:chOff x="9360131" y="681644"/>
            <a:chExt cx="2361788" cy="1534259"/>
          </a:xfr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grpSpPr>
        <p:sp>
          <p:nvSpPr>
            <p:cNvPr id="2" name="mainfrm"/>
            <p:cNvSpPr>
              <a:spLocks noEditPoints="1" noChangeArrowheads="1"/>
            </p:cNvSpPr>
            <p:nvPr/>
          </p:nvSpPr>
          <p:spPr bwMode="auto">
            <a:xfrm>
              <a:off x="9360131" y="681644"/>
              <a:ext cx="2361788" cy="1534259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0603 w 21600"/>
                <a:gd name="T9" fmla="*/ 21600 h 21600"/>
                <a:gd name="T10" fmla="*/ 10800 w 21600"/>
                <a:gd name="T11" fmla="*/ 21600 h 21600"/>
                <a:gd name="T12" fmla="*/ 1163 w 21600"/>
                <a:gd name="T13" fmla="*/ 21600 h 21600"/>
                <a:gd name="T14" fmla="*/ 0 w 21600"/>
                <a:gd name="T15" fmla="*/ 10800 h 21600"/>
                <a:gd name="T16" fmla="*/ 332 w 21600"/>
                <a:gd name="T17" fmla="*/ 22174 h 21600"/>
                <a:gd name="T18" fmla="*/ 21579 w 21600"/>
                <a:gd name="T19" fmla="*/ 279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10885"/>
                  </a:moveTo>
                  <a:lnTo>
                    <a:pt x="21600" y="0"/>
                  </a:lnTo>
                  <a:lnTo>
                    <a:pt x="10634" y="0"/>
                  </a:lnTo>
                  <a:lnTo>
                    <a:pt x="0" y="0"/>
                  </a:lnTo>
                  <a:lnTo>
                    <a:pt x="0" y="10885"/>
                  </a:lnTo>
                  <a:lnTo>
                    <a:pt x="0" y="19729"/>
                  </a:lnTo>
                  <a:lnTo>
                    <a:pt x="1163" y="19729"/>
                  </a:lnTo>
                  <a:lnTo>
                    <a:pt x="1163" y="21600"/>
                  </a:lnTo>
                  <a:lnTo>
                    <a:pt x="10800" y="21600"/>
                  </a:lnTo>
                  <a:lnTo>
                    <a:pt x="20603" y="21600"/>
                  </a:lnTo>
                  <a:lnTo>
                    <a:pt x="20603" y="19729"/>
                  </a:lnTo>
                  <a:lnTo>
                    <a:pt x="21600" y="19729"/>
                  </a:lnTo>
                  <a:lnTo>
                    <a:pt x="21600" y="10885"/>
                  </a:lnTo>
                  <a:close/>
                </a:path>
                <a:path w="21600" h="21600" extrusionOk="0">
                  <a:moveTo>
                    <a:pt x="1163" y="19729"/>
                  </a:moveTo>
                  <a:lnTo>
                    <a:pt x="4320" y="19729"/>
                  </a:lnTo>
                  <a:lnTo>
                    <a:pt x="16449" y="19729"/>
                  </a:lnTo>
                  <a:lnTo>
                    <a:pt x="20603" y="19729"/>
                  </a:lnTo>
                  <a:lnTo>
                    <a:pt x="1163" y="19729"/>
                  </a:lnTo>
                  <a:moveTo>
                    <a:pt x="1495" y="2381"/>
                  </a:moveTo>
                  <a:lnTo>
                    <a:pt x="2160" y="2381"/>
                  </a:lnTo>
                  <a:lnTo>
                    <a:pt x="4985" y="2381"/>
                  </a:lnTo>
                  <a:lnTo>
                    <a:pt x="5982" y="2381"/>
                  </a:lnTo>
                  <a:lnTo>
                    <a:pt x="1495" y="2381"/>
                  </a:lnTo>
                  <a:lnTo>
                    <a:pt x="1495" y="3402"/>
                  </a:lnTo>
                  <a:lnTo>
                    <a:pt x="2160" y="3402"/>
                  </a:lnTo>
                  <a:lnTo>
                    <a:pt x="4985" y="3402"/>
                  </a:lnTo>
                  <a:lnTo>
                    <a:pt x="5982" y="3402"/>
                  </a:lnTo>
                  <a:lnTo>
                    <a:pt x="1495" y="3402"/>
                  </a:lnTo>
                  <a:lnTo>
                    <a:pt x="1495" y="4422"/>
                  </a:lnTo>
                  <a:lnTo>
                    <a:pt x="2160" y="4422"/>
                  </a:lnTo>
                  <a:lnTo>
                    <a:pt x="4985" y="4422"/>
                  </a:lnTo>
                  <a:lnTo>
                    <a:pt x="5982" y="4422"/>
                  </a:lnTo>
                  <a:lnTo>
                    <a:pt x="1495" y="4422"/>
                  </a:lnTo>
                  <a:lnTo>
                    <a:pt x="1495" y="5443"/>
                  </a:lnTo>
                  <a:lnTo>
                    <a:pt x="2160" y="5443"/>
                  </a:lnTo>
                  <a:lnTo>
                    <a:pt x="4985" y="5443"/>
                  </a:lnTo>
                  <a:lnTo>
                    <a:pt x="5982" y="5443"/>
                  </a:lnTo>
                  <a:lnTo>
                    <a:pt x="1495" y="5443"/>
                  </a:lnTo>
                  <a:lnTo>
                    <a:pt x="1495" y="6463"/>
                  </a:lnTo>
                  <a:lnTo>
                    <a:pt x="2160" y="6463"/>
                  </a:lnTo>
                  <a:lnTo>
                    <a:pt x="4985" y="6463"/>
                  </a:lnTo>
                  <a:lnTo>
                    <a:pt x="5982" y="6463"/>
                  </a:lnTo>
                  <a:lnTo>
                    <a:pt x="1495" y="6463"/>
                  </a:lnTo>
                  <a:lnTo>
                    <a:pt x="1495" y="7483"/>
                  </a:lnTo>
                  <a:lnTo>
                    <a:pt x="2160" y="7483"/>
                  </a:lnTo>
                  <a:lnTo>
                    <a:pt x="4985" y="7483"/>
                  </a:lnTo>
                  <a:lnTo>
                    <a:pt x="5982" y="7483"/>
                  </a:lnTo>
                  <a:lnTo>
                    <a:pt x="1495" y="7483"/>
                  </a:lnTo>
                  <a:lnTo>
                    <a:pt x="1495" y="8504"/>
                  </a:lnTo>
                  <a:lnTo>
                    <a:pt x="2160" y="8504"/>
                  </a:lnTo>
                  <a:lnTo>
                    <a:pt x="4985" y="8504"/>
                  </a:lnTo>
                  <a:lnTo>
                    <a:pt x="5982" y="8504"/>
                  </a:lnTo>
                  <a:lnTo>
                    <a:pt x="1495" y="8504"/>
                  </a:lnTo>
                  <a:lnTo>
                    <a:pt x="1495" y="9524"/>
                  </a:lnTo>
                  <a:lnTo>
                    <a:pt x="2160" y="9524"/>
                  </a:lnTo>
                  <a:lnTo>
                    <a:pt x="4985" y="9524"/>
                  </a:lnTo>
                  <a:lnTo>
                    <a:pt x="5982" y="9524"/>
                  </a:lnTo>
                  <a:lnTo>
                    <a:pt x="1495" y="9524"/>
                  </a:lnTo>
                  <a:lnTo>
                    <a:pt x="1495" y="10545"/>
                  </a:lnTo>
                  <a:lnTo>
                    <a:pt x="2160" y="10545"/>
                  </a:lnTo>
                  <a:lnTo>
                    <a:pt x="4985" y="10545"/>
                  </a:lnTo>
                  <a:lnTo>
                    <a:pt x="5982" y="10545"/>
                  </a:lnTo>
                  <a:lnTo>
                    <a:pt x="1495" y="10545"/>
                  </a:lnTo>
                  <a:lnTo>
                    <a:pt x="1495" y="11565"/>
                  </a:lnTo>
                  <a:lnTo>
                    <a:pt x="2160" y="11565"/>
                  </a:lnTo>
                  <a:lnTo>
                    <a:pt x="4985" y="11565"/>
                  </a:lnTo>
                  <a:lnTo>
                    <a:pt x="5982" y="11565"/>
                  </a:lnTo>
                  <a:lnTo>
                    <a:pt x="1495" y="11565"/>
                  </a:lnTo>
                  <a:lnTo>
                    <a:pt x="1495" y="12586"/>
                  </a:lnTo>
                  <a:lnTo>
                    <a:pt x="2160" y="12586"/>
                  </a:lnTo>
                  <a:lnTo>
                    <a:pt x="4985" y="12586"/>
                  </a:lnTo>
                  <a:lnTo>
                    <a:pt x="5982" y="12586"/>
                  </a:lnTo>
                  <a:lnTo>
                    <a:pt x="1495" y="12586"/>
                  </a:lnTo>
                  <a:lnTo>
                    <a:pt x="1495" y="13606"/>
                  </a:lnTo>
                  <a:lnTo>
                    <a:pt x="2160" y="13606"/>
                  </a:lnTo>
                  <a:lnTo>
                    <a:pt x="4985" y="13606"/>
                  </a:lnTo>
                  <a:lnTo>
                    <a:pt x="5982" y="13606"/>
                  </a:lnTo>
                  <a:lnTo>
                    <a:pt x="1495" y="13606"/>
                  </a:lnTo>
                  <a:lnTo>
                    <a:pt x="1495" y="14627"/>
                  </a:lnTo>
                  <a:lnTo>
                    <a:pt x="2160" y="14627"/>
                  </a:lnTo>
                  <a:lnTo>
                    <a:pt x="4985" y="14627"/>
                  </a:lnTo>
                  <a:lnTo>
                    <a:pt x="5982" y="14627"/>
                  </a:lnTo>
                  <a:lnTo>
                    <a:pt x="1495" y="14627"/>
                  </a:lnTo>
                  <a:lnTo>
                    <a:pt x="1495" y="15647"/>
                  </a:lnTo>
                  <a:lnTo>
                    <a:pt x="2160" y="15647"/>
                  </a:lnTo>
                  <a:lnTo>
                    <a:pt x="4985" y="15647"/>
                  </a:lnTo>
                  <a:lnTo>
                    <a:pt x="5982" y="15647"/>
                  </a:lnTo>
                  <a:lnTo>
                    <a:pt x="1495" y="15647"/>
                  </a:lnTo>
                  <a:lnTo>
                    <a:pt x="1495" y="16668"/>
                  </a:lnTo>
                  <a:lnTo>
                    <a:pt x="2160" y="16668"/>
                  </a:lnTo>
                  <a:lnTo>
                    <a:pt x="4985" y="16668"/>
                  </a:lnTo>
                  <a:lnTo>
                    <a:pt x="5982" y="16668"/>
                  </a:lnTo>
                  <a:lnTo>
                    <a:pt x="1495" y="16668"/>
                  </a:lnTo>
                  <a:lnTo>
                    <a:pt x="1495" y="17688"/>
                  </a:lnTo>
                  <a:lnTo>
                    <a:pt x="2160" y="17688"/>
                  </a:lnTo>
                  <a:lnTo>
                    <a:pt x="4985" y="17688"/>
                  </a:lnTo>
                  <a:lnTo>
                    <a:pt x="5982" y="17688"/>
                  </a:lnTo>
                  <a:lnTo>
                    <a:pt x="1495" y="17688"/>
                  </a:lnTo>
                  <a:moveTo>
                    <a:pt x="1994" y="19729"/>
                  </a:moveTo>
                  <a:lnTo>
                    <a:pt x="1994" y="20069"/>
                  </a:lnTo>
                  <a:lnTo>
                    <a:pt x="1994" y="21260"/>
                  </a:lnTo>
                  <a:lnTo>
                    <a:pt x="1994" y="21600"/>
                  </a:lnTo>
                  <a:lnTo>
                    <a:pt x="1994" y="19729"/>
                  </a:lnTo>
                  <a:lnTo>
                    <a:pt x="2658" y="19729"/>
                  </a:lnTo>
                  <a:lnTo>
                    <a:pt x="2658" y="20069"/>
                  </a:lnTo>
                  <a:lnTo>
                    <a:pt x="2658" y="21260"/>
                  </a:lnTo>
                  <a:lnTo>
                    <a:pt x="2658" y="21600"/>
                  </a:lnTo>
                  <a:lnTo>
                    <a:pt x="2658" y="19729"/>
                  </a:lnTo>
                  <a:lnTo>
                    <a:pt x="3489" y="19729"/>
                  </a:lnTo>
                  <a:lnTo>
                    <a:pt x="3489" y="20069"/>
                  </a:lnTo>
                  <a:lnTo>
                    <a:pt x="3489" y="21260"/>
                  </a:lnTo>
                  <a:lnTo>
                    <a:pt x="3489" y="21600"/>
                  </a:lnTo>
                  <a:lnTo>
                    <a:pt x="3489" y="19729"/>
                  </a:lnTo>
                  <a:lnTo>
                    <a:pt x="4320" y="19729"/>
                  </a:lnTo>
                  <a:lnTo>
                    <a:pt x="4320" y="20069"/>
                  </a:lnTo>
                  <a:lnTo>
                    <a:pt x="4320" y="21260"/>
                  </a:lnTo>
                  <a:lnTo>
                    <a:pt x="4320" y="21600"/>
                  </a:lnTo>
                  <a:lnTo>
                    <a:pt x="4320" y="19729"/>
                  </a:lnTo>
                  <a:lnTo>
                    <a:pt x="5151" y="19729"/>
                  </a:lnTo>
                  <a:lnTo>
                    <a:pt x="5151" y="20069"/>
                  </a:lnTo>
                  <a:lnTo>
                    <a:pt x="5151" y="21260"/>
                  </a:lnTo>
                  <a:lnTo>
                    <a:pt x="5151" y="21600"/>
                  </a:lnTo>
                  <a:lnTo>
                    <a:pt x="5151" y="19729"/>
                  </a:lnTo>
                  <a:lnTo>
                    <a:pt x="5982" y="19729"/>
                  </a:lnTo>
                  <a:lnTo>
                    <a:pt x="5982" y="20069"/>
                  </a:lnTo>
                  <a:lnTo>
                    <a:pt x="5982" y="21260"/>
                  </a:lnTo>
                  <a:lnTo>
                    <a:pt x="5982" y="21600"/>
                  </a:lnTo>
                  <a:lnTo>
                    <a:pt x="5982" y="19729"/>
                  </a:lnTo>
                  <a:lnTo>
                    <a:pt x="6812" y="19729"/>
                  </a:lnTo>
                  <a:lnTo>
                    <a:pt x="6812" y="20069"/>
                  </a:lnTo>
                  <a:lnTo>
                    <a:pt x="6812" y="21260"/>
                  </a:lnTo>
                  <a:lnTo>
                    <a:pt x="6812" y="21600"/>
                  </a:lnTo>
                  <a:lnTo>
                    <a:pt x="6812" y="19729"/>
                  </a:lnTo>
                  <a:lnTo>
                    <a:pt x="7643" y="19729"/>
                  </a:lnTo>
                  <a:lnTo>
                    <a:pt x="7643" y="20069"/>
                  </a:lnTo>
                  <a:lnTo>
                    <a:pt x="7643" y="21260"/>
                  </a:lnTo>
                  <a:lnTo>
                    <a:pt x="7643" y="21600"/>
                  </a:lnTo>
                  <a:lnTo>
                    <a:pt x="7643" y="19729"/>
                  </a:lnTo>
                  <a:lnTo>
                    <a:pt x="8474" y="19729"/>
                  </a:lnTo>
                  <a:lnTo>
                    <a:pt x="8474" y="20069"/>
                  </a:lnTo>
                  <a:lnTo>
                    <a:pt x="8474" y="21260"/>
                  </a:lnTo>
                  <a:lnTo>
                    <a:pt x="8474" y="21600"/>
                  </a:lnTo>
                  <a:lnTo>
                    <a:pt x="8474" y="19729"/>
                  </a:lnTo>
                  <a:lnTo>
                    <a:pt x="9305" y="19729"/>
                  </a:lnTo>
                  <a:lnTo>
                    <a:pt x="9305" y="20069"/>
                  </a:lnTo>
                  <a:lnTo>
                    <a:pt x="9305" y="21260"/>
                  </a:lnTo>
                  <a:lnTo>
                    <a:pt x="9305" y="21600"/>
                  </a:lnTo>
                  <a:lnTo>
                    <a:pt x="9305" y="19729"/>
                  </a:lnTo>
                  <a:lnTo>
                    <a:pt x="10135" y="19729"/>
                  </a:lnTo>
                  <a:lnTo>
                    <a:pt x="10135" y="20069"/>
                  </a:lnTo>
                  <a:lnTo>
                    <a:pt x="10135" y="21260"/>
                  </a:lnTo>
                  <a:lnTo>
                    <a:pt x="10135" y="21600"/>
                  </a:lnTo>
                  <a:lnTo>
                    <a:pt x="10135" y="19729"/>
                  </a:lnTo>
                  <a:lnTo>
                    <a:pt x="10966" y="19729"/>
                  </a:lnTo>
                  <a:lnTo>
                    <a:pt x="10966" y="20069"/>
                  </a:lnTo>
                  <a:lnTo>
                    <a:pt x="10966" y="21260"/>
                  </a:lnTo>
                  <a:lnTo>
                    <a:pt x="10966" y="21600"/>
                  </a:lnTo>
                  <a:lnTo>
                    <a:pt x="10966" y="19729"/>
                  </a:lnTo>
                  <a:lnTo>
                    <a:pt x="11797" y="19729"/>
                  </a:lnTo>
                  <a:lnTo>
                    <a:pt x="11797" y="20069"/>
                  </a:lnTo>
                  <a:lnTo>
                    <a:pt x="11797" y="21260"/>
                  </a:lnTo>
                  <a:lnTo>
                    <a:pt x="11797" y="21600"/>
                  </a:lnTo>
                  <a:lnTo>
                    <a:pt x="11797" y="19729"/>
                  </a:lnTo>
                  <a:lnTo>
                    <a:pt x="12462" y="19729"/>
                  </a:lnTo>
                  <a:lnTo>
                    <a:pt x="12462" y="20069"/>
                  </a:lnTo>
                  <a:lnTo>
                    <a:pt x="12462" y="21260"/>
                  </a:lnTo>
                  <a:lnTo>
                    <a:pt x="12462" y="21600"/>
                  </a:lnTo>
                  <a:lnTo>
                    <a:pt x="12462" y="19729"/>
                  </a:lnTo>
                  <a:lnTo>
                    <a:pt x="13292" y="19729"/>
                  </a:lnTo>
                  <a:lnTo>
                    <a:pt x="13292" y="20069"/>
                  </a:lnTo>
                  <a:lnTo>
                    <a:pt x="13292" y="21260"/>
                  </a:lnTo>
                  <a:lnTo>
                    <a:pt x="13292" y="21600"/>
                  </a:lnTo>
                  <a:lnTo>
                    <a:pt x="13292" y="19729"/>
                  </a:lnTo>
                  <a:lnTo>
                    <a:pt x="14123" y="19729"/>
                  </a:lnTo>
                  <a:lnTo>
                    <a:pt x="14123" y="20069"/>
                  </a:lnTo>
                  <a:lnTo>
                    <a:pt x="14123" y="21260"/>
                  </a:lnTo>
                  <a:lnTo>
                    <a:pt x="14123" y="21600"/>
                  </a:lnTo>
                  <a:lnTo>
                    <a:pt x="14123" y="19729"/>
                  </a:lnTo>
                  <a:lnTo>
                    <a:pt x="14954" y="19729"/>
                  </a:lnTo>
                  <a:lnTo>
                    <a:pt x="14954" y="20069"/>
                  </a:lnTo>
                  <a:lnTo>
                    <a:pt x="14954" y="21260"/>
                  </a:lnTo>
                  <a:lnTo>
                    <a:pt x="14954" y="21600"/>
                  </a:lnTo>
                  <a:lnTo>
                    <a:pt x="14954" y="19729"/>
                  </a:lnTo>
                  <a:lnTo>
                    <a:pt x="15785" y="19729"/>
                  </a:lnTo>
                  <a:lnTo>
                    <a:pt x="15785" y="20069"/>
                  </a:lnTo>
                  <a:lnTo>
                    <a:pt x="15785" y="21260"/>
                  </a:lnTo>
                  <a:lnTo>
                    <a:pt x="15785" y="21600"/>
                  </a:lnTo>
                  <a:lnTo>
                    <a:pt x="15785" y="19729"/>
                  </a:lnTo>
                  <a:lnTo>
                    <a:pt x="16615" y="19729"/>
                  </a:lnTo>
                  <a:lnTo>
                    <a:pt x="16615" y="20069"/>
                  </a:lnTo>
                  <a:lnTo>
                    <a:pt x="16615" y="21260"/>
                  </a:lnTo>
                  <a:lnTo>
                    <a:pt x="16615" y="21600"/>
                  </a:lnTo>
                  <a:lnTo>
                    <a:pt x="16615" y="19729"/>
                  </a:lnTo>
                  <a:lnTo>
                    <a:pt x="17446" y="19729"/>
                  </a:lnTo>
                  <a:lnTo>
                    <a:pt x="17446" y="20069"/>
                  </a:lnTo>
                  <a:lnTo>
                    <a:pt x="17446" y="21260"/>
                  </a:lnTo>
                  <a:lnTo>
                    <a:pt x="17446" y="21600"/>
                  </a:lnTo>
                  <a:lnTo>
                    <a:pt x="17446" y="19729"/>
                  </a:lnTo>
                  <a:lnTo>
                    <a:pt x="18277" y="19729"/>
                  </a:lnTo>
                  <a:lnTo>
                    <a:pt x="18277" y="20069"/>
                  </a:lnTo>
                  <a:lnTo>
                    <a:pt x="18277" y="21260"/>
                  </a:lnTo>
                  <a:lnTo>
                    <a:pt x="18277" y="21600"/>
                  </a:lnTo>
                  <a:lnTo>
                    <a:pt x="18277" y="19729"/>
                  </a:lnTo>
                  <a:lnTo>
                    <a:pt x="19108" y="19729"/>
                  </a:lnTo>
                  <a:lnTo>
                    <a:pt x="19108" y="20069"/>
                  </a:lnTo>
                  <a:lnTo>
                    <a:pt x="19108" y="21260"/>
                  </a:lnTo>
                  <a:lnTo>
                    <a:pt x="19108" y="21600"/>
                  </a:lnTo>
                  <a:lnTo>
                    <a:pt x="19108" y="19729"/>
                  </a:lnTo>
                  <a:lnTo>
                    <a:pt x="19938" y="19729"/>
                  </a:lnTo>
                  <a:lnTo>
                    <a:pt x="19938" y="20069"/>
                  </a:lnTo>
                  <a:lnTo>
                    <a:pt x="19938" y="21260"/>
                  </a:lnTo>
                  <a:lnTo>
                    <a:pt x="19938" y="21600"/>
                  </a:lnTo>
                  <a:lnTo>
                    <a:pt x="19938" y="19729"/>
                  </a:lnTo>
                  <a:moveTo>
                    <a:pt x="1495" y="1531"/>
                  </a:moveTo>
                  <a:lnTo>
                    <a:pt x="5982" y="1531"/>
                  </a:lnTo>
                  <a:lnTo>
                    <a:pt x="5982" y="18539"/>
                  </a:lnTo>
                  <a:lnTo>
                    <a:pt x="1495" y="18539"/>
                  </a:lnTo>
                  <a:lnTo>
                    <a:pt x="1495" y="1531"/>
                  </a:lnTo>
                  <a:moveTo>
                    <a:pt x="7311" y="1531"/>
                  </a:moveTo>
                  <a:lnTo>
                    <a:pt x="7975" y="1531"/>
                  </a:lnTo>
                  <a:lnTo>
                    <a:pt x="7975" y="8334"/>
                  </a:lnTo>
                  <a:lnTo>
                    <a:pt x="7311" y="8334"/>
                  </a:lnTo>
                  <a:lnTo>
                    <a:pt x="7311" y="1531"/>
                  </a:lnTo>
                  <a:moveTo>
                    <a:pt x="7145" y="9865"/>
                  </a:moveTo>
                  <a:lnTo>
                    <a:pt x="8142" y="9865"/>
                  </a:lnTo>
                  <a:lnTo>
                    <a:pt x="8142" y="10715"/>
                  </a:lnTo>
                  <a:lnTo>
                    <a:pt x="7145" y="10715"/>
                  </a:lnTo>
                  <a:lnTo>
                    <a:pt x="7145" y="9865"/>
                  </a:lnTo>
                  <a:moveTo>
                    <a:pt x="8972" y="1531"/>
                  </a:moveTo>
                  <a:lnTo>
                    <a:pt x="12462" y="1531"/>
                  </a:lnTo>
                  <a:lnTo>
                    <a:pt x="12462" y="5443"/>
                  </a:lnTo>
                  <a:lnTo>
                    <a:pt x="8972" y="5443"/>
                  </a:lnTo>
                  <a:lnTo>
                    <a:pt x="8972" y="1531"/>
                  </a:lnTo>
                  <a:moveTo>
                    <a:pt x="13625" y="1531"/>
                  </a:moveTo>
                  <a:lnTo>
                    <a:pt x="20271" y="1531"/>
                  </a:lnTo>
                  <a:lnTo>
                    <a:pt x="20271" y="5443"/>
                  </a:lnTo>
                  <a:lnTo>
                    <a:pt x="13625" y="5443"/>
                  </a:lnTo>
                  <a:lnTo>
                    <a:pt x="13625" y="1531"/>
                  </a:lnTo>
                  <a:moveTo>
                    <a:pt x="18609" y="6463"/>
                  </a:moveTo>
                  <a:lnTo>
                    <a:pt x="20437" y="6463"/>
                  </a:lnTo>
                  <a:lnTo>
                    <a:pt x="20437" y="10885"/>
                  </a:lnTo>
                  <a:lnTo>
                    <a:pt x="18609" y="10885"/>
                  </a:lnTo>
                  <a:lnTo>
                    <a:pt x="18609" y="6463"/>
                  </a:lnTo>
                </a:path>
              </a:pathLst>
            </a:custGeom>
            <a:grpFill/>
            <a:ln>
              <a:headEnd/>
              <a:tailEnd/>
            </a:ln>
            <a:scene3d>
              <a:camera prst="isometricOffAxis2Left"/>
              <a:lightRig rig="threePt" dir="t"/>
            </a:scene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28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875520" y="1230284"/>
              <a:ext cx="1613643" cy="8617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/>
                <a:t>ক্লিক করুন</a:t>
              </a:r>
              <a:endParaRPr lang="en-US" sz="3200" dirty="0" smtClean="0"/>
            </a:p>
            <a:p>
              <a:endParaRPr lang="en-US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218" y="105644"/>
            <a:ext cx="5100595" cy="42205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1133" y="4606077"/>
            <a:ext cx="540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বলতো এটি কোন দেশের মানচিত্র ?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853353" y="4640678"/>
            <a:ext cx="4563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বাংলাদেশ আমাদের কী ভূমি?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2236352" y="4967509"/>
            <a:ext cx="4512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বাংলাদেশ আমাদের জন্মভূমি।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3766520" y="4606078"/>
            <a:ext cx="2097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বাংলাদেশ  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1638201" y="5048643"/>
            <a:ext cx="7610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বলতো আজকে আমাদের পাঠ্যবিষয় কী হতে পারে?</a:t>
            </a:r>
            <a:endParaRPr lang="en-US" sz="3600" dirty="0"/>
          </a:p>
        </p:txBody>
      </p:sp>
      <p:sp>
        <p:nvSpPr>
          <p:cNvPr id="13" name="Rounded Rectangle 12"/>
          <p:cNvSpPr/>
          <p:nvPr/>
        </p:nvSpPr>
        <p:spPr>
          <a:xfrm>
            <a:off x="8360229" y="257314"/>
            <a:ext cx="1776549" cy="5237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</a:rPr>
              <a:t>সময়ঃ ০</a:t>
            </a:r>
            <a:r>
              <a:rPr lang="en-US" dirty="0" smtClean="0">
                <a:solidFill>
                  <a:schemeClr val="tx1"/>
                </a:solidFill>
              </a:rPr>
              <a:t>2.00</a:t>
            </a:r>
            <a:r>
              <a:rPr lang="bn-BD" dirty="0" smtClean="0">
                <a:solidFill>
                  <a:schemeClr val="tx1"/>
                </a:solidFill>
              </a:rPr>
              <a:t> মিনিট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CA997-6664-4DC5-A5F9-C9C3DBDE30B1}" type="datetime2">
              <a:rPr lang="en-US" smtClean="0"/>
              <a:t>Wednesday, March 23,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dphofm.r@biul@gmail.com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518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7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7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8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8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9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9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9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0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463485" y="3881568"/>
            <a:ext cx="2347936" cy="963413"/>
            <a:chOff x="9074036" y="-772972"/>
            <a:chExt cx="2347936" cy="2449125"/>
          </a:xfr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grpSpPr>
        <p:pic>
          <p:nvPicPr>
            <p:cNvPr id="4" name="Picture 5" descr="j0285926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lum brigh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4036" y="353046"/>
              <a:ext cx="2347936" cy="1323107"/>
            </a:xfrm>
            <a:prstGeom prst="flowChartMultidocument">
              <a:avLst/>
            </a:prstGeom>
            <a:grpFill/>
            <a:extLst/>
          </p:spPr>
        </p:pic>
        <p:sp>
          <p:nvSpPr>
            <p:cNvPr id="5" name="TextBox 4"/>
            <p:cNvSpPr txBox="1"/>
            <p:nvPr/>
          </p:nvSpPr>
          <p:spPr>
            <a:xfrm>
              <a:off x="9203227" y="-772972"/>
              <a:ext cx="2089555" cy="2252039"/>
            </a:xfrm>
            <a:prstGeom prst="flowChartMultidocument">
              <a:avLst/>
            </a:prstGeom>
            <a:solidFill>
              <a:schemeClr val="tx1"/>
            </a:solidFill>
            <a:scene3d>
              <a:camera prst="perspectiveRelaxedModerately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solidFill>
                    <a:prstClr val="white"/>
                  </a:solidFill>
                </a:rPr>
                <a:t>ক্লিক করুন</a:t>
              </a:r>
              <a:endParaRPr lang="en-US" sz="4000" dirty="0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888458" y="1515566"/>
            <a:ext cx="1862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prstClr val="black"/>
                </a:solidFill>
              </a:rPr>
              <a:t>জন্মভূমি</a:t>
            </a:r>
            <a:r>
              <a:rPr lang="bn-BD" sz="3600" dirty="0" smtClean="0">
                <a:solidFill>
                  <a:prstClr val="black"/>
                </a:solidFill>
              </a:rPr>
              <a:t>  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2587" y="2983245"/>
            <a:ext cx="7043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prstClr val="black"/>
                </a:solidFill>
              </a:rPr>
              <a:t>বলতে পারো “জন্মভূমি” কবিতার লেখক কে?  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5528" y="3069304"/>
            <a:ext cx="7725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prstClr val="black"/>
                </a:solidFill>
              </a:rPr>
              <a:t> “জন্মভূমি” কবিতার লেখক হলো রবীন্দ্রনাথ ঠাকুর। 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16200000">
            <a:off x="11069417" y="1299230"/>
            <a:ext cx="1721370" cy="52379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prstClr val="white"/>
                </a:solidFill>
              </a:rPr>
              <a:t>সময়ঃ ০১</a:t>
            </a:r>
            <a:r>
              <a:rPr lang="en-US" dirty="0" smtClean="0">
                <a:solidFill>
                  <a:prstClr val="white"/>
                </a:solidFill>
              </a:rPr>
              <a:t>.00</a:t>
            </a:r>
            <a:r>
              <a:rPr lang="bn-BD" dirty="0" smtClean="0">
                <a:solidFill>
                  <a:prstClr val="white"/>
                </a:solidFill>
              </a:rPr>
              <a:t> মিনিট 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922676" y="2231674"/>
            <a:ext cx="12469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334295" y="1898593"/>
            <a:ext cx="2098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solidFill>
                  <a:prstClr val="black"/>
                </a:solidFill>
              </a:rPr>
              <a:t>রবীন্দ্রনাথ ঠাকুর।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0A9E-5A65-4228-A7A9-9B2DF8115599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Wednesday, March 23,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dphofm.r@biul@gmail.com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0471">
            <a:off x="3479034" y="1937289"/>
            <a:ext cx="1963414" cy="1963414"/>
          </a:xfrm>
          <a:prstGeom prst="rect">
            <a:avLst/>
          </a:prstGeom>
        </p:spPr>
      </p:pic>
      <p:pic>
        <p:nvPicPr>
          <p:cNvPr id="3074" name="Picture 2" descr="C:\Users\MD AHSAN HABIB RUBEL\Desktop\two folder\16 _E_December\pot0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87" y="516813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3100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6000" decel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53 -0.08194 L 0.08032 -0.0717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2" y="50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3" presetClass="exit" presetSubtype="54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31" presetClass="exit" presetSubtype="0" fill="hold" grpId="1" nodeType="afterEffect">
                                  <p:stCondLst>
                                    <p:cond delay="9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31" presetClass="exit" presetSubtype="0" fill="hold" grpId="1" nodeType="after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500"/>
                            </p:stCondLst>
                            <p:childTnLst>
                              <p:par>
                                <p:cTn id="75" presetID="17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3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 animBg="1"/>
      <p:bldP spid="9" grpId="1" animBg="1"/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162751"/>
            <a:ext cx="883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শিখনফলঃ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প্রত্যাশা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শেষে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…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বানান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যুক্তাক্ষর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53000" y="318871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0.0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32-Point Star 3"/>
          <p:cNvSpPr/>
          <p:nvPr/>
        </p:nvSpPr>
        <p:spPr>
          <a:xfrm>
            <a:off x="8334103" y="4859383"/>
            <a:ext cx="3135086" cy="1485661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</a:rPr>
              <a:t>ক্লিক করুন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6867-01D6-43EB-84D4-610914285251}" type="datetime2">
              <a:rPr lang="en-US" smtClean="0"/>
              <a:t>Wednesday, March 23,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dphofm.r@biul@gmail.com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1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xit" presetSubtype="2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xit" presetSubtype="2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xit" presetSubtype="2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0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0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2518</TotalTime>
  <Words>622</Words>
  <Application>Microsoft Office PowerPoint</Application>
  <PresentationFormat>Custom</PresentationFormat>
  <Paragraphs>182</Paragraphs>
  <Slides>19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Office Theme</vt:lpstr>
      <vt:lpstr>1_Office Theme</vt:lpstr>
      <vt:lpstr>Package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পাঠ্যবই সংযোগ - পৃষ্ঠা নম্বরঃ৫৫</vt:lpstr>
      <vt:lpstr>PowerPoint Presentation</vt:lpstr>
      <vt:lpstr>পাঠ্যবই সংযোগ - পৃষ্ঠা নম্বরঃ৫৫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MD AHSAN HABIB RUBEL</cp:lastModifiedBy>
  <cp:revision>309</cp:revision>
  <dcterms:created xsi:type="dcterms:W3CDTF">2020-01-15T12:16:49Z</dcterms:created>
  <dcterms:modified xsi:type="dcterms:W3CDTF">2022-03-23T01:48:34Z</dcterms:modified>
</cp:coreProperties>
</file>