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6" r:id="rId12"/>
    <p:sldId id="265" r:id="rId13"/>
    <p:sldId id="264" r:id="rId14"/>
    <p:sldId id="269" r:id="rId15"/>
    <p:sldId id="270" r:id="rId16"/>
    <p:sldId id="268" r:id="rId17"/>
    <p:sldId id="272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C3CD0-317C-4508-AA5C-26E7B23591B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8C026-8226-4E80-9509-A23A47D24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5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C026-8226-4E80-9509-A23A47D24A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5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C026-8226-4E80-9509-A23A47D24A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29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C026-8226-4E80-9509-A23A47D24A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2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0E38-DF1C-44B4-A949-2F88B7DF4B2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4450-904A-4B89-B6E4-1B9D3B3F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5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0E38-DF1C-44B4-A949-2F88B7DF4B2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4450-904A-4B89-B6E4-1B9D3B3F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1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0E38-DF1C-44B4-A949-2F88B7DF4B2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4450-904A-4B89-B6E4-1B9D3B3F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0E38-DF1C-44B4-A949-2F88B7DF4B2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4450-904A-4B89-B6E4-1B9D3B3F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0E38-DF1C-44B4-A949-2F88B7DF4B2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4450-904A-4B89-B6E4-1B9D3B3F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2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0E38-DF1C-44B4-A949-2F88B7DF4B2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4450-904A-4B89-B6E4-1B9D3B3F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3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0E38-DF1C-44B4-A949-2F88B7DF4B2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4450-904A-4B89-B6E4-1B9D3B3F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5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0E38-DF1C-44B4-A949-2F88B7DF4B2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4450-904A-4B89-B6E4-1B9D3B3F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5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0E38-DF1C-44B4-A949-2F88B7DF4B2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4450-904A-4B89-B6E4-1B9D3B3F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6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0E38-DF1C-44B4-A949-2F88B7DF4B2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4450-904A-4B89-B6E4-1B9D3B3F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8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0E38-DF1C-44B4-A949-2F88B7DF4B2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4450-904A-4B89-B6E4-1B9D3B3F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2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E0E38-DF1C-44B4-A949-2F88B7DF4B2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4450-904A-4B89-B6E4-1B9D3B3F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6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6.jpeg"/><Relationship Id="rId7" Type="http://schemas.openxmlformats.org/officeDocument/2006/relationships/image" Target="../media/image3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19.gif"/><Relationship Id="rId9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50.jpg"/><Relationship Id="rId3" Type="http://schemas.openxmlformats.org/officeDocument/2006/relationships/image" Target="../media/image6.jpeg"/><Relationship Id="rId7" Type="http://schemas.openxmlformats.org/officeDocument/2006/relationships/image" Target="../media/image44.jpg"/><Relationship Id="rId12" Type="http://schemas.openxmlformats.org/officeDocument/2006/relationships/image" Target="../media/image49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g"/><Relationship Id="rId5" Type="http://schemas.openxmlformats.org/officeDocument/2006/relationships/image" Target="../media/image42.jpg"/><Relationship Id="rId10" Type="http://schemas.openxmlformats.org/officeDocument/2006/relationships/image" Target="../media/image47.jpg"/><Relationship Id="rId4" Type="http://schemas.openxmlformats.org/officeDocument/2006/relationships/image" Target="../media/image41.jpeg"/><Relationship Id="rId9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g"/><Relationship Id="rId3" Type="http://schemas.openxmlformats.org/officeDocument/2006/relationships/image" Target="../media/image5.gif"/><Relationship Id="rId7" Type="http://schemas.openxmlformats.org/officeDocument/2006/relationships/image" Target="../media/image45.jpg"/><Relationship Id="rId12" Type="http://schemas.openxmlformats.org/officeDocument/2006/relationships/image" Target="../media/image56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11" Type="http://schemas.openxmlformats.org/officeDocument/2006/relationships/image" Target="../media/image55.jpg"/><Relationship Id="rId5" Type="http://schemas.openxmlformats.org/officeDocument/2006/relationships/image" Target="../media/image34.jpg"/><Relationship Id="rId15" Type="http://schemas.openxmlformats.org/officeDocument/2006/relationships/image" Target="../media/image59.png"/><Relationship Id="rId10" Type="http://schemas.openxmlformats.org/officeDocument/2006/relationships/image" Target="../media/image54.jpg"/><Relationship Id="rId4" Type="http://schemas.openxmlformats.org/officeDocument/2006/relationships/image" Target="../media/image6.jpeg"/><Relationship Id="rId9" Type="http://schemas.openxmlformats.org/officeDocument/2006/relationships/image" Target="../media/image53.jpeg"/><Relationship Id="rId14" Type="http://schemas.openxmlformats.org/officeDocument/2006/relationships/image" Target="../media/image5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gif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image" Target="../media/image6.jpeg"/><Relationship Id="rId7" Type="http://schemas.openxmlformats.org/officeDocument/2006/relationships/image" Target="../media/image19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71.jpeg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16.jpeg"/><Relationship Id="rId9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jpeg"/><Relationship Id="rId7" Type="http://schemas.openxmlformats.org/officeDocument/2006/relationships/image" Target="../media/image19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49610"/>
            <a:ext cx="11858626" cy="6279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36" y="2245659"/>
            <a:ext cx="4061883" cy="3024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407740" y="5153521"/>
            <a:ext cx="897255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3733" y="1166467"/>
            <a:ext cx="897255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প্রসংশা মহান সৃষ্টিকর্তার  </a:t>
            </a:r>
            <a:endParaRPr lang="en-US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526" y="271462"/>
            <a:ext cx="914400" cy="800101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0" y="146448"/>
            <a:ext cx="1669256" cy="879883"/>
            <a:chOff x="145257" y="275036"/>
            <a:chExt cx="1669256" cy="8798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1878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2161"/>
            <a:ext cx="1669256" cy="879883"/>
            <a:chOff x="145257" y="275036"/>
            <a:chExt cx="1669256" cy="87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6029325" y="1628775"/>
            <a:ext cx="5886450" cy="2935903"/>
          </a:xfrm>
          <a:prstGeom prst="star32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D3D24F-9DA1-4B75-99F6-C9BD5DE12C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117" y="1635009"/>
            <a:ext cx="5171196" cy="34196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3AD10B-47F2-424C-A9A8-89F8245E9F7D}"/>
              </a:ext>
            </a:extLst>
          </p:cNvPr>
          <p:cNvSpPr txBox="1"/>
          <p:nvPr/>
        </p:nvSpPr>
        <p:spPr>
          <a:xfrm>
            <a:off x="1747910" y="493809"/>
            <a:ext cx="915345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স্থাপন-পৃষ্ঠা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1" y="4380907"/>
            <a:ext cx="1007669" cy="894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28187">
            <a:off x="5159146" y="4264792"/>
            <a:ext cx="1007669" cy="89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70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2161"/>
            <a:ext cx="1669256" cy="879883"/>
            <a:chOff x="145257" y="275036"/>
            <a:chExt cx="1669256" cy="87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TextBox 4"/>
          <p:cNvSpPr txBox="1"/>
          <p:nvPr/>
        </p:nvSpPr>
        <p:spPr>
          <a:xfrm>
            <a:off x="1094327" y="1305030"/>
            <a:ext cx="1097682" cy="523220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কড়ি 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213" y="4941969"/>
            <a:ext cx="1868159" cy="523220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ধারে   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8487534" y="1391809"/>
            <a:ext cx="3518814" cy="523220"/>
          </a:xfrm>
          <a:prstGeom prst="rect">
            <a:avLst/>
          </a:prstGeom>
          <a:noFill/>
          <a:ln w="285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ধরনের ছো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ট্ট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সাদা ঝিনুক 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8544684" y="3179029"/>
            <a:ext cx="1920240" cy="523220"/>
          </a:xfrm>
          <a:prstGeom prst="rect">
            <a:avLst/>
          </a:prstGeom>
          <a:noFill/>
          <a:ln w="285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 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8467097" y="4959774"/>
            <a:ext cx="2310831" cy="523220"/>
          </a:xfrm>
          <a:prstGeom prst="rect">
            <a:avLst/>
          </a:prstGeom>
          <a:noFill/>
          <a:ln w="285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তীরে  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2930" y="3175235"/>
            <a:ext cx="1642491" cy="523220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জোয়ার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88CD313-30A6-4644-8CC1-8F8BD70B8ADE}"/>
              </a:ext>
            </a:extLst>
          </p:cNvPr>
          <p:cNvSpPr txBox="1"/>
          <p:nvPr/>
        </p:nvSpPr>
        <p:spPr>
          <a:xfrm>
            <a:off x="1481080" y="344512"/>
            <a:ext cx="11163357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থেকে খুঁজে বের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বাক্য গঠন করি।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">
            <a:extLst>
              <a:ext uri="{FF2B5EF4-FFF2-40B4-BE49-F238E27FC236}">
                <a16:creationId xmlns="" xmlns:a16="http://schemas.microsoft.com/office/drawing/2014/main" id="{520077B9-98F9-4C47-A23A-8B8951610E67}"/>
              </a:ext>
            </a:extLst>
          </p:cNvPr>
          <p:cNvSpPr/>
          <p:nvPr/>
        </p:nvSpPr>
        <p:spPr>
          <a:xfrm>
            <a:off x="9386034" y="6406305"/>
            <a:ext cx="45719" cy="4571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F5EBF5-7624-41BF-8FC1-B40DCC13CA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5823" r="6621" b="8385"/>
          <a:stretch/>
        </p:blipFill>
        <p:spPr>
          <a:xfrm>
            <a:off x="3803649" y="935509"/>
            <a:ext cx="3465263" cy="127465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A80E050-F31C-4382-A5B3-8D259EAECF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7" y="2725449"/>
            <a:ext cx="3400425" cy="130512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441513A-9462-4810-8C69-23DA15E7E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4482067"/>
            <a:ext cx="3414713" cy="128415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Arrow: Right 24">
            <a:extLst>
              <a:ext uri="{FF2B5EF4-FFF2-40B4-BE49-F238E27FC236}">
                <a16:creationId xmlns="" xmlns:a16="http://schemas.microsoft.com/office/drawing/2014/main" id="{C87B9164-F996-4599-A10B-B5BB749C6CD2}"/>
              </a:ext>
            </a:extLst>
          </p:cNvPr>
          <p:cNvSpPr/>
          <p:nvPr/>
        </p:nvSpPr>
        <p:spPr>
          <a:xfrm>
            <a:off x="2499709" y="1363452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Right 24">
            <a:extLst>
              <a:ext uri="{FF2B5EF4-FFF2-40B4-BE49-F238E27FC236}">
                <a16:creationId xmlns="" xmlns:a16="http://schemas.microsoft.com/office/drawing/2014/main" id="{C87B9164-F996-4599-A10B-B5BB749C6CD2}"/>
              </a:ext>
            </a:extLst>
          </p:cNvPr>
          <p:cNvSpPr/>
          <p:nvPr/>
        </p:nvSpPr>
        <p:spPr>
          <a:xfrm rot="10800000">
            <a:off x="7324367" y="5010659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row: Right 24">
            <a:extLst>
              <a:ext uri="{FF2B5EF4-FFF2-40B4-BE49-F238E27FC236}">
                <a16:creationId xmlns="" xmlns:a16="http://schemas.microsoft.com/office/drawing/2014/main" id="{C87B9164-F996-4599-A10B-B5BB749C6CD2}"/>
              </a:ext>
            </a:extLst>
          </p:cNvPr>
          <p:cNvSpPr/>
          <p:nvPr/>
        </p:nvSpPr>
        <p:spPr>
          <a:xfrm rot="10800000">
            <a:off x="7305206" y="3151373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row: Right 24">
            <a:extLst>
              <a:ext uri="{FF2B5EF4-FFF2-40B4-BE49-F238E27FC236}">
                <a16:creationId xmlns="" xmlns:a16="http://schemas.microsoft.com/office/drawing/2014/main" id="{C87B9164-F996-4599-A10B-B5BB749C6CD2}"/>
              </a:ext>
            </a:extLst>
          </p:cNvPr>
          <p:cNvSpPr/>
          <p:nvPr/>
        </p:nvSpPr>
        <p:spPr>
          <a:xfrm rot="10800000">
            <a:off x="7387666" y="1386061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Right 24">
            <a:extLst>
              <a:ext uri="{FF2B5EF4-FFF2-40B4-BE49-F238E27FC236}">
                <a16:creationId xmlns="" xmlns:a16="http://schemas.microsoft.com/office/drawing/2014/main" id="{C87B9164-F996-4599-A10B-B5BB749C6CD2}"/>
              </a:ext>
            </a:extLst>
          </p:cNvPr>
          <p:cNvSpPr/>
          <p:nvPr/>
        </p:nvSpPr>
        <p:spPr>
          <a:xfrm>
            <a:off x="2499710" y="3258149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Arrow: Right 24">
            <a:extLst>
              <a:ext uri="{FF2B5EF4-FFF2-40B4-BE49-F238E27FC236}">
                <a16:creationId xmlns="" xmlns:a16="http://schemas.microsoft.com/office/drawing/2014/main" id="{C87B9164-F996-4599-A10B-B5BB749C6CD2}"/>
              </a:ext>
            </a:extLst>
          </p:cNvPr>
          <p:cNvSpPr/>
          <p:nvPr/>
        </p:nvSpPr>
        <p:spPr>
          <a:xfrm>
            <a:off x="2400461" y="4998066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6801" y="2212169"/>
            <a:ext cx="1002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 এ দেশের লোকেরা কড়ি দিয়ে কেনা-বেচা করত।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02931" y="4005201"/>
            <a:ext cx="7901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জোয়ারের সময় সাগরের পানি ফুলে-ফেঁপে ওঠে।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42673" y="5742895"/>
            <a:ext cx="639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ধারে গড়ে উঠেছে কত জনপদ।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1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2161"/>
            <a:ext cx="1669256" cy="879883"/>
            <a:chOff x="145257" y="275036"/>
            <a:chExt cx="1669256" cy="87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DC7337-0E1B-4CBD-81F7-F3725161FE7D}"/>
              </a:ext>
            </a:extLst>
          </p:cNvPr>
          <p:cNvSpPr txBox="1"/>
          <p:nvPr/>
        </p:nvSpPr>
        <p:spPr>
          <a:xfrm>
            <a:off x="4290501" y="557215"/>
            <a:ext cx="3767650" cy="627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bn-IN" sz="5400" b="1" dirty="0">
                <a:ln w="11430"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ln w="11430"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87741" y="1001269"/>
            <a:ext cx="255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৫ মিনিট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93261" y="3652299"/>
            <a:ext cx="1725869" cy="1390609"/>
            <a:chOff x="2335143" y="4545105"/>
            <a:chExt cx="1725869" cy="1390609"/>
          </a:xfrm>
        </p:grpSpPr>
        <p:pic>
          <p:nvPicPr>
            <p:cNvPr id="11" name="Picture 10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45105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618203" y="3670788"/>
            <a:ext cx="1725869" cy="1390609"/>
            <a:chOff x="2335143" y="4545105"/>
            <a:chExt cx="1725869" cy="1390609"/>
          </a:xfrm>
        </p:grpSpPr>
        <p:pic>
          <p:nvPicPr>
            <p:cNvPr id="15" name="Picture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45105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1299424" y="5379984"/>
            <a:ext cx="9769007" cy="553998"/>
          </a:xfrm>
          <a:prstGeom prst="rect">
            <a:avLst/>
          </a:prstGeom>
        </p:spPr>
        <p:txBody>
          <a:bodyPr wrap="square" lIns="91440" tIns="0" rIns="0" bIns="0" anchor="ctr" anchorCtr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কড়ি, জোয়ার, নদীর ধারে, মাঠে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একটি করে বাক্য রচনা কর।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157537" y="1345520"/>
            <a:ext cx="6129338" cy="3826556"/>
            <a:chOff x="3186112" y="1359807"/>
            <a:chExt cx="6129338" cy="382655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112" y="1414463"/>
              <a:ext cx="6086475" cy="3771900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4" t="13000" r="22189" b="6000"/>
            <a:stretch/>
          </p:blipFill>
          <p:spPr>
            <a:xfrm>
              <a:off x="8428496" y="1425347"/>
              <a:ext cx="886954" cy="6320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C00F1F0F-E770-440F-BC9F-A49E480E7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163" y="1359807"/>
              <a:ext cx="485777" cy="48577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31" t="3724" r="9515" b="24468"/>
            <a:stretch/>
          </p:blipFill>
          <p:spPr>
            <a:xfrm>
              <a:off x="5700712" y="1985962"/>
              <a:ext cx="880109" cy="7000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" y="1142999"/>
            <a:ext cx="2245867" cy="16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42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2161"/>
            <a:ext cx="1669256" cy="879883"/>
            <a:chOff x="145257" y="275036"/>
            <a:chExt cx="1669256" cy="87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TextBox 4"/>
          <p:cNvSpPr txBox="1"/>
          <p:nvPr/>
        </p:nvSpPr>
        <p:spPr>
          <a:xfrm>
            <a:off x="2886076" y="4748631"/>
            <a:ext cx="6787124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 নদী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জোয়ার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নৌকা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Boral_River_near_Arani_Rail_Station_in_Banglade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3" y="1075742"/>
            <a:ext cx="3786188" cy="367709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A41A7A4-0E71-4CB1-85B6-AA537706D1E0}"/>
              </a:ext>
            </a:extLst>
          </p:cNvPr>
          <p:cNvSpPr txBox="1"/>
          <p:nvPr/>
        </p:nvSpPr>
        <p:spPr>
          <a:xfrm>
            <a:off x="3123332" y="238193"/>
            <a:ext cx="7051299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 ও কবিতাংশটুকু পড়ি</a:t>
            </a:r>
            <a:endParaRPr lang="en-GB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b="6690"/>
          <a:stretch/>
        </p:blipFill>
        <p:spPr>
          <a:xfrm>
            <a:off x="4104627" y="1061454"/>
            <a:ext cx="3960092" cy="367709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3254" y="1061455"/>
            <a:ext cx="4076909" cy="367709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60A0256-6C2A-44DD-A40B-B551F1C1EEC9}"/>
              </a:ext>
            </a:extLst>
          </p:cNvPr>
          <p:cNvSpPr txBox="1"/>
          <p:nvPr/>
        </p:nvSpPr>
        <p:spPr>
          <a:xfrm>
            <a:off x="1843090" y="4170582"/>
            <a:ext cx="6817442" cy="181588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একলা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441513A-9462-4810-8C69-23DA15E7E7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3757" r="4021" b="4430"/>
          <a:stretch/>
        </p:blipFill>
        <p:spPr>
          <a:xfrm>
            <a:off x="285750" y="1008798"/>
            <a:ext cx="3914775" cy="364892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14745CB-14BD-4160-B786-73B115CFC10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2731" r="9469" b="7169"/>
          <a:stretch/>
        </p:blipFill>
        <p:spPr>
          <a:xfrm>
            <a:off x="4254409" y="1046428"/>
            <a:ext cx="4010402" cy="356843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97"/>
          <a:stretch/>
        </p:blipFill>
        <p:spPr>
          <a:xfrm>
            <a:off x="8079073" y="1065947"/>
            <a:ext cx="3893852" cy="350605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38" y="1050482"/>
            <a:ext cx="5129393" cy="370725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80" y="1019936"/>
            <a:ext cx="5332857" cy="375209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814640" y="4738765"/>
            <a:ext cx="6831182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28890" y="4757557"/>
            <a:ext cx="8402958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জারুল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গাছে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ACF9BD7-7E81-4178-8B14-7604B3A617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14" y="1014414"/>
            <a:ext cx="5972174" cy="375761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1014412"/>
            <a:ext cx="5572126" cy="372903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7039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0" grpId="1"/>
      <p:bldP spid="16" grpId="0"/>
      <p:bldP spid="16" grpId="1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2161"/>
            <a:ext cx="1669256" cy="879883"/>
            <a:chOff x="145257" y="275036"/>
            <a:chExt cx="1669256" cy="87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TextBox 4"/>
          <p:cNvSpPr txBox="1"/>
          <p:nvPr/>
        </p:nvSpPr>
        <p:spPr>
          <a:xfrm>
            <a:off x="2144157" y="4800825"/>
            <a:ext cx="7902418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কড়িতে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8F5EBF5-7624-41BF-8FC1-B40DCC13CA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4423" r="2804" b="6152"/>
          <a:stretch/>
        </p:blipFill>
        <p:spPr>
          <a:xfrm>
            <a:off x="4163204" y="1177122"/>
            <a:ext cx="3984498" cy="361833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896" y="1177122"/>
            <a:ext cx="3670909" cy="361832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14745CB-14BD-4160-B786-73B115CFC1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6298" r="4551" b="5771"/>
          <a:stretch/>
        </p:blipFill>
        <p:spPr>
          <a:xfrm>
            <a:off x="335786" y="1177122"/>
            <a:ext cx="3827417" cy="364181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6322134-AFE5-4EAD-B2D3-4EF756406861}"/>
              </a:ext>
            </a:extLst>
          </p:cNvPr>
          <p:cNvSpPr txBox="1"/>
          <p:nvPr/>
        </p:nvSpPr>
        <p:spPr>
          <a:xfrm>
            <a:off x="1708662" y="4787668"/>
            <a:ext cx="629269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araku0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476" y="999749"/>
            <a:ext cx="5150255" cy="384371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1a89edb0f9584980b0f1c07da60ad235-04.jpg"/>
          <p:cNvPicPr>
            <a:picLocks noChangeAspect="1"/>
          </p:cNvPicPr>
          <p:nvPr/>
        </p:nvPicPr>
        <p:blipFill>
          <a:blip r:embed="rId9"/>
          <a:srcRect l="17500" r="34167" b="11905"/>
          <a:stretch>
            <a:fillRect/>
          </a:stretch>
        </p:blipFill>
        <p:spPr>
          <a:xfrm>
            <a:off x="6199019" y="999750"/>
            <a:ext cx="5173730" cy="382942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2F9034A-DA4F-4B28-BDAD-7C04ED7867BD}"/>
              </a:ext>
            </a:extLst>
          </p:cNvPr>
          <p:cNvSpPr txBox="1"/>
          <p:nvPr/>
        </p:nvSpPr>
        <p:spPr>
          <a:xfrm>
            <a:off x="2510208" y="4790863"/>
            <a:ext cx="6562579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1030623"/>
            <a:ext cx="3728995" cy="332035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58" y="1030624"/>
            <a:ext cx="3827503" cy="332035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01" y="1030622"/>
            <a:ext cx="3853542" cy="332035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164001" y="4822369"/>
            <a:ext cx="5898191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মানুষ যায় মাঠে আর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হাটের মানুষ হাটে।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E23A5DB-2551-473A-AEFA-4971C0F9FC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59" y="1024909"/>
            <a:ext cx="5490518" cy="373282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3F3CA30-55B2-41F3-8DF6-78A7D33A9B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3" y="1010621"/>
            <a:ext cx="5490518" cy="374711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043112" y="4820442"/>
            <a:ext cx="5985011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দেখে একটি ছেলের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সারাটি দিন কাটে।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597D847-C0F0-4083-A7CF-0E25FB2BDBB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968" t="1573" r="2609" b="51648"/>
          <a:stretch/>
        </p:blipFill>
        <p:spPr>
          <a:xfrm>
            <a:off x="300039" y="1000125"/>
            <a:ext cx="5732318" cy="380047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014412"/>
            <a:ext cx="5686425" cy="380047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A41A7A4-0E71-4CB1-85B6-AA537706D1E0}"/>
              </a:ext>
            </a:extLst>
          </p:cNvPr>
          <p:cNvSpPr txBox="1"/>
          <p:nvPr/>
        </p:nvSpPr>
        <p:spPr>
          <a:xfrm>
            <a:off x="3266207" y="238193"/>
            <a:ext cx="7051299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 ও কবিতাংশটুকু পড়ি</a:t>
            </a:r>
            <a:endParaRPr lang="en-GB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92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0" grpId="1"/>
      <p:bldP spid="13" grpId="0"/>
      <p:bldP spid="13" grpId="1"/>
      <p:bldP spid="17" grpId="0"/>
      <p:bldP spid="17" grpId="1"/>
      <p:bldP spid="20" grpId="0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2161"/>
            <a:ext cx="1669256" cy="879883"/>
            <a:chOff x="145257" y="275036"/>
            <a:chExt cx="1669256" cy="87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TextBox 4"/>
          <p:cNvSpPr txBox="1"/>
          <p:nvPr/>
        </p:nvSpPr>
        <p:spPr>
          <a:xfrm>
            <a:off x="2236048" y="2046371"/>
            <a:ext cx="2117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213156" y="2387104"/>
            <a:ext cx="83397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7722337" y="2395766"/>
            <a:ext cx="748628" cy="268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5682116" y="2432380"/>
            <a:ext cx="72598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35732" y="2093928"/>
            <a:ext cx="409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6569" y="2079091"/>
            <a:ext cx="2853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0451" y="3377783"/>
            <a:ext cx="1831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কল্পনা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4122037" y="3767738"/>
            <a:ext cx="827791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5624966" y="3737475"/>
            <a:ext cx="713198" cy="387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7671092" y="3774354"/>
            <a:ext cx="732148" cy="127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99323" y="3443225"/>
            <a:ext cx="509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13815" y="3468815"/>
            <a:ext cx="1660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A73C31D-E900-47AB-B32C-054C300C40BC}"/>
              </a:ext>
            </a:extLst>
          </p:cNvPr>
          <p:cNvSpPr txBox="1"/>
          <p:nvPr/>
        </p:nvSpPr>
        <p:spPr>
          <a:xfrm>
            <a:off x="5093581" y="2079091"/>
            <a:ext cx="37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2ACB2D-02EC-43A5-B5A8-2150A4058D65}"/>
              </a:ext>
            </a:extLst>
          </p:cNvPr>
          <p:cNvSpPr txBox="1"/>
          <p:nvPr/>
        </p:nvSpPr>
        <p:spPr>
          <a:xfrm>
            <a:off x="6827323" y="2114357"/>
            <a:ext cx="354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7BC6FB4-78E4-41F2-A3B8-E0479C216DE3}"/>
              </a:ext>
            </a:extLst>
          </p:cNvPr>
          <p:cNvSpPr txBox="1"/>
          <p:nvPr/>
        </p:nvSpPr>
        <p:spPr>
          <a:xfrm>
            <a:off x="5151789" y="2110615"/>
            <a:ext cx="530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35F2CCB-BAE6-4279-9B11-92474A12C019}"/>
              </a:ext>
            </a:extLst>
          </p:cNvPr>
          <p:cNvSpPr txBox="1"/>
          <p:nvPr/>
        </p:nvSpPr>
        <p:spPr>
          <a:xfrm>
            <a:off x="5020615" y="3437029"/>
            <a:ext cx="304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BD175C5-BEA5-429A-9975-35DD474467E6}"/>
              </a:ext>
            </a:extLst>
          </p:cNvPr>
          <p:cNvSpPr txBox="1"/>
          <p:nvPr/>
        </p:nvSpPr>
        <p:spPr>
          <a:xfrm>
            <a:off x="6790422" y="3528539"/>
            <a:ext cx="539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3E7E695-4CC5-4B8A-8409-729926A00C7A}"/>
              </a:ext>
            </a:extLst>
          </p:cNvPr>
          <p:cNvSpPr txBox="1"/>
          <p:nvPr/>
        </p:nvSpPr>
        <p:spPr>
          <a:xfrm>
            <a:off x="5002074" y="3573666"/>
            <a:ext cx="566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3CD4F78-22CD-4544-98A9-9403900A3AC3}"/>
              </a:ext>
            </a:extLst>
          </p:cNvPr>
          <p:cNvSpPr txBox="1"/>
          <p:nvPr/>
        </p:nvSpPr>
        <p:spPr>
          <a:xfrm>
            <a:off x="291823" y="728663"/>
            <a:ext cx="11900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চিনে নিই এবং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 নতুন শব্দ দিয়ে বাক্য তৈরি করি।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57139" y="4869557"/>
            <a:ext cx="1831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4288725" y="5259512"/>
            <a:ext cx="827791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flipV="1">
            <a:off x="5791654" y="5229249"/>
            <a:ext cx="713198" cy="387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7837780" y="5266128"/>
            <a:ext cx="732148" cy="127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66011" y="4934999"/>
            <a:ext cx="509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ন্দ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80503" y="4960589"/>
            <a:ext cx="1660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ছন্দা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35F2CCB-BAE6-4279-9B11-92474A12C019}"/>
              </a:ext>
            </a:extLst>
          </p:cNvPr>
          <p:cNvSpPr txBox="1"/>
          <p:nvPr/>
        </p:nvSpPr>
        <p:spPr>
          <a:xfrm>
            <a:off x="5116511" y="4962810"/>
            <a:ext cx="304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BD175C5-BEA5-429A-9975-35DD474467E6}"/>
              </a:ext>
            </a:extLst>
          </p:cNvPr>
          <p:cNvSpPr txBox="1"/>
          <p:nvPr/>
        </p:nvSpPr>
        <p:spPr>
          <a:xfrm>
            <a:off x="6957110" y="5020313"/>
            <a:ext cx="539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3E7E695-4CC5-4B8A-8409-729926A00C7A}"/>
              </a:ext>
            </a:extLst>
          </p:cNvPr>
          <p:cNvSpPr txBox="1"/>
          <p:nvPr/>
        </p:nvSpPr>
        <p:spPr>
          <a:xfrm>
            <a:off x="5299505" y="4976663"/>
            <a:ext cx="566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11679" y="5519393"/>
            <a:ext cx="5044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ছন্দা দেখতে খুব সুন্দর।</a:t>
            </a:r>
            <a:endParaRPr lang="en-US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57139" y="4258590"/>
            <a:ext cx="7783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618" y="4038547"/>
            <a:ext cx="11402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জয়নুল আবেদিন ছিলেন একজন বড় মাপের চিত্রশিল্পী।</a:t>
            </a:r>
            <a:endParaRPr lang="en-US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93186" y="2888864"/>
            <a:ext cx="8746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8572" y="2702990"/>
            <a:ext cx="12095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১৬ ই ডিসেম্বর আমাদের দেশ স্বাধীন হয়েছিল।</a:t>
            </a:r>
            <a:endParaRPr lang="en-US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3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8 -0.02917 L 0.00248 -0.02894 C 0.00287 -0.03635 0.00313 -0.04352 0.00365 -0.0507 C 0.00391 -0.0544 0.00534 -0.06597 0.00599 -0.07014 C 0.00677 -0.07431 0.00703 -0.07917 0.00847 -0.08287 C 0.01276 -0.09445 0.0099 -0.0875 0.0181 -0.10232 C 0.02266 -0.11042 0.02019 -0.10787 0.02539 -0.11088 C 0.02657 -0.1132 0.02748 -0.11621 0.02904 -0.11736 C 0.03203 -0.11991 0.03555 -0.11991 0.03868 -0.12176 C 0.04388 -0.12477 0.04115 -0.12338 0.04727 -0.12593 C 0.05651 -0.12523 0.06576 -0.12523 0.075 -0.12385 C 0.07748 -0.12361 0.0806 -0.11991 0.0823 -0.11736 C 0.0836 -0.11551 0.08464 -0.11297 0.08594 -0.11088 C 0.08711 -0.10926 0.08841 -0.1081 0.08959 -0.10672 C 0.09115 -0.10232 0.09349 -0.09861 0.0944 -0.09375 L 0.09688 -0.08079 C 0.09727 -0.07871 0.09779 -0.07662 0.09805 -0.07431 C 0.09948 -0.05926 0.09844 -0.06551 0.10052 -0.05486 C 0.10131 -0.0463 0.10196 -0.03773 0.10287 -0.02917 C 0.10378 -0.02084 0.10482 -0.01852 0.10534 -0.00972 C 0.10547 -0.00625 0.10534 -0.00255 0.10534 0.00115 L 0.10534 0.00139 " pathEditMode="relative" rAng="0" ptsTypes="AAAAAAAAAAAAAAAAAAAA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-0.02685 L -0.01523 -0.02662 C -0.01484 -0.03334 -0.01484 -0.03982 -0.01406 -0.0463 C -0.01406 -0.04607 -0.01107 -0.0625 -0.01042 -0.06551 L -0.00807 -0.07848 C -0.00638 -0.08426 -0.0043 -0.08959 -0.00325 -0.0956 C -0.00286 -0.09792 -0.0026 -0.10023 -0.00195 -0.10209 C 0.00195 -0.11482 0.00195 -0.11412 0.00768 -0.12153 C 0.00886 -0.12292 0.01003 -0.12454 0.01133 -0.1257 C 0.01367 -0.12801 0.01875 -0.1294 0.02096 -0.1301 C 0.02708 -0.13218 0.03034 -0.13287 0.03672 -0.13426 C 0.0806 -0.13033 0.07057 -0.13542 0.09961 -0.12361 C 0.10313 -0.12223 0.11615 -0.1169 0.12136 -0.11297 C 0.12552 -0.10973 0.12943 -0.10579 0.13346 -0.10209 C 0.13503 -0.1007 0.13685 -0.1 0.13828 -0.09792 C 0.14063 -0.09422 0.14297 -0.09051 0.14557 -0.08704 C 0.14792 -0.08403 0.15039 -0.08148 0.15274 -0.07848 L 0.15638 -0.07431 C 0.15807 -0.06991 0.15951 -0.06551 0.1612 -0.06135 C 0.1625 -0.05834 0.16458 -0.05625 0.16484 -0.05278 C 0.16589 -0.04144 0.16484 -0.02986 0.16484 -0.01829 L 0.16367 -0.00533 " pathEditMode="relative" rAng="0" ptsTypes="AAAAAAAAAAAAAAAAAAAAAA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430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-0.08102 L -0.02513 -0.08079 C -0.01862 -0.0926 -0.0194 -0.0926 -0.01315 -0.10047 C -0.01068 -0.10325 -0.00859 -0.10741 -0.00586 -0.10903 L 0.00508 -0.11551 L 0.00872 -0.1176 C 0.00989 -0.11829 0.01107 -0.11945 0.01237 -0.11968 L 0.022 -0.12176 C 0.03568 -0.12107 0.04948 -0.12176 0.06315 -0.11968 C 0.06458 -0.11945 0.06549 -0.11667 0.0668 -0.11551 C 0.06784 -0.11436 0.06914 -0.11389 0.07044 -0.1132 C 0.07279 -0.10903 0.07474 -0.10371 0.0776 -0.10047 L 0.08489 -0.09167 C 0.08607 -0.08889 0.08724 -0.08588 0.08854 -0.08311 C 0.08958 -0.08079 0.09101 -0.07894 0.09219 -0.07662 C 0.10052 -0.0588 0.08763 -0.08264 0.09818 -0.06389 L 0.10182 -0.04445 C 0.10221 -0.04237 0.10234 -0.03982 0.10299 -0.03797 L 0.10547 -0.03149 C 0.10586 -0.0294 0.10638 -0.02732 0.10664 -0.025 C 0.10716 -0.02153 0.10716 -0.01783 0.10794 -0.01436 C 0.10846 -0.01181 0.1095 -0.00996 0.11029 -0.00787 C 0.11159 0.00138 0.11146 -0.00232 0.11146 0.003 L 0.11146 0.00324 " pathEditMode="relative" rAng="0" ptsTypes="AAAAAAAAAAAAAAAAAAAAAAAA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375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06365 L 0.01094 -0.06342 C 0.01276 -0.06805 0.01446 -0.07245 0.0168 -0.07639 C 0.01771 -0.07801 0.01927 -0.0787 0.02032 -0.08009 C 0.02136 -0.08148 0.02175 -0.08402 0.02266 -0.08541 C 0.02331 -0.08634 0.02969 -0.09352 0.03112 -0.09467 C 0.03217 -0.0956 0.03347 -0.0956 0.03451 -0.09652 C 0.03581 -0.09745 0.03685 -0.09907 0.03815 -0.1 C 0.04167 -0.10277 0.04662 -0.10277 0.05 -0.1037 C 0.0517 -0.10416 0.05326 -0.10555 0.05482 -0.10555 C 0.06875 -0.10671 0.08256 -0.10671 0.09649 -0.10717 C 0.10443 -0.10671 0.11237 -0.10671 0.12032 -0.10555 C 0.12383 -0.10509 0.12422 -0.10254 0.12735 -0.1 C 0.12852 -0.0993 0.12969 -0.09884 0.13086 -0.09815 C 0.13203 -0.09652 0.13308 -0.09421 0.13451 -0.09282 C 0.13737 -0.09004 0.1418 -0.08865 0.14519 -0.0875 C 0.14636 -0.08541 0.14753 -0.08356 0.14883 -0.08194 C 0.15313 -0.07615 0.15196 -0.08032 0.15586 -0.07268 C 0.16576 -0.05301 0.15612 -0.06875 0.1642 -0.05648 C 0.16472 -0.05463 0.16485 -0.05277 0.16537 -0.05092 C 0.16602 -0.04907 0.16719 -0.04745 0.16771 -0.04537 C 0.16875 -0.0419 0.1694 -0.03819 0.17019 -0.03472 C 0.17162 -0.02824 0.17045 -0.03055 0.17266 -0.02708 L 0.17266 -0.02685 " pathEditMode="relative" rAng="0" ptsTypes="AAAAAAAAAAAAAAAAAAAAAAAA">
                                      <p:cBhvr>
                                        <p:cTn id="1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757 L -0.01732 -0.07546 C -0.01081 -0.08727 -0.01159 -0.08727 -0.00534 -0.09514 C -0.00286 -0.09792 -0.00078 -0.10208 0.00195 -0.1037 L 0.01289 -0.11019 L 0.01654 -0.11227 C 0.01771 -0.11296 0.01888 -0.11412 0.02018 -0.11435 L 0.02982 -0.11644 C 0.04349 -0.11574 0.05729 -0.11644 0.07097 -0.11435 C 0.0724 -0.11412 0.07331 -0.11134 0.07461 -0.11019 C 0.07565 -0.10903 0.07695 -0.10857 0.07826 -0.10787 C 0.0806 -0.1037 0.08255 -0.09838 0.08542 -0.09514 L 0.09271 -0.08634 C 0.09388 -0.08357 0.09505 -0.08056 0.09636 -0.07778 C 0.0974 -0.07546 0.09883 -0.07361 0.1 -0.0713 C 0.10833 -0.05347 0.09544 -0.07732 0.10599 -0.05857 L 0.10964 -0.03912 C 0.11003 -0.03704 0.11016 -0.03449 0.11081 -0.03264 L 0.11328 -0.02616 C 0.11367 -0.02407 0.11419 -0.02199 0.11445 -0.01968 C 0.11498 -0.0162 0.11498 -0.0125 0.11576 -0.00903 C 0.11628 -0.00648 0.11732 -0.00463 0.1181 -0.00255 C 0.1194 0.00671 0.11927 0.00301 0.11927 0.00833 L 0.11927 0.00856 " pathEditMode="relative" rAng="0" ptsTypes="AAAAAAAAAAAAAAAAAAAAAAAA">
                                      <p:cBhvr>
                                        <p:cTn id="1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0.0419 L 0.00716 -0.04167 C 0.00912 -0.04699 0.01081 -0.05231 0.01315 -0.05694 C 0.01407 -0.0588 0.01576 -0.05949 0.0168 -0.06111 C 0.01784 -0.06296 0.01823 -0.06574 0.01914 -0.06759 C 0.01979 -0.06852 0.0263 -0.07708 0.02774 -0.07847 C 0.02878 -0.0794 0.03021 -0.0794 0.03125 -0.08055 C 0.03255 -0.08171 0.0336 -0.08356 0.0349 -0.08472 C 0.03854 -0.08796 0.04349 -0.08796 0.04701 -0.08912 C 0.0487 -0.08958 0.05026 -0.0912 0.05183 -0.0912 C 0.06602 -0.09259 0.08008 -0.09259 0.09427 -0.09329 C 0.10235 -0.09259 0.11042 -0.09259 0.11849 -0.0912 C 0.12214 -0.09074 0.12253 -0.08773 0.12565 -0.08472 C 0.12683 -0.0838 0.12813 -0.08333 0.1293 -0.08264 C 0.13047 -0.08055 0.13151 -0.07778 0.13295 -0.07616 C 0.13594 -0.07292 0.14037 -0.0713 0.14388 -0.06991 C 0.14505 -0.06759 0.14623 -0.06528 0.14753 -0.06342 C 0.15196 -0.05671 0.15078 -0.06157 0.15469 -0.05255 C 0.16485 -0.0294 0.15495 -0.04792 0.16315 -0.03333 C 0.16367 -0.03125 0.1638 -0.02893 0.16446 -0.02685 C 0.16511 -0.02454 0.16628 -0.02268 0.1668 -0.02037 C 0.16784 -0.0162 0.16849 -0.0118 0.16927 -0.00764 C 0.17071 -0.00023 0.16953 -0.00278 0.17175 0.00116 L 0.17175 0.00139 " pathEditMode="relative" rAng="0" ptsTypes="AAAAAAAAAAAAAAAAAAAAAAAA">
                                      <p:cBhvr>
                                        <p:cTn id="19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5" grpId="0"/>
      <p:bldP spid="16" grpId="0"/>
      <p:bldP spid="17" grpId="0"/>
      <p:bldP spid="17" grpId="1"/>
      <p:bldP spid="18" grpId="0"/>
      <p:bldP spid="19" grpId="0"/>
      <p:bldP spid="19" grpId="1"/>
      <p:bldP spid="20" grpId="0"/>
      <p:bldP spid="20" grpId="1"/>
      <p:bldP spid="21" grpId="0"/>
      <p:bldP spid="22" grpId="0"/>
      <p:bldP spid="22" grpId="1"/>
      <p:bldP spid="23" grpId="0"/>
      <p:bldP spid="24" grpId="0"/>
      <p:bldP spid="28" grpId="0"/>
      <p:bldP spid="29" grpId="0"/>
      <p:bldP spid="30" grpId="0"/>
      <p:bldP spid="30" grpId="1"/>
      <p:bldP spid="31" grpId="0"/>
      <p:bldP spid="32" grpId="0"/>
      <p:bldP spid="32" grpId="1"/>
      <p:bldP spid="33" grpId="0"/>
      <p:bldP spid="35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2161"/>
            <a:ext cx="1669256" cy="879883"/>
            <a:chOff x="145257" y="275036"/>
            <a:chExt cx="1669256" cy="87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059948"/>
            <a:ext cx="11587163" cy="488365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457439" y="344733"/>
            <a:ext cx="5161546" cy="646331"/>
            <a:chOff x="3356294" y="817622"/>
            <a:chExt cx="5161546" cy="646331"/>
          </a:xfrm>
        </p:grpSpPr>
        <p:sp>
          <p:nvSpPr>
            <p:cNvPr id="10" name="Rounded Rectangle 9"/>
            <p:cNvSpPr/>
            <p:nvPr/>
          </p:nvSpPr>
          <p:spPr>
            <a:xfrm>
              <a:off x="3595228" y="836656"/>
              <a:ext cx="4683678" cy="59826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56294" y="817622"/>
              <a:ext cx="51615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কবিতাটির মূলভাব জেনে নিই</a:t>
              </a:r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36" y="229826"/>
            <a:ext cx="2028825" cy="1379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4" y="225064"/>
            <a:ext cx="2028825" cy="1379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40167" y="2337843"/>
            <a:ext cx="11349074" cy="2862322"/>
          </a:xfrm>
          <a:prstGeom prst="rect">
            <a:avLst/>
          </a:prstGeom>
          <a:solidFill>
            <a:schemeClr val="bg1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নদীমাতৃক দেশ,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অর্থাৎ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এদেশের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সবখানেই নদী দেখা যায়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 বাংলাদেশের প্রকৃতি ও মানুষের জীবনযাত্রার ছবি তুলে ধরা হয়েছে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 সেই ছবি দেখছে ও তার মনের ভিতর ধরে রাখছে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তীরে নৌকা বেঁধে রাখা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 পাখির কলকাকলি-সবই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ছেলেটির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মনেস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 দেশের জন্য মায়া- মমতা ও ভালোবাসার অনুভূতি জোগাচ্ছে।</a:t>
            </a:r>
          </a:p>
        </p:txBody>
      </p:sp>
    </p:spTree>
    <p:extLst>
      <p:ext uri="{BB962C8B-B14F-4D97-AF65-F5344CB8AC3E}">
        <p14:creationId xmlns:p14="http://schemas.microsoft.com/office/powerpoint/2010/main" val="250942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60736"/>
            <a:ext cx="1669256" cy="879883"/>
            <a:chOff x="145257" y="275036"/>
            <a:chExt cx="1669256" cy="8798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8843961" y="695823"/>
            <a:ext cx="306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৮ মিনিট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" y="1181099"/>
            <a:ext cx="2400299" cy="2302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6" y="1584201"/>
            <a:ext cx="5614988" cy="347357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557710" y="485775"/>
            <a:ext cx="3200400" cy="504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3743" y="5293982"/>
            <a:ext cx="7966283" cy="553998"/>
          </a:xfrm>
          <a:prstGeom prst="rect">
            <a:avLst/>
          </a:prstGeom>
        </p:spPr>
        <p:txBody>
          <a:bodyPr wrap="none" lIns="91440" tIns="0" rIns="0" bIns="0" anchor="ctr" anchorCtr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‘স্বদেশ’ কবিতার মূলভাব দলে আলোচনা করে লেখ।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97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2161"/>
            <a:ext cx="1669256" cy="879883"/>
            <a:chOff x="145257" y="275036"/>
            <a:chExt cx="1669256" cy="87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Right Arrow 4"/>
          <p:cNvSpPr/>
          <p:nvPr/>
        </p:nvSpPr>
        <p:spPr>
          <a:xfrm>
            <a:off x="5586413" y="2446113"/>
            <a:ext cx="1086275" cy="574022"/>
          </a:xfrm>
          <a:prstGeom prst="rightArrow">
            <a:avLst>
              <a:gd name="adj1" fmla="val 50000"/>
              <a:gd name="adj2" fmla="val 47173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37185" y="3043238"/>
            <a:ext cx="1088831" cy="556691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657850" y="3647761"/>
            <a:ext cx="1057275" cy="58134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679875" y="4354643"/>
            <a:ext cx="1092400" cy="588831"/>
          </a:xfrm>
          <a:prstGeom prst="rightArrow">
            <a:avLst>
              <a:gd name="adj1" fmla="val 50000"/>
              <a:gd name="adj2" fmla="val 61457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643859" y="5001570"/>
            <a:ext cx="1085554" cy="570555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290" y="1463493"/>
            <a:ext cx="1150245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685800" indent="-685800"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48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শব্দগুলো</a:t>
            </a:r>
            <a:r>
              <a:rPr lang="bn-BD" sz="48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জেনে নিই</a:t>
            </a:r>
            <a:r>
              <a:rPr lang="en-US" sz="48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খাতায় লিখে </a:t>
            </a:r>
            <a:r>
              <a:rPr lang="en-US" sz="48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bn-BD" sz="48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75934" y="2315257"/>
            <a:ext cx="223602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662" y="2997920"/>
            <a:ext cx="223602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ভাঁটা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37930" y="2331246"/>
            <a:ext cx="223602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9868" y="3618872"/>
            <a:ext cx="223602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15364" y="4213930"/>
            <a:ext cx="223602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56495" y="4851072"/>
            <a:ext cx="223602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4098" y="4830768"/>
            <a:ext cx="223602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66723" y="4230534"/>
            <a:ext cx="223602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অচেনা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61750" y="3594923"/>
            <a:ext cx="223602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48136" y="2997920"/>
            <a:ext cx="223602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জোয়ার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70231" y="54238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529" y="485775"/>
            <a:ext cx="1265134" cy="87153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23563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2161"/>
            <a:ext cx="1669256" cy="879883"/>
            <a:chOff x="145257" y="275036"/>
            <a:chExt cx="1669256" cy="87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Rectangle 7"/>
          <p:cNvSpPr/>
          <p:nvPr/>
        </p:nvSpPr>
        <p:spPr>
          <a:xfrm>
            <a:off x="4555918" y="42808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5080" y="1481299"/>
            <a:ext cx="49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026" y="600075"/>
            <a:ext cx="2144105" cy="135731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2C86EC9-ED1D-41A4-A608-37A84AD6BC8D}"/>
              </a:ext>
            </a:extLst>
          </p:cNvPr>
          <p:cNvSpPr/>
          <p:nvPr/>
        </p:nvSpPr>
        <p:spPr>
          <a:xfrm>
            <a:off x="4688500" y="1394310"/>
            <a:ext cx="6974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0CB7FB-F18D-4C66-BBEB-149995EAF5A4}"/>
              </a:ext>
            </a:extLst>
          </p:cNvPr>
          <p:cNvSpPr/>
          <p:nvPr/>
        </p:nvSpPr>
        <p:spPr>
          <a:xfrm>
            <a:off x="1865716" y="2344658"/>
            <a:ext cx="9946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কোথায় জন্মগ্রহণ করেন?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2761" y="4458551"/>
            <a:ext cx="967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 কোন ছবিটি আমাদের চেনা?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0003" y="5285326"/>
            <a:ext cx="847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টাকা দিয়ে কেনা যায় না?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7375" y="3184494"/>
            <a:ext cx="9833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কবি আহসান হাবীবের দুইটি শিশুতোষ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কাব্যগ্রন্থের নাম লিখ।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86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2161"/>
            <a:ext cx="1669256" cy="879883"/>
            <a:chOff x="145257" y="275036"/>
            <a:chExt cx="1669256" cy="87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257175"/>
            <a:ext cx="11815763" cy="6100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285751"/>
            <a:ext cx="3257550" cy="2114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 flipH="1" flipV="1">
            <a:off x="7139033" y="6522018"/>
            <a:ext cx="22841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92514" y="356722"/>
            <a:ext cx="8205962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r>
              <a:rPr lang="en-US" sz="52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200" b="1" dirty="0" smtClean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2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স্বাগত </a:t>
            </a:r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D38FE3A-5559-409B-A31B-252ACD8B86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" t="586" r="293" b="36328"/>
          <a:stretch/>
        </p:blipFill>
        <p:spPr>
          <a:xfrm>
            <a:off x="10576217" y="5572125"/>
            <a:ext cx="1487196" cy="938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92" y="6031815"/>
            <a:ext cx="860781" cy="468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92" y="5946090"/>
            <a:ext cx="860781" cy="468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55" y="5946090"/>
            <a:ext cx="860781" cy="4689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254" y="5946091"/>
            <a:ext cx="860781" cy="4689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67" y="6031815"/>
            <a:ext cx="860781" cy="4689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29" y="5988953"/>
            <a:ext cx="860781" cy="4689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92" y="5988952"/>
            <a:ext cx="860781" cy="4689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30" y="5960378"/>
            <a:ext cx="860781" cy="4689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67" y="5946091"/>
            <a:ext cx="860781" cy="468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92" y="5988954"/>
            <a:ext cx="860781" cy="4689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29" y="5931802"/>
            <a:ext cx="860781" cy="4689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79" y="6003240"/>
            <a:ext cx="860781" cy="4689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05" y="5960378"/>
            <a:ext cx="860781" cy="4689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68" y="6003240"/>
            <a:ext cx="860781" cy="4689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06" y="5984190"/>
            <a:ext cx="860781" cy="4689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93" y="5984192"/>
            <a:ext cx="860781" cy="4689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489" y="5243894"/>
            <a:ext cx="1735597" cy="16141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203" y="5243894"/>
            <a:ext cx="1710712" cy="16141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92" y="5917516"/>
            <a:ext cx="860781" cy="4689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55" y="5974666"/>
            <a:ext cx="860781" cy="4689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227" y="5243894"/>
            <a:ext cx="1735597" cy="1614106"/>
          </a:xfrm>
          <a:prstGeom prst="rect">
            <a:avLst/>
          </a:prstGeom>
        </p:spPr>
      </p:pic>
      <p:sp>
        <p:nvSpPr>
          <p:cNvPr id="31" name="Can 30"/>
          <p:cNvSpPr/>
          <p:nvPr/>
        </p:nvSpPr>
        <p:spPr>
          <a:xfrm>
            <a:off x="341411" y="6091239"/>
            <a:ext cx="531673" cy="381000"/>
          </a:xfrm>
          <a:prstGeom prst="can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4478" y="3714752"/>
            <a:ext cx="88460" cy="236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464346" y="3599611"/>
            <a:ext cx="264318" cy="142876"/>
          </a:xfrm>
          <a:prstGeom prst="triangle">
            <a:avLst/>
          </a:prstGeom>
          <a:solidFill>
            <a:srgbClr val="FFC1C1"/>
          </a:solidFill>
          <a:ln w="25400" cap="flat" cmpd="sng" algn="ctr">
            <a:solidFill>
              <a:srgbClr val="FFC000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0070C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7" y="3808814"/>
            <a:ext cx="1564480" cy="82465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D38FE3A-5559-409B-A31B-252ACD8B863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" t="586" r="293" b="36328"/>
          <a:stretch/>
        </p:blipFill>
        <p:spPr>
          <a:xfrm>
            <a:off x="100014" y="5519886"/>
            <a:ext cx="1600199" cy="10095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203598"/>
            <a:ext cx="1669256" cy="879883"/>
            <a:chOff x="145257" y="275036"/>
            <a:chExt cx="1669256" cy="87988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40" name="Group 39"/>
          <p:cNvGrpSpPr/>
          <p:nvPr/>
        </p:nvGrpSpPr>
        <p:grpSpPr>
          <a:xfrm>
            <a:off x="3941273" y="1057275"/>
            <a:ext cx="1502265" cy="1928812"/>
            <a:chOff x="5755786" y="1185863"/>
            <a:chExt cx="1687999" cy="242189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5786" y="1301210"/>
              <a:ext cx="1687999" cy="889762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5869305" y="1293180"/>
              <a:ext cx="45719" cy="23145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5811558" y="1185863"/>
              <a:ext cx="146329" cy="90875"/>
            </a:xfrm>
            <a:prstGeom prst="triangle">
              <a:avLst/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rgbClr val="0070C0"/>
                </a:solidFill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741" y="128587"/>
            <a:ext cx="1419957" cy="1357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4400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7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3.75E-6 4.07407E-6 L -3.75E-6 -0.125 C -3.75E-6 -0.18102 0.06901 -0.25 0.125 -0.25 L 0.25 -0.25 L -3.75E-6 4.07407E-6 Z " pathEditMode="relative" rAng="0" ptsTypes="AAAAA">
                                      <p:cBhvr>
                                        <p:cTn id="1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2161"/>
            <a:ext cx="1669256" cy="879883"/>
            <a:chOff x="145257" y="275036"/>
            <a:chExt cx="1669256" cy="87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9" name="Rectangle 8"/>
          <p:cNvSpPr/>
          <p:nvPr/>
        </p:nvSpPr>
        <p:spPr>
          <a:xfrm>
            <a:off x="4400157" y="732731"/>
            <a:ext cx="3505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985963"/>
            <a:ext cx="5000625" cy="34290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1" name="Picture 10" descr="boy-going-to-school-cartoon-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302" y="1982600"/>
            <a:ext cx="4786649" cy="340378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57348" y="545907"/>
            <a:ext cx="1757363" cy="131586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69920" y="3964425"/>
            <a:ext cx="1725869" cy="1379878"/>
            <a:chOff x="2335143" y="4584088"/>
            <a:chExt cx="1725869" cy="137987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315" y="4612340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-1804" r="4633" b="6701"/>
          <a:stretch/>
        </p:blipFill>
        <p:spPr>
          <a:xfrm>
            <a:off x="8915400" y="404173"/>
            <a:ext cx="2014538" cy="148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2276872" y="5480039"/>
            <a:ext cx="7505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 সম্পর্কে একটি অনুচ্ছেদ লিখে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19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2161"/>
            <a:ext cx="1669256" cy="879883"/>
            <a:chOff x="145257" y="275036"/>
            <a:chExt cx="1669256" cy="87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1471613"/>
            <a:ext cx="3386137" cy="4429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0" t="49483" r="43314" b="15113"/>
          <a:stretch/>
        </p:blipFill>
        <p:spPr>
          <a:xfrm>
            <a:off x="3457576" y="4057650"/>
            <a:ext cx="4886325" cy="20431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798649" y="1185863"/>
            <a:ext cx="1687999" cy="4386262"/>
            <a:chOff x="5798649" y="1185863"/>
            <a:chExt cx="1687999" cy="43862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8649" y="1408849"/>
              <a:ext cx="1687999" cy="88976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872163" y="1257300"/>
              <a:ext cx="45719" cy="431482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5811558" y="1185863"/>
              <a:ext cx="146329" cy="90875"/>
            </a:xfrm>
            <a:prstGeom prst="triangle">
              <a:avLst/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rgbClr val="0070C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08957" y="328613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2822" y1="81140" x2="72393" y2="89912"/>
                        <a14:foregroundMark x1="84969" y1="83553" x2="80368" y2="88816"/>
                        <a14:foregroundMark x1="89877" y1="82237" x2="87117" y2="87939"/>
                        <a14:foregroundMark x1="95706" y1="81140" x2="95092" y2="83772"/>
                        <a14:foregroundMark x1="90798" y1="82018" x2="91411" y2="89035"/>
                        <a14:foregroundMark x1="86196" y1="81140" x2="81288" y2="90132"/>
                        <a14:foregroundMark x1="74540" y1="92105" x2="84049" y2="91447"/>
                        <a14:foregroundMark x1="75460" y1="94298" x2="79755" y2="94737"/>
                        <a14:foregroundMark x1="71472" y1="96711" x2="76687" y2="96711"/>
                        <a14:foregroundMark x1="54601" y1="95833" x2="56135" y2="99561"/>
                        <a14:foregroundMark x1="9202" y1="65351" x2="9202" y2="70395"/>
                        <a14:foregroundMark x1="9816" y1="63596" x2="6135" y2="66886"/>
                        <a14:foregroundMark x1="16258" y1="68860" x2="9816" y2="74781"/>
                        <a14:foregroundMark x1="20245" y1="74123" x2="19939" y2="77412"/>
                        <a14:foregroundMark x1="26074" y1="76974" x2="18712" y2="82237"/>
                        <a14:foregroundMark x1="48160" y1="84868" x2="49387" y2="72588"/>
                        <a14:foregroundMark x1="92331" y1="36842" x2="75460" y2="42544"/>
                        <a14:foregroundMark x1="68712" y1="98465" x2="68712" y2="99561"/>
                        <a14:foregroundMark x1="64110" y1="97807" x2="63497" y2="98904"/>
                        <a14:foregroundMark x1="62577" y1="96930" x2="60736" y2="99342"/>
                        <a14:foregroundMark x1="85583" y1="82018" x2="85583" y2="89035"/>
                        <a14:foregroundMark x1="89264" y1="78289" x2="85583" y2="8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60" y="3005612"/>
            <a:ext cx="743652" cy="840123"/>
          </a:xfrm>
          <a:prstGeom prst="roundRect">
            <a:avLst>
              <a:gd name="adj" fmla="val 490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185739" y="2710359"/>
            <a:ext cx="897255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স্বদেশ  </a:t>
            </a:r>
            <a:endParaRPr lang="en-US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6588" y="1700213"/>
            <a:ext cx="4972050" cy="3671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14883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6232" y="3659411"/>
            <a:ext cx="4349096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বাংলা </a:t>
            </a: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তারিখ:২২/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/২০২২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92CEBA-9F31-4111-BD7D-27DB35669FAB}"/>
              </a:ext>
            </a:extLst>
          </p:cNvPr>
          <p:cNvSpPr/>
          <p:nvPr/>
        </p:nvSpPr>
        <p:spPr>
          <a:xfrm>
            <a:off x="114300" y="4268051"/>
            <a:ext cx="6430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খড়িখালী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সরকারী প্রাথমিক বিদ্যালয়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 সদর, ঝিনাইদহ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mstniceaktermubin@gmail.com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92897" y="1457324"/>
            <a:ext cx="2336204" cy="2064019"/>
            <a:chOff x="1735734" y="1304293"/>
            <a:chExt cx="2351349" cy="21456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478873">
              <a:off x="1918852" y="1317927"/>
              <a:ext cx="2168231" cy="184047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42197">
              <a:off x="1735734" y="1304293"/>
              <a:ext cx="1738100" cy="17632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23053">
              <a:off x="2369862" y="2517869"/>
              <a:ext cx="1008242" cy="8558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961" y="1314507"/>
              <a:ext cx="1771652" cy="17719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321749" y="3696728"/>
            <a:ext cx="3536001" cy="584775"/>
          </a:xfrm>
          <a:prstGeom prst="rect">
            <a:avLst/>
          </a:prstGeom>
          <a:noFill/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মোছাঃ নাইচ আক্‌তার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2230765" y="344952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146448"/>
            <a:ext cx="1669256" cy="879883"/>
            <a:chOff x="145257" y="275036"/>
            <a:chExt cx="1669256" cy="8798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FE10E37-E01C-44BE-A048-95B11B3B16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809" y="1343024"/>
            <a:ext cx="1842766" cy="2136245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88" y="1057274"/>
            <a:ext cx="1543049" cy="43148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340922" y="4435029"/>
            <a:ext cx="1725869" cy="1376322"/>
            <a:chOff x="2335143" y="4559392"/>
            <a:chExt cx="1725869" cy="137632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59392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5374258" y="4411217"/>
            <a:ext cx="1725869" cy="1390609"/>
            <a:chOff x="2335143" y="4545105"/>
            <a:chExt cx="1725869" cy="139060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45105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842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2161"/>
            <a:ext cx="1669256" cy="879883"/>
            <a:chOff x="145257" y="275036"/>
            <a:chExt cx="1669256" cy="87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82" y="1201206"/>
            <a:ext cx="7174524" cy="4186721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2" name="Rectangle 21"/>
          <p:cNvSpPr/>
          <p:nvPr/>
        </p:nvSpPr>
        <p:spPr>
          <a:xfrm>
            <a:off x="2876733" y="435893"/>
            <a:ext cx="6357493" cy="66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কোন জায়গার দৃশ্য</a:t>
            </a: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56956" y="5420918"/>
            <a:ext cx="5515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দৃশ্য</a:t>
            </a: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78770" y="491653"/>
            <a:ext cx="4730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82" y="1169987"/>
            <a:ext cx="7174524" cy="4203665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6" name="Rectangle 25"/>
          <p:cNvSpPr/>
          <p:nvPr/>
        </p:nvSpPr>
        <p:spPr>
          <a:xfrm>
            <a:off x="2900364" y="433994"/>
            <a:ext cx="6715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চারপাশ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কেমন?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95339" y="5390484"/>
            <a:ext cx="7705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আমাদের দেশের চারপাশ সবুজ ।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79" y="1153696"/>
            <a:ext cx="7174524" cy="4219956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9" name="Rectangle 28"/>
          <p:cNvSpPr/>
          <p:nvPr/>
        </p:nvSpPr>
        <p:spPr>
          <a:xfrm>
            <a:off x="1571878" y="5433716"/>
            <a:ext cx="923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চারপাশে থাকে অনেক গাছ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পাখি ।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13" y="1143000"/>
            <a:ext cx="7159785" cy="4271964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1" name="Rectangle 30"/>
          <p:cNvSpPr/>
          <p:nvPr/>
        </p:nvSpPr>
        <p:spPr>
          <a:xfrm>
            <a:off x="1599181" y="440566"/>
            <a:ext cx="9159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আমদের দেশে বসবাস করতে আমাদের কেমন লাগে?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00438" y="5434096"/>
            <a:ext cx="4427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 ভালো লাগে।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70695" y="5445777"/>
            <a:ext cx="7987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করছো আমরা আজ কী পড়তে যাচ্ছি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71408" y="410863"/>
            <a:ext cx="10372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</a:t>
            </a: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চারপাশে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কী কী দেখতে পাওয়া যায়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7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6" grpId="0"/>
      <p:bldP spid="26" grpId="1"/>
      <p:bldP spid="27" grpId="0"/>
      <p:bldP spid="27" grpId="1"/>
      <p:bldP spid="29" grpId="0"/>
      <p:bldP spid="29" grpId="1"/>
      <p:bldP spid="31" grpId="0"/>
      <p:bldP spid="31" grpId="1"/>
      <p:bldP spid="32" grpId="0"/>
      <p:bldP spid="32" grpId="1"/>
      <p:bldP spid="33" grpId="0"/>
      <p:bldP spid="36" grpId="0"/>
      <p:bldP spid="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203599"/>
            <a:ext cx="1669256" cy="879883"/>
            <a:chOff x="145257" y="275036"/>
            <a:chExt cx="1669256" cy="8798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49" y="1510305"/>
            <a:ext cx="3348038" cy="4180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500778"/>
            <a:ext cx="3348038" cy="41713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14500" y="1580923"/>
            <a:ext cx="4586931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41" y="2857500"/>
            <a:ext cx="4627071" cy="3040169"/>
          </a:xfrm>
          <a:prstGeom prst="ellipse">
            <a:avLst/>
          </a:prstGeom>
          <a:ln w="19050" cap="rnd">
            <a:solidFill>
              <a:srgbClr val="CCFF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4873386" y="2251344"/>
            <a:ext cx="367808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0471">
            <a:off x="3964594" y="1395962"/>
            <a:ext cx="1963414" cy="196341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4300" y="3413602"/>
            <a:ext cx="3334156" cy="3011809"/>
            <a:chOff x="332409" y="2368093"/>
            <a:chExt cx="3334156" cy="3011809"/>
          </a:xfrm>
        </p:grpSpPr>
        <p:grpSp>
          <p:nvGrpSpPr>
            <p:cNvPr id="16" name="Group 15"/>
            <p:cNvGrpSpPr/>
            <p:nvPr/>
          </p:nvGrpSpPr>
          <p:grpSpPr>
            <a:xfrm>
              <a:off x="332409" y="2368093"/>
              <a:ext cx="3334156" cy="3011809"/>
              <a:chOff x="-30662" y="2206729"/>
              <a:chExt cx="3334156" cy="3011809"/>
            </a:xfrm>
          </p:grpSpPr>
          <p:pic>
            <p:nvPicPr>
              <p:cNvPr id="21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55340">
                <a:off x="2324848" y="2476749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56541">
                <a:off x="850910" y="2722080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189" y="2206729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387206" y="3930485"/>
              <a:ext cx="1725869" cy="1390609"/>
              <a:chOff x="2335143" y="4545105"/>
              <a:chExt cx="1725869" cy="1390609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55340">
                <a:off x="3346815" y="4584088"/>
                <a:ext cx="714197" cy="1351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56541">
                <a:off x="2783859" y="4564213"/>
                <a:ext cx="636118" cy="1533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8421" y="4545105"/>
                <a:ext cx="714197" cy="1351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8115176" y="3402956"/>
            <a:ext cx="3334156" cy="3011809"/>
            <a:chOff x="8243762" y="2480152"/>
            <a:chExt cx="3334156" cy="3011809"/>
          </a:xfrm>
        </p:grpSpPr>
        <p:grpSp>
          <p:nvGrpSpPr>
            <p:cNvPr id="25" name="Group 24"/>
            <p:cNvGrpSpPr/>
            <p:nvPr/>
          </p:nvGrpSpPr>
          <p:grpSpPr>
            <a:xfrm>
              <a:off x="8243762" y="2480152"/>
              <a:ext cx="3334156" cy="3011809"/>
              <a:chOff x="-30662" y="2206729"/>
              <a:chExt cx="3334156" cy="3011809"/>
            </a:xfrm>
          </p:grpSpPr>
          <p:pic>
            <p:nvPicPr>
              <p:cNvPr id="30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55340">
                <a:off x="2324848" y="2476749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56541">
                <a:off x="850910" y="2722080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189" y="2206729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388206" y="3769120"/>
              <a:ext cx="1725869" cy="1390609"/>
              <a:chOff x="2335143" y="4545105"/>
              <a:chExt cx="1725869" cy="1390609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55340">
                <a:off x="3346815" y="4584088"/>
                <a:ext cx="714197" cy="1351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56541">
                <a:off x="2783859" y="4564213"/>
                <a:ext cx="636118" cy="1533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8421" y="4545105"/>
                <a:ext cx="714197" cy="1351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2822" y1="81140" x2="72393" y2="89912"/>
                        <a14:foregroundMark x1="84969" y1="83553" x2="80368" y2="88816"/>
                        <a14:foregroundMark x1="89877" y1="82237" x2="87117" y2="87939"/>
                        <a14:foregroundMark x1="95706" y1="81140" x2="95092" y2="83772"/>
                        <a14:foregroundMark x1="90798" y1="82018" x2="91411" y2="89035"/>
                        <a14:foregroundMark x1="86196" y1="81140" x2="81288" y2="90132"/>
                        <a14:foregroundMark x1="74540" y1="92105" x2="84049" y2="91447"/>
                        <a14:foregroundMark x1="75460" y1="94298" x2="79755" y2="94737"/>
                        <a14:foregroundMark x1="71472" y1="96711" x2="76687" y2="96711"/>
                        <a14:foregroundMark x1="54601" y1="95833" x2="56135" y2="99561"/>
                        <a14:foregroundMark x1="9202" y1="65351" x2="9202" y2="70395"/>
                        <a14:foregroundMark x1="9816" y1="63596" x2="6135" y2="66886"/>
                        <a14:foregroundMark x1="16258" y1="68860" x2="9816" y2="74781"/>
                        <a14:foregroundMark x1="20245" y1="74123" x2="19939" y2="77412"/>
                        <a14:foregroundMark x1="26074" y1="76974" x2="18712" y2="82237"/>
                        <a14:foregroundMark x1="48160" y1="84868" x2="49387" y2="72588"/>
                        <a14:foregroundMark x1="92331" y1="36842" x2="75460" y2="42544"/>
                        <a14:foregroundMark x1="68712" y1="98465" x2="68712" y2="99561"/>
                        <a14:foregroundMark x1="64110" y1="97807" x2="63497" y2="98904"/>
                        <a14:foregroundMark x1="62577" y1="96930" x2="60736" y2="99342"/>
                        <a14:foregroundMark x1="85583" y1="82018" x2="85583" y2="89035"/>
                        <a14:foregroundMark x1="89264" y1="78289" x2="85583" y2="8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45" y="2918526"/>
            <a:ext cx="743652" cy="840123"/>
          </a:xfrm>
          <a:prstGeom prst="roundRect">
            <a:avLst>
              <a:gd name="adj" fmla="val 490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2822" y1="81140" x2="72393" y2="89912"/>
                        <a14:foregroundMark x1="84969" y1="83553" x2="80368" y2="88816"/>
                        <a14:foregroundMark x1="89877" y1="82237" x2="87117" y2="87939"/>
                        <a14:foregroundMark x1="95706" y1="81140" x2="95092" y2="83772"/>
                        <a14:foregroundMark x1="90798" y1="82018" x2="91411" y2="89035"/>
                        <a14:foregroundMark x1="86196" y1="81140" x2="81288" y2="90132"/>
                        <a14:foregroundMark x1="74540" y1="92105" x2="84049" y2="91447"/>
                        <a14:foregroundMark x1="75460" y1="94298" x2="79755" y2="94737"/>
                        <a14:foregroundMark x1="71472" y1="96711" x2="76687" y2="96711"/>
                        <a14:foregroundMark x1="54601" y1="95833" x2="56135" y2="99561"/>
                        <a14:foregroundMark x1="9202" y1="65351" x2="9202" y2="70395"/>
                        <a14:foregroundMark x1="9816" y1="63596" x2="6135" y2="66886"/>
                        <a14:foregroundMark x1="16258" y1="68860" x2="9816" y2="74781"/>
                        <a14:foregroundMark x1="20245" y1="74123" x2="19939" y2="77412"/>
                        <a14:foregroundMark x1="26074" y1="76974" x2="18712" y2="82237"/>
                        <a14:foregroundMark x1="48160" y1="84868" x2="49387" y2="72588"/>
                        <a14:foregroundMark x1="92331" y1="36842" x2="75460" y2="42544"/>
                        <a14:foregroundMark x1="68712" y1="98465" x2="68712" y2="99561"/>
                        <a14:foregroundMark x1="64110" y1="97807" x2="63497" y2="98904"/>
                        <a14:foregroundMark x1="62577" y1="96930" x2="60736" y2="99342"/>
                        <a14:foregroundMark x1="85583" y1="82018" x2="85583" y2="89035"/>
                        <a14:foregroundMark x1="89264" y1="78289" x2="85583" y2="8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404" y="2933041"/>
            <a:ext cx="743652" cy="840123"/>
          </a:xfrm>
          <a:prstGeom prst="roundRect">
            <a:avLst>
              <a:gd name="adj" fmla="val 490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Rectangle 34"/>
          <p:cNvSpPr/>
          <p:nvPr/>
        </p:nvSpPr>
        <p:spPr>
          <a:xfrm>
            <a:off x="1681844" y="289195"/>
            <a:ext cx="897255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  </a:t>
            </a:r>
            <a:endParaRPr lang="en-US" sz="72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34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11588 -0.0007 " pathEditMode="relative" rAng="0" ptsTypes="AA">
                                      <p:cBhvr>
                                        <p:cTn id="9" dur="1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4" y="-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5" grpId="0"/>
      <p:bldP spid="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89312"/>
            <a:ext cx="1669256" cy="879883"/>
            <a:chOff x="145257" y="275036"/>
            <a:chExt cx="1669256" cy="8798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558816" y="402917"/>
            <a:ext cx="232704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3794" y="1226394"/>
            <a:ext cx="8548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73612" y="2225047"/>
            <a:ext cx="8773586" cy="3432069"/>
            <a:chOff x="1873612" y="2225047"/>
            <a:chExt cx="8773586" cy="3432069"/>
          </a:xfrm>
        </p:grpSpPr>
        <p:grpSp>
          <p:nvGrpSpPr>
            <p:cNvPr id="11" name="Group 10"/>
            <p:cNvGrpSpPr/>
            <p:nvPr/>
          </p:nvGrpSpPr>
          <p:grpSpPr>
            <a:xfrm>
              <a:off x="4692894" y="3966615"/>
              <a:ext cx="5947075" cy="866360"/>
              <a:chOff x="4113684" y="2540092"/>
              <a:chExt cx="7049459" cy="1572621"/>
            </a:xfrm>
            <a:solidFill>
              <a:srgbClr val="9900CC"/>
            </a:solidFill>
          </p:grpSpPr>
          <p:sp>
            <p:nvSpPr>
              <p:cNvPr id="38" name="Chevron 37"/>
              <p:cNvSpPr/>
              <p:nvPr/>
            </p:nvSpPr>
            <p:spPr>
              <a:xfrm>
                <a:off x="4113684" y="2540092"/>
                <a:ext cx="2201253" cy="1572621"/>
              </a:xfrm>
              <a:prstGeom prst="chevron">
                <a:avLst>
                  <a:gd name="adj" fmla="val 70610"/>
                </a:avLst>
              </a:prstGeom>
              <a:solidFill>
                <a:srgbClr val="9900CC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Chevron 38"/>
              <p:cNvSpPr/>
              <p:nvPr/>
            </p:nvSpPr>
            <p:spPr>
              <a:xfrm>
                <a:off x="5419225" y="2636764"/>
                <a:ext cx="2201253" cy="145636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Chevron 39"/>
              <p:cNvSpPr/>
              <p:nvPr/>
            </p:nvSpPr>
            <p:spPr>
              <a:xfrm>
                <a:off x="6742485" y="2636765"/>
                <a:ext cx="2201253" cy="145636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Chevron 40"/>
              <p:cNvSpPr/>
              <p:nvPr/>
            </p:nvSpPr>
            <p:spPr>
              <a:xfrm>
                <a:off x="8064698" y="2636764"/>
                <a:ext cx="3098445" cy="1456370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12" name="Group 11"/>
            <p:cNvGrpSpPr/>
            <p:nvPr/>
          </p:nvGrpSpPr>
          <p:grpSpPr>
            <a:xfrm>
              <a:off x="3675923" y="3133921"/>
              <a:ext cx="6971275" cy="1028249"/>
              <a:chOff x="2773749" y="2512334"/>
              <a:chExt cx="8263512" cy="1866481"/>
            </a:xfrm>
            <a:solidFill>
              <a:srgbClr val="9900CC"/>
            </a:solidFill>
          </p:grpSpPr>
          <p:sp>
            <p:nvSpPr>
              <p:cNvPr id="33" name="Chevron 32"/>
              <p:cNvSpPr/>
              <p:nvPr/>
            </p:nvSpPr>
            <p:spPr>
              <a:xfrm>
                <a:off x="2773749" y="2636762"/>
                <a:ext cx="2201253" cy="1742046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Chevron 33"/>
              <p:cNvSpPr/>
              <p:nvPr/>
            </p:nvSpPr>
            <p:spPr>
              <a:xfrm>
                <a:off x="4097009" y="2512334"/>
                <a:ext cx="2201253" cy="1866476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Chevron 34"/>
              <p:cNvSpPr/>
              <p:nvPr/>
            </p:nvSpPr>
            <p:spPr>
              <a:xfrm>
                <a:off x="5419225" y="2636764"/>
                <a:ext cx="2201253" cy="1742048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Chevron 35"/>
              <p:cNvSpPr/>
              <p:nvPr/>
            </p:nvSpPr>
            <p:spPr>
              <a:xfrm>
                <a:off x="6742485" y="2636765"/>
                <a:ext cx="2201253" cy="1742049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Chevron 36"/>
              <p:cNvSpPr/>
              <p:nvPr/>
            </p:nvSpPr>
            <p:spPr>
              <a:xfrm>
                <a:off x="8064702" y="2636768"/>
                <a:ext cx="2972559" cy="1742047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3" name="Chevron 12"/>
            <p:cNvSpPr/>
            <p:nvPr/>
          </p:nvSpPr>
          <p:spPr>
            <a:xfrm>
              <a:off x="4603882" y="2284024"/>
              <a:ext cx="2044954" cy="86189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13"/>
            <p:cNvSpPr/>
            <p:nvPr/>
          </p:nvSpPr>
          <p:spPr>
            <a:xfrm>
              <a:off x="3626871" y="2225653"/>
              <a:ext cx="4067073" cy="1069627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14"/>
            <p:cNvSpPr/>
            <p:nvPr/>
          </p:nvSpPr>
          <p:spPr>
            <a:xfrm>
              <a:off x="6822073" y="2225047"/>
              <a:ext cx="2058542" cy="959701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15"/>
            <p:cNvSpPr/>
            <p:nvPr/>
          </p:nvSpPr>
          <p:spPr>
            <a:xfrm>
              <a:off x="8139041" y="2225048"/>
              <a:ext cx="2500927" cy="959700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2215701" y="3973076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16583" y="3095388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15701" y="2280808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98814" y="2394016"/>
              <a:ext cx="67848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১.১.২ কবি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 উল্লেখ করতে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পারবে;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25836" y="3235613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১.৪.২ কবিতাটি প্রমিত উচ্চারণে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 করতে পারবে;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3502386" y="4730422"/>
              <a:ext cx="3403983" cy="923412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22"/>
            <p:cNvSpPr/>
            <p:nvPr/>
          </p:nvSpPr>
          <p:spPr>
            <a:xfrm>
              <a:off x="5925639" y="4854799"/>
              <a:ext cx="1857024" cy="802316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23"/>
            <p:cNvSpPr/>
            <p:nvPr/>
          </p:nvSpPr>
          <p:spPr>
            <a:xfrm>
              <a:off x="7041970" y="4854799"/>
              <a:ext cx="1857024" cy="802317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24"/>
            <p:cNvSpPr/>
            <p:nvPr/>
          </p:nvSpPr>
          <p:spPr>
            <a:xfrm>
              <a:off x="8157418" y="4854799"/>
              <a:ext cx="2489780" cy="802317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2234520" y="4808003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97920" y="4900175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২.৩.২ পাঠ্যবইয়ের কবিতার মূলভাব লিখতে পারবে।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18687" y="4059834"/>
              <a:ext cx="75924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১.৫.১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শব্দগুলোর অর্থসহ বাক্য গঠন করতে পারবে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Sun 28"/>
            <p:cNvSpPr/>
            <p:nvPr/>
          </p:nvSpPr>
          <p:spPr>
            <a:xfrm>
              <a:off x="1887900" y="3109911"/>
              <a:ext cx="679088" cy="734179"/>
            </a:xfrm>
            <a:prstGeom prst="sun">
              <a:avLst>
                <a:gd name="adj" fmla="val 27227"/>
              </a:avLst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un 29"/>
            <p:cNvSpPr/>
            <p:nvPr/>
          </p:nvSpPr>
          <p:spPr>
            <a:xfrm>
              <a:off x="1897425" y="4833936"/>
              <a:ext cx="679088" cy="734179"/>
            </a:xfrm>
            <a:prstGeom prst="sun">
              <a:avLst>
                <a:gd name="adj" fmla="val 27227"/>
              </a:avLst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un 30"/>
            <p:cNvSpPr/>
            <p:nvPr/>
          </p:nvSpPr>
          <p:spPr>
            <a:xfrm>
              <a:off x="1892662" y="4000499"/>
              <a:ext cx="679088" cy="734179"/>
            </a:xfrm>
            <a:prstGeom prst="sun">
              <a:avLst>
                <a:gd name="adj" fmla="val 27227"/>
              </a:avLst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un 31"/>
            <p:cNvSpPr/>
            <p:nvPr/>
          </p:nvSpPr>
          <p:spPr>
            <a:xfrm>
              <a:off x="1873612" y="2309811"/>
              <a:ext cx="679088" cy="734179"/>
            </a:xfrm>
            <a:prstGeom prst="sun">
              <a:avLst>
                <a:gd name="adj" fmla="val 27227"/>
              </a:avLst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 descr="F:\school\Images\left_log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778" y="390334"/>
            <a:ext cx="1796414" cy="17178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84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2161"/>
            <a:ext cx="1669256" cy="879883"/>
            <a:chOff x="145257" y="275036"/>
            <a:chExt cx="1669256" cy="87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6" name="Oval 5"/>
          <p:cNvSpPr/>
          <p:nvPr/>
        </p:nvSpPr>
        <p:spPr>
          <a:xfrm>
            <a:off x="7123083" y="2674209"/>
            <a:ext cx="5487323" cy="184390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 আহসান হাবীব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পিরোজপুর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জেলার শঙ্করপাশা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 জন্মগ্রহণ করেন।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96417" y="4635364"/>
            <a:ext cx="10347308" cy="167971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“বৃষ্টি পড়ে টাপুর 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টুপুর”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ছুটির দিন দুপুরে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 শিশুতোষ কাব্যগ্রন্থ।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2871680"/>
            <a:ext cx="4509361" cy="12604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জুলাই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১৯৮৫ সালে তিনি মৃত্যু বরণ করেন।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02528" y="791521"/>
            <a:ext cx="9514357" cy="12852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২রা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জানু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য়ারি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১৯১৭ সালে তিনি জন্মগ্রহণ করেন।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23300" y="1986536"/>
            <a:ext cx="3964067" cy="2983393"/>
            <a:chOff x="4373111" y="2448598"/>
            <a:chExt cx="2888169" cy="2678177"/>
          </a:xfrm>
        </p:grpSpPr>
        <p:sp>
          <p:nvSpPr>
            <p:cNvPr id="11" name="Oval 10"/>
            <p:cNvSpPr/>
            <p:nvPr/>
          </p:nvSpPr>
          <p:spPr>
            <a:xfrm>
              <a:off x="4949843" y="2918093"/>
              <a:ext cx="1842515" cy="1774508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10800000">
              <a:off x="5746713" y="2448598"/>
              <a:ext cx="381000" cy="4360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6049937">
              <a:off x="6875375" y="3539946"/>
              <a:ext cx="350522" cy="421288"/>
            </a:xfrm>
            <a:prstGeom prst="downArrow">
              <a:avLst>
                <a:gd name="adj1" fmla="val 50000"/>
                <a:gd name="adj2" fmla="val 381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5768985" y="4705487"/>
              <a:ext cx="379547" cy="421288"/>
            </a:xfrm>
            <a:prstGeom prst="downArrow">
              <a:avLst>
                <a:gd name="adj1" fmla="val 44361"/>
                <a:gd name="adj2" fmla="val 535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 rot="5400000">
              <a:off x="4436025" y="3516942"/>
              <a:ext cx="406156" cy="53198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657014" y="333239"/>
            <a:ext cx="422135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06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2161"/>
            <a:ext cx="1669256" cy="879883"/>
            <a:chOff x="145257" y="275036"/>
            <a:chExt cx="1669256" cy="87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8" name="Group 7"/>
          <p:cNvGrpSpPr/>
          <p:nvPr/>
        </p:nvGrpSpPr>
        <p:grpSpPr>
          <a:xfrm>
            <a:off x="4367539" y="489255"/>
            <a:ext cx="3213493" cy="923330"/>
            <a:chOff x="2590800" y="1161276"/>
            <a:chExt cx="2469458" cy="923330"/>
          </a:xfrm>
        </p:grpSpPr>
        <p:sp>
          <p:nvSpPr>
            <p:cNvPr id="9" name="Rounded Rectangle 8"/>
            <p:cNvSpPr/>
            <p:nvPr/>
          </p:nvSpPr>
          <p:spPr>
            <a:xfrm>
              <a:off x="2590800" y="1244888"/>
              <a:ext cx="2463801" cy="838200"/>
            </a:xfrm>
            <a:prstGeom prst="roundRect">
              <a:avLst>
                <a:gd name="adj" fmla="val 26584"/>
              </a:avLst>
            </a:prstGeom>
            <a:gradFill flip="none" rotWithShape="1">
              <a:gsLst>
                <a:gs pos="0">
                  <a:srgbClr val="006600"/>
                </a:gs>
                <a:gs pos="23000">
                  <a:schemeClr val="bg1"/>
                </a:gs>
                <a:gs pos="77000">
                  <a:schemeClr val="bg1">
                    <a:lumMod val="95000"/>
                  </a:schemeClr>
                </a:gs>
                <a:gs pos="93000">
                  <a:schemeClr val="bg1"/>
                </a:gs>
                <a:gs pos="90000">
                  <a:srgbClr val="FF6699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3200" b="1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15110" y="1161276"/>
              <a:ext cx="23451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5400" b="1" dirty="0" smtClean="0">
                  <a:ln w="11430"/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bn-BD" sz="5400" b="1" dirty="0" smtClean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dirty="0">
                  <a:ln w="11430"/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01139" y="1250039"/>
            <a:ext cx="255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৫ মিনিট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9"/>
          <a:stretch/>
        </p:blipFill>
        <p:spPr>
          <a:xfrm>
            <a:off x="3637599" y="1929689"/>
            <a:ext cx="4706302" cy="3034223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949615" y="5263167"/>
            <a:ext cx="626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জন্ম পরিচয় লেখ।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62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2161"/>
            <a:ext cx="1669256" cy="879883"/>
            <a:chOff x="145257" y="275036"/>
            <a:chExt cx="1669256" cy="87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TextBox 4"/>
          <p:cNvSpPr txBox="1"/>
          <p:nvPr/>
        </p:nvSpPr>
        <p:spPr>
          <a:xfrm>
            <a:off x="4192834" y="257647"/>
            <a:ext cx="39753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শিক্ষকের আদর্শ 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C2996D-653E-43D0-BA41-D436933CE5F9}"/>
              </a:ext>
            </a:extLst>
          </p:cNvPr>
          <p:cNvSpPr txBox="1"/>
          <p:nvPr/>
        </p:nvSpPr>
        <p:spPr>
          <a:xfrm>
            <a:off x="6391031" y="3043773"/>
            <a:ext cx="50219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এমনি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কড়িতে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চলেছে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মানুষগুলো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 মানুষ যায় মাঠে আর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হাটের মানুষ হাটে।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 দেখে একটি ছেলের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সারাটি দিন কাটে।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1DDD977-CC75-4064-8E17-F2BFFD1A42EE}"/>
              </a:ext>
            </a:extLst>
          </p:cNvPr>
          <p:cNvSpPr txBox="1"/>
          <p:nvPr/>
        </p:nvSpPr>
        <p:spPr>
          <a:xfrm>
            <a:off x="142875" y="3015198"/>
            <a:ext cx="589065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যে নদী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নদীর জোয়ার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নৌকা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একলা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নদীর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চেনা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মনের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যখন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খুশী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পাশে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তার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জারুল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গাছে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হলুদ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1426" y="2193829"/>
            <a:ext cx="3822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82079" y="3190699"/>
            <a:ext cx="75821" cy="305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4E8FA0E-EA93-42AA-A368-4ABAEDAC5BB8}"/>
              </a:ext>
            </a:extLst>
          </p:cNvPr>
          <p:cNvSpPr txBox="1"/>
          <p:nvPr/>
        </p:nvSpPr>
        <p:spPr>
          <a:xfrm>
            <a:off x="197604" y="794083"/>
            <a:ext cx="11889622" cy="1569660"/>
          </a:xfrm>
          <a:prstGeom prst="rect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বাংলা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পৃষ্ঠা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 করো,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তোমাদের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কবিতাং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শটুকু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করে 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শোনাচ্ছি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তোমরা 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শো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প্রত্যেক শব্দের নিচে আঙ্গুল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মিলিয়ে আমাকে অনুসরণ ক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20772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755</Words>
  <Application>Microsoft Office PowerPoint</Application>
  <PresentationFormat>Widescreen</PresentationFormat>
  <Paragraphs>158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Kalpurush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84</cp:revision>
  <dcterms:created xsi:type="dcterms:W3CDTF">2022-03-19T14:13:12Z</dcterms:created>
  <dcterms:modified xsi:type="dcterms:W3CDTF">2022-03-21T15:12:53Z</dcterms:modified>
</cp:coreProperties>
</file>