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59" r:id="rId2"/>
  </p:sldMasterIdLst>
  <p:notesMasterIdLst>
    <p:notesMasterId r:id="rId24"/>
  </p:notesMasterIdLst>
  <p:sldIdLst>
    <p:sldId id="323" r:id="rId3"/>
    <p:sldId id="326" r:id="rId4"/>
    <p:sldId id="331" r:id="rId5"/>
    <p:sldId id="329" r:id="rId6"/>
    <p:sldId id="328" r:id="rId7"/>
    <p:sldId id="260" r:id="rId8"/>
    <p:sldId id="346" r:id="rId9"/>
    <p:sldId id="335" r:id="rId10"/>
    <p:sldId id="348" r:id="rId11"/>
    <p:sldId id="336" r:id="rId12"/>
    <p:sldId id="349" r:id="rId13"/>
    <p:sldId id="350" r:id="rId14"/>
    <p:sldId id="351" r:id="rId15"/>
    <p:sldId id="355" r:id="rId16"/>
    <p:sldId id="357" r:id="rId17"/>
    <p:sldId id="358" r:id="rId18"/>
    <p:sldId id="337" r:id="rId19"/>
    <p:sldId id="343" r:id="rId20"/>
    <p:sldId id="342" r:id="rId21"/>
    <p:sldId id="340" r:id="rId22"/>
    <p:sldId id="32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 তার নিজের পরিচয়</a:t>
            </a:r>
            <a:r>
              <a:rPr lang="bn-IN" baseline="0" dirty="0" smtClean="0"/>
              <a:t> দেবে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 শিক্ষক</a:t>
            </a:r>
            <a:r>
              <a:rPr lang="bn-IN" baseline="0" dirty="0" smtClean="0"/>
              <a:t> পাঠ ঘোষণা করবেন।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জোড়ায় জোড়ায় ভাগ করে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9EDDB-3BC7-4232-80A6-F67119222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bn-IN" baseline="0" dirty="0" smtClean="0">
                <a:latin typeface="Nikosh" pitchFamily="2" charset="0"/>
                <a:cs typeface="Nikosh" pitchFamily="2" charset="0"/>
              </a:rPr>
              <a:t> শিক্ষার্থীদের বিভিন্ন দলে ভাগ করে দিবেন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BAA6-89CC-4C1A-B070-CA5D99EFAE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1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59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61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5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96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84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>
                <a:solidFill>
                  <a:prstClr val="black"/>
                </a:solidFill>
              </a:rPr>
              <a:pPr/>
              <a:t>3/25/2022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3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>
                <a:solidFill>
                  <a:prstClr val="black"/>
                </a:solidFill>
              </a:rPr>
              <a:pPr/>
              <a:t>3/25/2022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63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>
                <a:solidFill>
                  <a:prstClr val="black"/>
                </a:solidFill>
              </a:rPr>
              <a:pPr/>
              <a:t>3/25/2022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8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68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>
                <a:solidFill>
                  <a:prstClr val="black"/>
                </a:solidFill>
              </a:rPr>
              <a:pPr/>
              <a:t>3/25/2022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51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>
                <a:solidFill>
                  <a:prstClr val="black"/>
                </a:solidFill>
              </a:rPr>
              <a:pPr/>
              <a:t>3/25/2022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91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>
                <a:solidFill>
                  <a:prstClr val="black"/>
                </a:solidFill>
              </a:rPr>
              <a:pPr/>
              <a:t>3/25/2022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14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>
                <a:solidFill>
                  <a:prstClr val="black"/>
                </a:solidFill>
              </a:rPr>
              <a:pPr/>
              <a:t>3/25/2022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15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>
                <a:solidFill>
                  <a:prstClr val="black"/>
                </a:solidFill>
              </a:rPr>
              <a:pPr/>
              <a:t>3/25/2022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01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>
                <a:solidFill>
                  <a:prstClr val="black"/>
                </a:solidFill>
              </a:rPr>
              <a:pPr/>
              <a:t>3/25/2022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61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>
                <a:solidFill>
                  <a:prstClr val="black"/>
                </a:solidFill>
              </a:rPr>
              <a:pPr/>
              <a:t>3/25/2022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09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>
                <a:solidFill>
                  <a:prstClr val="black"/>
                </a:solidFill>
              </a:rPr>
              <a:pPr/>
              <a:t>3/25/2022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66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49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6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5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8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4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7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83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21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9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04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TEyEEzGc.png"/>
          <p:cNvPicPr>
            <a:picLocks noChangeAspect="1"/>
          </p:cNvPicPr>
          <p:nvPr userDrawn="1"/>
        </p:nvPicPr>
        <p:blipFill>
          <a:blip r:embed="rId40" cstate="print"/>
          <a:stretch>
            <a:fillRect/>
          </a:stretch>
        </p:blipFill>
        <p:spPr>
          <a:xfrm>
            <a:off x="1" y="5210936"/>
            <a:ext cx="1676400" cy="1647063"/>
          </a:xfrm>
          <a:prstGeom prst="rect">
            <a:avLst/>
          </a:prstGeom>
        </p:spPr>
      </p:pic>
      <p:pic>
        <p:nvPicPr>
          <p:cNvPr id="8" name="Picture 7" descr="nTEyEEzGc.png"/>
          <p:cNvPicPr>
            <a:picLocks noChangeAspect="1"/>
          </p:cNvPicPr>
          <p:nvPr userDrawn="1"/>
        </p:nvPicPr>
        <p:blipFill>
          <a:blip r:embed="rId40" cstate="print"/>
          <a:stretch>
            <a:fillRect/>
          </a:stretch>
        </p:blipFill>
        <p:spPr>
          <a:xfrm rot="5400000">
            <a:off x="-14669" y="14669"/>
            <a:ext cx="1676400" cy="1647063"/>
          </a:xfrm>
          <a:prstGeom prst="rect">
            <a:avLst/>
          </a:prstGeom>
        </p:spPr>
      </p:pic>
      <p:pic>
        <p:nvPicPr>
          <p:cNvPr id="9" name="Picture 8" descr="nTEyEEzGc.png"/>
          <p:cNvPicPr>
            <a:picLocks noChangeAspect="1"/>
          </p:cNvPicPr>
          <p:nvPr userDrawn="1"/>
        </p:nvPicPr>
        <p:blipFill>
          <a:blip r:embed="rId40" cstate="print"/>
          <a:stretch>
            <a:fillRect/>
          </a:stretch>
        </p:blipFill>
        <p:spPr>
          <a:xfrm rot="10800000">
            <a:off x="7444947" y="14669"/>
            <a:ext cx="1676400" cy="1647063"/>
          </a:xfrm>
          <a:prstGeom prst="rect">
            <a:avLst/>
          </a:prstGeom>
        </p:spPr>
      </p:pic>
      <p:pic>
        <p:nvPicPr>
          <p:cNvPr id="10" name="Picture 9" descr="nTEyEEzGc.png"/>
          <p:cNvPicPr>
            <a:picLocks noChangeAspect="1"/>
          </p:cNvPicPr>
          <p:nvPr userDrawn="1"/>
        </p:nvPicPr>
        <p:blipFill>
          <a:blip r:embed="rId40" cstate="print"/>
          <a:stretch>
            <a:fillRect/>
          </a:stretch>
        </p:blipFill>
        <p:spPr>
          <a:xfrm rot="16200000">
            <a:off x="7482269" y="5196268"/>
            <a:ext cx="1676400" cy="16470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D001031-A06E-4B86-9FCA-158417A87459}" type="datetime1">
              <a:rPr lang="en-US" smtClean="0">
                <a:solidFill>
                  <a:prstClr val="black"/>
                </a:solidFill>
              </a:rPr>
              <a:pPr/>
              <a:t>3/25/2022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6EFD1D-6E81-4B63-8A69-79648248B8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3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832" r:id="rId18"/>
    <p:sldLayoutId id="2147483833" r:id="rId19"/>
    <p:sldLayoutId id="2147483834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53" r:id="rId27"/>
    <p:sldLayoutId id="2147483854" r:id="rId28"/>
    <p:sldLayoutId id="2147483855" r:id="rId29"/>
    <p:sldLayoutId id="2147483856" r:id="rId30"/>
    <p:sldLayoutId id="2147483857" r:id="rId31"/>
    <p:sldLayoutId id="2147483858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57200"/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-62199"/>
            <a:ext cx="4443212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3212" y="-62199"/>
            <a:ext cx="4700789" cy="69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5410200"/>
            <a:ext cx="6324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ওয়েবে নিরাপদ থাকার  প্রয়োজনীয়তা ব্যাখ্যা কর  ।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jOR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0"/>
            <a:ext cx="3276600" cy="189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057400"/>
            <a:ext cx="5029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779" y="3167390"/>
            <a:ext cx="296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391180"/>
            <a:ext cx="5943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সতর্কতা বা বিশেষ ব্যবস্থা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গ্রহণ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করা হয়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295400"/>
            <a:ext cx="67056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5171182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আমাদের ব্যবহৃত সাইটগুলোর একাউন্ট হ্যাক হতে পারে।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1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 হ্যাক হলে কী হতে পারে? 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181600" cy="3505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534418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অনেক প্রয়োজনীয় মেইল হারিয়ে যেতে পারে।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5791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উপায়</a:t>
            </a:r>
            <a:endParaRPr lang="bn-BD" sz="36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1524000"/>
            <a:ext cx="2857500" cy="990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ওয়েবে নিরাপদ থাকা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124200"/>
            <a:ext cx="33528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3124200"/>
            <a:ext cx="3505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3905250" cy="2285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96536"/>
            <a:ext cx="3886200" cy="21603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4038600"/>
            <a:ext cx="3153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ও ই-মেইল সাইট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181601" y="4343400"/>
            <a:ext cx="344947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24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সাইট 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ই-মেইল 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62" y="557278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পাসওয়ার্ড ব্যবহার না করা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9644" y="557278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পাসওয়ার্ড পরিবর্তন করা 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 l="25000" t="15333" r="25000" b="7333"/>
          <a:stretch>
            <a:fillRect/>
          </a:stretch>
        </p:blipFill>
        <p:spPr bwMode="auto">
          <a:xfrm>
            <a:off x="533400" y="1447800"/>
            <a:ext cx="386780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 l="15625" t="15333" r="19531" b="10000"/>
          <a:stretch>
            <a:fillRect/>
          </a:stretch>
        </p:blipFill>
        <p:spPr bwMode="auto">
          <a:xfrm>
            <a:off x="4876800" y="1371600"/>
            <a:ext cx="36031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6131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065" y="4989493"/>
            <a:ext cx="3243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২-স্তর</a:t>
            </a:r>
            <a:r>
              <a:rPr lang="bn-BD" sz="3200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ভেরিফিকেশন ব্যবস্থা ব্যবহার করা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4600" y="4989493"/>
            <a:ext cx="4652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ক্যাফে কম্পিউটার ব্যবহার শেষে একাউন্ট থেকে লগ-আউট করা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r="22826" b="1774"/>
          <a:stretch/>
        </p:blipFill>
        <p:spPr>
          <a:xfrm>
            <a:off x="337910" y="956890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2" name="Picture 2" descr="http://a57.foxnews.com/images.foxnews.com/content/fox-news/tech/2012/10/01/iran-unblocks-gmail-plans-own-services/_jcr_content/par/featured-media/media-1.img.jpg/876/493/1446583876303.jpg?ve=1&amp;tl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95400"/>
            <a:ext cx="4495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02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4026" y="5141893"/>
            <a:ext cx="3176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কাঊকে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বানানোর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646" y="5334000"/>
            <a:ext cx="342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ফেসবুকে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EEECE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সামাজেক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vignette3.wikia.nocookie.net/cc71test/images/d/d8/Friend_request.png/revision/latest?cb=2013021902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" y="1373188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1.squarespace.com/static/5229e2ade4b0e666272bd694/523e0e43e4b07afea7f34b23/523e0e48e4b05da14108228f/1385011514295/CampBarnabas_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24" y="1238052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24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838200"/>
            <a:ext cx="3352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181600"/>
            <a:ext cx="83820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সামাজিক যোগাযোগের মাধ্যম হিসাবে ফেসবুকের ভূমিকা । আলোচনা কর ।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logot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2819400" cy="1809750"/>
          </a:xfrm>
          <a:prstGeom prst="cloudCallou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95500"/>
            <a:ext cx="5029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ওয়েবে নিরাপদ থাকার জন্য কেমন পাসওয়ার্ড ব্যবহার করা উচিত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সহজ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ই-মেইল ও ফেসবুক ব্যবহারের করার পর প্রতিবারই  কি করা উচিত?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কঠিন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জটিল বিন্যাস 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কোনোটিই নয়।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4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4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4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লগ আউট না করা</a:t>
            </a:r>
            <a:endParaRPr lang="en-US" sz="1600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সবগুলো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990" y="4461681"/>
            <a:ext cx="2685886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কম্পিউটার খুলে রাখা </a:t>
            </a:r>
            <a:endParaRPr lang="en-US" sz="2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লগ আউট করা 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508933" y="2514600"/>
            <a:ext cx="399757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113947" y="3771900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ফেসবুকে কি প্রকাশ থেকে বিরত থাকা উচিত  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 </a:t>
            </a:r>
            <a:endParaRPr lang="en-US" sz="32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স্কুলের ছবি</a:t>
            </a:r>
            <a:endParaRPr lang="en-US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কোথায় কিছু দিন পর পর পাস ওয়ার্ড পরিবর্তন  কি করতে হবে 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খুবই ব্যক্তিগত ছবি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বন্ধুদের ছবি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বইয়ের ছবি । 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3581400"/>
            <a:ext cx="2667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   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মুক্তপাঠে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সবগুলো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ই-মেইলে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63236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ফেসবুকে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5501263" y="2019300"/>
            <a:ext cx="399757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351965" y="4686300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2025363"/>
            <a:ext cx="4197927" cy="58169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 (শিল্পী)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bn-BD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আইসিটি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bn-BD" sz="2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লখপুর  আলহাজ্ব আম্বিয়া ইছহাক কলেজিয়েট গালর্স  স্কুল ।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MOBILE : 01719769522</a:t>
            </a:r>
          </a:p>
          <a:p>
            <a:r>
              <a:rPr lang="en-US" sz="24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       E-mail: shilpifarida1977@gmail.com</a:t>
            </a:r>
          </a:p>
          <a:p>
            <a:endParaRPr lang="en-US" dirty="0" smtClean="0">
              <a:solidFill>
                <a:srgbClr val="6585CF">
                  <a:lumMod val="60000"/>
                  <a:lumOff val="40000"/>
                </a:srgbClr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2"/>
            <a:ext cx="9144000" cy="1797268"/>
          </a:xfrm>
          <a:prstGeom prst="flowChartTerminator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" y="2175641"/>
            <a:ext cx="2772442" cy="2822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3435" y="2286000"/>
            <a:ext cx="4130566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8" y="2025363"/>
            <a:ext cx="5086350" cy="58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559015"/>
            <a:ext cx="250249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ea typeface="Calibri"/>
                <a:cs typeface="Nikosh" pitchFamily="2" charset="0"/>
              </a:rPr>
              <a:t>বাড়ির কাজ </a:t>
            </a:r>
            <a:r>
              <a:rPr lang="bn-BD" sz="4800" dirty="0">
                <a:solidFill>
                  <a:srgbClr val="F79646">
                    <a:lumMod val="50000"/>
                  </a:srgbClr>
                </a:solidFill>
                <a:ea typeface="Calibri"/>
                <a:cs typeface="NikoshBAN"/>
              </a:rPr>
              <a:t> </a:t>
            </a:r>
            <a:endParaRPr lang="en-US" sz="4800" dirty="0">
              <a:solidFill>
                <a:srgbClr val="F79646">
                  <a:lumMod val="50000"/>
                </a:srgbClr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634805"/>
            <a:ext cx="7717222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" pitchFamily="2" charset="0"/>
                <a:ea typeface="Calibri"/>
                <a:cs typeface="Nikosh" pitchFamily="2" charset="0"/>
              </a:rPr>
              <a:t>ওয়েব সাইট ব্যবহার করার সময় কি কি বিষয়ে সতর্ক থাকতে হবে তার একটি তালিকা প্রস্তুত কর</a:t>
            </a:r>
            <a:endParaRPr lang="en-US" sz="4400" dirty="0">
              <a:solidFill>
                <a:srgbClr val="C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pic>
        <p:nvPicPr>
          <p:cNvPr id="5" name="Picture 4" descr="b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75" y="685801"/>
            <a:ext cx="2769125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57401"/>
            <a:ext cx="4440622" cy="2201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36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9531" y="1060177"/>
            <a:ext cx="5705061" cy="405516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/>
            <a:r>
              <a:rPr lang="bn-IN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bn-IN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38" dirty="0">
              <a:ln w="11430"/>
              <a:solidFill>
                <a:srgbClr val="E6B9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1" y="-97181"/>
            <a:ext cx="4430460" cy="6976359"/>
          </a:xfrm>
          <a:prstGeom prst="rect">
            <a:avLst/>
          </a:prstGeom>
        </p:spPr>
      </p:pic>
      <p:pic>
        <p:nvPicPr>
          <p:cNvPr id="10" name="Picture 9" descr="Mar_2014_desh1395131430.jpg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1330" y="-97181"/>
            <a:ext cx="4713540" cy="6976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0667" y="1540126"/>
            <a:ext cx="5193926" cy="4615704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defTabSz="457200"/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90C22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01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94"/>
            <a:ext cx="4876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6800" y="0"/>
            <a:ext cx="426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algn="ctr"/>
            <a:endParaRPr lang="bn-BD" sz="32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শ্রেণিঃ নবম ও দশম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অধ্যায়ঃ ২য় 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পাঠঃ 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</a:p>
          <a:p>
            <a:pPr algn="ctr"/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 ছবিতে কি দেখতে পাচ্ছ 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5486400"/>
            <a:ext cx="7086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তাহলে,  তোমরা কি বলতে পার </a:t>
            </a:r>
            <a:r>
              <a:rPr lang="bn-BD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উপরের ছবি থেকে কি সম্পর্কে ধারণা পাচ্ছি 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 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7999"/>
            <a:ext cx="3581400" cy="2286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430530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285"/>
            <a:ext cx="3886200" cy="21878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73" y="597285"/>
            <a:ext cx="3810000" cy="218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27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647" y="189185"/>
            <a:ext cx="86205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তাহলে আমাদের </a:t>
            </a:r>
            <a:r>
              <a:rPr lang="bn-IN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হলো  </a:t>
            </a:r>
            <a:r>
              <a:rPr lang="en-US" sz="5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…………....…………. ?</a:t>
            </a:r>
            <a:endParaRPr lang="en-US" sz="7200" b="1" dirty="0">
              <a:ln w="12700" cmpd="sng">
                <a:solidFill>
                  <a:srgbClr val="6585C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095" y="3967936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286001"/>
            <a:ext cx="7239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766137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b="1" spc="50" dirty="0" smtClean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spc="50" dirty="0" smtClean="0">
                <a:ln w="12700" cmpd="sng">
                  <a:solidFill>
                    <a:srgbClr val="7B886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7B8864">
                      <a:satMod val="180000"/>
                      <a:alpha val="3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5867400"/>
            <a:ext cx="4800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ওয়েবে নিরাপদ থাকা</a:t>
            </a:r>
          </a:p>
          <a:p>
            <a:pPr algn="ctr"/>
            <a:endParaRPr lang="en-US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286001"/>
            <a:ext cx="742556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18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828802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107" y="2413577"/>
            <a:ext cx="8229600" cy="23083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ওয়েব সাইট ব্যবহারের ক্ষেত্রসমুহ আলোচনা করতে পারবে ।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সাধারণ সাইটে নিরাপদ থাকার পদ্ধতি বর্ণনা করতে পারবে ।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সতর্কতা মেনে সামাজিক যোগাযোগ ও অনান্য সাইট ব্যবহার করতে পারবে ।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4800"/>
            <a:ext cx="5715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467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7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5" y="697884"/>
            <a:ext cx="2705100" cy="1685925"/>
          </a:xfrm>
          <a:prstGeom prst="cloudCallo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685800"/>
            <a:ext cx="32004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একক </a:t>
            </a:r>
            <a:r>
              <a:rPr lang="bn-BD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 </a:t>
            </a: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কাজ</a:t>
            </a:r>
            <a:r>
              <a:rPr lang="bn-IN" sz="2400" kern="0" dirty="0" smtClean="0">
                <a:solidFill>
                  <a:srgbClr val="C00000"/>
                </a:solidFill>
                <a:latin typeface="Franklin Gothic Book"/>
              </a:rPr>
              <a:t> </a:t>
            </a:r>
            <a:endParaRPr lang="en-US" sz="2400" kern="0" dirty="0" smtClean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9750" y="5334000"/>
            <a:ext cx="6419850" cy="53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ওয়েবে নিরাপদ থাকা বলতে কি বুঝ  ? 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78692"/>
            <a:ext cx="5410200" cy="2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"/>
            <a:ext cx="6553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প্রয়োজনীয়তা</a:t>
            </a:r>
            <a:endParaRPr lang="bn-BD" sz="4000" dirty="0">
              <a:ln w="0"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57400"/>
            <a:ext cx="5181600" cy="2819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914400"/>
            <a:ext cx="77724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কোনো কম্পিউটার বা মোবাইল ডিভাইস অনলাইনে যুক্ত থাকে তখন কী হয়?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876800"/>
            <a:ext cx="5257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ঝুঁকি কমাতে কী গ্রহণ করা প্রয়োজন?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9700" y="557278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 এবং বিশেষ ব্যবস্থা গ্রহণ করা প্রয়োজন। 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958" y="6096000"/>
            <a:ext cx="3908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এর নিরাপত্তা ঝুঁকি তৈরি হয়।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471</Words>
  <Application>Microsoft Office PowerPoint</Application>
  <PresentationFormat>On-screen Show (4:3)</PresentationFormat>
  <Paragraphs>115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1_Facet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User</cp:lastModifiedBy>
  <cp:revision>200</cp:revision>
  <dcterms:created xsi:type="dcterms:W3CDTF">2016-02-06T16:22:56Z</dcterms:created>
  <dcterms:modified xsi:type="dcterms:W3CDTF">2022-03-25T16:25:38Z</dcterms:modified>
</cp:coreProperties>
</file>