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0" r:id="rId3"/>
    <p:sldId id="289" r:id="rId4"/>
    <p:sldId id="273" r:id="rId5"/>
    <p:sldId id="281" r:id="rId6"/>
    <p:sldId id="264" r:id="rId7"/>
    <p:sldId id="259" r:id="rId8"/>
    <p:sldId id="260" r:id="rId9"/>
    <p:sldId id="261" r:id="rId10"/>
    <p:sldId id="275" r:id="rId11"/>
    <p:sldId id="285" r:id="rId12"/>
    <p:sldId id="262" r:id="rId13"/>
    <p:sldId id="263" r:id="rId14"/>
    <p:sldId id="271" r:id="rId15"/>
    <p:sldId id="274" r:id="rId16"/>
    <p:sldId id="272" r:id="rId17"/>
    <p:sldId id="277" r:id="rId18"/>
    <p:sldId id="280" r:id="rId19"/>
    <p:sldId id="286" r:id="rId20"/>
    <p:sldId id="284" r:id="rId21"/>
    <p:sldId id="283" r:id="rId22"/>
    <p:sldId id="290" r:id="rId23"/>
    <p:sldId id="269" r:id="rId24"/>
    <p:sldId id="292" r:id="rId25"/>
    <p:sldId id="265" r:id="rId26"/>
    <p:sldId id="291" r:id="rId27"/>
    <p:sldId id="287" r:id="rId28"/>
    <p:sldId id="288" r:id="rId29"/>
    <p:sldId id="276"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56C431-462B-45D4-B02F-107F6839A339}" type="datetimeFigureOut">
              <a:rPr lang="en-US" smtClean="0"/>
              <a:t>03/25/2022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85F0B-BA1C-431B-BB85-26908B04981A}" type="slidenum">
              <a:rPr lang="en-US" smtClean="0"/>
              <a:t>‹#›</a:t>
            </a:fld>
            <a:endParaRPr lang="en-US"/>
          </a:p>
        </p:txBody>
      </p:sp>
    </p:spTree>
    <p:extLst>
      <p:ext uri="{BB962C8B-B14F-4D97-AF65-F5344CB8AC3E}">
        <p14:creationId xmlns:p14="http://schemas.microsoft.com/office/powerpoint/2010/main" val="226038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6C431-462B-45D4-B02F-107F6839A339}" type="datetimeFigureOut">
              <a:rPr lang="en-US" smtClean="0"/>
              <a:t>03/25/2022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85F0B-BA1C-431B-BB85-26908B04981A}" type="slidenum">
              <a:rPr lang="en-US" smtClean="0"/>
              <a:t>‹#›</a:t>
            </a:fld>
            <a:endParaRPr lang="en-US"/>
          </a:p>
        </p:txBody>
      </p:sp>
    </p:spTree>
    <p:extLst>
      <p:ext uri="{BB962C8B-B14F-4D97-AF65-F5344CB8AC3E}">
        <p14:creationId xmlns:p14="http://schemas.microsoft.com/office/powerpoint/2010/main" val="122413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6C431-462B-45D4-B02F-107F6839A339}" type="datetimeFigureOut">
              <a:rPr lang="en-US" smtClean="0"/>
              <a:t>03/25/2022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85F0B-BA1C-431B-BB85-26908B04981A}" type="slidenum">
              <a:rPr lang="en-US" smtClean="0"/>
              <a:t>‹#›</a:t>
            </a:fld>
            <a:endParaRPr lang="en-US"/>
          </a:p>
        </p:txBody>
      </p:sp>
    </p:spTree>
    <p:extLst>
      <p:ext uri="{BB962C8B-B14F-4D97-AF65-F5344CB8AC3E}">
        <p14:creationId xmlns:p14="http://schemas.microsoft.com/office/powerpoint/2010/main" val="2286426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6C431-462B-45D4-B02F-107F6839A339}" type="datetimeFigureOut">
              <a:rPr lang="en-US" smtClean="0"/>
              <a:t>03/25/2022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85F0B-BA1C-431B-BB85-26908B04981A}" type="slidenum">
              <a:rPr lang="en-US" smtClean="0"/>
              <a:t>‹#›</a:t>
            </a:fld>
            <a:endParaRPr lang="en-US"/>
          </a:p>
        </p:txBody>
      </p:sp>
    </p:spTree>
    <p:extLst>
      <p:ext uri="{BB962C8B-B14F-4D97-AF65-F5344CB8AC3E}">
        <p14:creationId xmlns:p14="http://schemas.microsoft.com/office/powerpoint/2010/main" val="234223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56C431-462B-45D4-B02F-107F6839A339}" type="datetimeFigureOut">
              <a:rPr lang="en-US" smtClean="0"/>
              <a:t>03/25/2022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85F0B-BA1C-431B-BB85-26908B04981A}" type="slidenum">
              <a:rPr lang="en-US" smtClean="0"/>
              <a:t>‹#›</a:t>
            </a:fld>
            <a:endParaRPr lang="en-US"/>
          </a:p>
        </p:txBody>
      </p:sp>
    </p:spTree>
    <p:extLst>
      <p:ext uri="{BB962C8B-B14F-4D97-AF65-F5344CB8AC3E}">
        <p14:creationId xmlns:p14="http://schemas.microsoft.com/office/powerpoint/2010/main" val="205649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56C431-462B-45D4-B02F-107F6839A339}" type="datetimeFigureOut">
              <a:rPr lang="en-US" smtClean="0"/>
              <a:t>03/25/2022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85F0B-BA1C-431B-BB85-26908B04981A}" type="slidenum">
              <a:rPr lang="en-US" smtClean="0"/>
              <a:t>‹#›</a:t>
            </a:fld>
            <a:endParaRPr lang="en-US"/>
          </a:p>
        </p:txBody>
      </p:sp>
    </p:spTree>
    <p:extLst>
      <p:ext uri="{BB962C8B-B14F-4D97-AF65-F5344CB8AC3E}">
        <p14:creationId xmlns:p14="http://schemas.microsoft.com/office/powerpoint/2010/main" val="25037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56C431-462B-45D4-B02F-107F6839A339}" type="datetimeFigureOut">
              <a:rPr lang="en-US" smtClean="0"/>
              <a:t>03/25/2022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285F0B-BA1C-431B-BB85-26908B04981A}" type="slidenum">
              <a:rPr lang="en-US" smtClean="0"/>
              <a:t>‹#›</a:t>
            </a:fld>
            <a:endParaRPr lang="en-US"/>
          </a:p>
        </p:txBody>
      </p:sp>
    </p:spTree>
    <p:extLst>
      <p:ext uri="{BB962C8B-B14F-4D97-AF65-F5344CB8AC3E}">
        <p14:creationId xmlns:p14="http://schemas.microsoft.com/office/powerpoint/2010/main" val="244607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56C431-462B-45D4-B02F-107F6839A339}" type="datetimeFigureOut">
              <a:rPr lang="en-US" smtClean="0"/>
              <a:t>03/25/2022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285F0B-BA1C-431B-BB85-26908B04981A}" type="slidenum">
              <a:rPr lang="en-US" smtClean="0"/>
              <a:t>‹#›</a:t>
            </a:fld>
            <a:endParaRPr lang="en-US"/>
          </a:p>
        </p:txBody>
      </p:sp>
    </p:spTree>
    <p:extLst>
      <p:ext uri="{BB962C8B-B14F-4D97-AF65-F5344CB8AC3E}">
        <p14:creationId xmlns:p14="http://schemas.microsoft.com/office/powerpoint/2010/main" val="412775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6C431-462B-45D4-B02F-107F6839A339}" type="datetimeFigureOut">
              <a:rPr lang="en-US" smtClean="0"/>
              <a:t>03/25/2022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285F0B-BA1C-431B-BB85-26908B04981A}" type="slidenum">
              <a:rPr lang="en-US" smtClean="0"/>
              <a:t>‹#›</a:t>
            </a:fld>
            <a:endParaRPr lang="en-US"/>
          </a:p>
        </p:txBody>
      </p:sp>
    </p:spTree>
    <p:extLst>
      <p:ext uri="{BB962C8B-B14F-4D97-AF65-F5344CB8AC3E}">
        <p14:creationId xmlns:p14="http://schemas.microsoft.com/office/powerpoint/2010/main" val="427924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6C431-462B-45D4-B02F-107F6839A339}" type="datetimeFigureOut">
              <a:rPr lang="en-US" smtClean="0"/>
              <a:t>03/25/2022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85F0B-BA1C-431B-BB85-26908B04981A}" type="slidenum">
              <a:rPr lang="en-US" smtClean="0"/>
              <a:t>‹#›</a:t>
            </a:fld>
            <a:endParaRPr lang="en-US"/>
          </a:p>
        </p:txBody>
      </p:sp>
    </p:spTree>
    <p:extLst>
      <p:ext uri="{BB962C8B-B14F-4D97-AF65-F5344CB8AC3E}">
        <p14:creationId xmlns:p14="http://schemas.microsoft.com/office/powerpoint/2010/main" val="69385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6C431-462B-45D4-B02F-107F6839A339}" type="datetimeFigureOut">
              <a:rPr lang="en-US" smtClean="0"/>
              <a:t>03/25/2022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85F0B-BA1C-431B-BB85-26908B04981A}" type="slidenum">
              <a:rPr lang="en-US" smtClean="0"/>
              <a:t>‹#›</a:t>
            </a:fld>
            <a:endParaRPr lang="en-US"/>
          </a:p>
        </p:txBody>
      </p:sp>
    </p:spTree>
    <p:extLst>
      <p:ext uri="{BB962C8B-B14F-4D97-AF65-F5344CB8AC3E}">
        <p14:creationId xmlns:p14="http://schemas.microsoft.com/office/powerpoint/2010/main" val="92997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6C431-462B-45D4-B02F-107F6839A339}" type="datetimeFigureOut">
              <a:rPr lang="en-US" smtClean="0"/>
              <a:t>03/25/2022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85F0B-BA1C-431B-BB85-26908B04981A}" type="slidenum">
              <a:rPr lang="en-US" smtClean="0"/>
              <a:t>‹#›</a:t>
            </a:fld>
            <a:endParaRPr lang="en-US"/>
          </a:p>
        </p:txBody>
      </p:sp>
    </p:spTree>
    <p:extLst>
      <p:ext uri="{BB962C8B-B14F-4D97-AF65-F5344CB8AC3E}">
        <p14:creationId xmlns:p14="http://schemas.microsoft.com/office/powerpoint/2010/main" val="2089310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webp"/><Relationship Id="rId1" Type="http://schemas.openxmlformats.org/officeDocument/2006/relationships/slideLayout" Target="../slideLayouts/slideLayout7.xml"/><Relationship Id="rId6" Type="http://schemas.openxmlformats.org/officeDocument/2006/relationships/image" Target="../media/image25.webp"/><Relationship Id="rId5" Type="http://schemas.openxmlformats.org/officeDocument/2006/relationships/image" Target="../media/image24.jpg"/><Relationship Id="rId4" Type="http://schemas.openxmlformats.org/officeDocument/2006/relationships/image" Target="../media/image23.webp"/></Relationships>
</file>

<file path=ppt/slides/_rels/slide1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32.jp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7.web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g"/><Relationship Id="rId4" Type="http://schemas.openxmlformats.org/officeDocument/2006/relationships/image" Target="../media/image50.webp"/></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webp"/><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web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ebp"/><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815" y="4450080"/>
            <a:ext cx="2251182" cy="2164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72" y="4312920"/>
            <a:ext cx="2251182" cy="2164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3138" y="4450080"/>
            <a:ext cx="2296902" cy="2164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815" y="502920"/>
            <a:ext cx="2251182" cy="2011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72" y="502920"/>
            <a:ext cx="2251182" cy="2164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3138" y="502920"/>
            <a:ext cx="2296902" cy="2164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5237344" y="2974508"/>
            <a:ext cx="1986124" cy="1015663"/>
          </a:xfrm>
          <a:prstGeom prst="rect">
            <a:avLst/>
          </a:prstGeom>
          <a:solidFill>
            <a:srgbClr val="FFC000"/>
          </a:solidFill>
          <a:ln w="76200">
            <a:solidFill>
              <a:srgbClr val="92D050"/>
            </a:solidFill>
          </a:ln>
        </p:spPr>
        <p:txBody>
          <a:bodyPr wrap="square" rtlCol="0">
            <a:spAutoFit/>
          </a:bodyPr>
          <a:lstStyle/>
          <a:p>
            <a:r>
              <a:rPr lang="bn-BD" sz="6000" dirty="0" smtClean="0">
                <a:latin typeface="NikoshBAN" panose="02000000000000000000" pitchFamily="2" charset="0"/>
                <a:cs typeface="NikoshBAN" panose="02000000000000000000" pitchFamily="2" charset="0"/>
              </a:rPr>
              <a:t> স্বাগত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21871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326" y="195955"/>
            <a:ext cx="11369040" cy="6402520"/>
          </a:xfrm>
          <a:prstGeom prst="rect">
            <a:avLst/>
          </a:prstGeom>
          <a:solidFill>
            <a:srgbClr val="FFC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722" t="5048" r="21784" b="8690"/>
          <a:stretch/>
        </p:blipFill>
        <p:spPr>
          <a:xfrm>
            <a:off x="664128" y="2311917"/>
            <a:ext cx="3152535" cy="1857375"/>
          </a:xfrm>
          <a:prstGeom prst="rect">
            <a:avLst/>
          </a:prstGeom>
          <a:ln w="76200">
            <a:solidFill>
              <a:srgbClr val="92D05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666" y="2283209"/>
            <a:ext cx="3130154" cy="1857375"/>
          </a:xfrm>
          <a:prstGeom prst="rect">
            <a:avLst/>
          </a:prstGeom>
          <a:ln w="76200">
            <a:solidFill>
              <a:schemeClr val="accent2">
                <a:lumMod val="75000"/>
              </a:schemeClr>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5583" t="4860" r="4167"/>
          <a:stretch/>
        </p:blipFill>
        <p:spPr>
          <a:xfrm>
            <a:off x="664128" y="4499361"/>
            <a:ext cx="3152535" cy="1809999"/>
          </a:xfrm>
          <a:prstGeom prst="rect">
            <a:avLst/>
          </a:prstGeom>
          <a:ln w="76200">
            <a:solidFill>
              <a:schemeClr val="accent1">
                <a:lumMod val="75000"/>
              </a:schemeClr>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5666" y="4346695"/>
            <a:ext cx="3130154" cy="1962665"/>
          </a:xfrm>
          <a:prstGeom prst="rect">
            <a:avLst/>
          </a:prstGeom>
          <a:solidFill>
            <a:schemeClr val="accent6">
              <a:lumMod val="75000"/>
            </a:schemeClr>
          </a:solidFill>
          <a:ln w="76200">
            <a:solidFill>
              <a:schemeClr val="accent6">
                <a:lumMod val="60000"/>
                <a:lumOff val="40000"/>
              </a:schemeClr>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128" y="381648"/>
            <a:ext cx="3152536" cy="1675752"/>
          </a:xfrm>
          <a:prstGeom prst="rect">
            <a:avLst/>
          </a:prstGeom>
          <a:solidFill>
            <a:srgbClr val="00B0F0"/>
          </a:solidFill>
          <a:ln w="76200">
            <a:solidFill>
              <a:srgbClr val="00B0F0"/>
            </a:solidFill>
          </a:ln>
        </p:spPr>
      </p:pic>
      <p:sp>
        <p:nvSpPr>
          <p:cNvPr id="8" name="TextBox 7"/>
          <p:cNvSpPr txBox="1"/>
          <p:nvPr/>
        </p:nvSpPr>
        <p:spPr>
          <a:xfrm>
            <a:off x="8124822" y="762210"/>
            <a:ext cx="3008957" cy="4524315"/>
          </a:xfrm>
          <a:prstGeom prst="rect">
            <a:avLst/>
          </a:prstGeom>
          <a:solidFill>
            <a:schemeClr val="accent2"/>
          </a:solidFill>
          <a:ln w="76200">
            <a:solidFill>
              <a:srgbClr val="00B0F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এণ্টামিবা পরজীবি হিসাবে  মানুষ, বানরজাতীয় প্রাণী, বিড়াল, কুকুর, শূকর ও ইঁদুরের বৃহদান্ত্রে বাস করে। এণ্টামিবা একধরনের আমাশয় রোগের জন্য দায়ী। </a:t>
            </a:r>
            <a:endParaRPr lang="en-US" sz="36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5666" y="381648"/>
            <a:ext cx="3130154" cy="1695450"/>
          </a:xfrm>
          <a:prstGeom prst="rect">
            <a:avLst/>
          </a:prstGeom>
          <a:ln w="76200">
            <a:solidFill>
              <a:srgbClr val="FFFF00"/>
            </a:solidFill>
          </a:ln>
        </p:spPr>
      </p:pic>
    </p:spTree>
    <p:extLst>
      <p:ext uri="{BB962C8B-B14F-4D97-AF65-F5344CB8AC3E}">
        <p14:creationId xmlns:p14="http://schemas.microsoft.com/office/powerpoint/2010/main" val="135834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350521"/>
            <a:ext cx="11399520" cy="6339838"/>
          </a:xfrm>
          <a:prstGeom prst="rect">
            <a:avLst/>
          </a:prstGeom>
          <a:solidFill>
            <a:schemeClr val="accent4"/>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97" y="4811373"/>
            <a:ext cx="2645935" cy="1560188"/>
          </a:xfrm>
          <a:prstGeom prst="rect">
            <a:avLst/>
          </a:prstGeom>
          <a:ln w="76200">
            <a:solidFill>
              <a:srgbClr val="00B0F0"/>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1942" y="696806"/>
            <a:ext cx="2575749" cy="1555221"/>
          </a:xfrm>
          <a:prstGeom prst="rect">
            <a:avLst/>
          </a:prstGeom>
          <a:ln w="76200">
            <a:solidFill>
              <a:srgbClr val="FF0000"/>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827" b="10533"/>
          <a:stretch/>
        </p:blipFill>
        <p:spPr>
          <a:xfrm>
            <a:off x="689811" y="696806"/>
            <a:ext cx="2800149" cy="1555222"/>
          </a:xfrm>
          <a:prstGeom prst="rect">
            <a:avLst/>
          </a:prstGeom>
          <a:ln w="76200">
            <a:solidFill>
              <a:srgbClr val="FFFF0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5357" y="2695112"/>
            <a:ext cx="2552334" cy="1673176"/>
          </a:xfrm>
          <a:prstGeom prst="rect">
            <a:avLst/>
          </a:prstGeom>
          <a:ln w="76200">
            <a:solidFill>
              <a:schemeClr val="accent2">
                <a:lumMod val="75000"/>
              </a:schemeClr>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3649" y="4811373"/>
            <a:ext cx="2575749" cy="1560188"/>
          </a:xfrm>
          <a:prstGeom prst="rect">
            <a:avLst/>
          </a:prstGeom>
          <a:ln w="76200">
            <a:solidFill>
              <a:schemeClr val="accent6"/>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734" y="2695112"/>
            <a:ext cx="2741226" cy="1627456"/>
          </a:xfrm>
          <a:prstGeom prst="rect">
            <a:avLst/>
          </a:prstGeom>
          <a:ln w="76200">
            <a:solidFill>
              <a:schemeClr val="tx1"/>
            </a:solidFill>
          </a:ln>
        </p:spPr>
      </p:pic>
      <p:sp>
        <p:nvSpPr>
          <p:cNvPr id="9" name="TextBox 8"/>
          <p:cNvSpPr txBox="1"/>
          <p:nvPr/>
        </p:nvSpPr>
        <p:spPr>
          <a:xfrm>
            <a:off x="6723115" y="642729"/>
            <a:ext cx="4781138" cy="5755422"/>
          </a:xfrm>
          <a:prstGeom prst="rect">
            <a:avLst/>
          </a:prstGeom>
          <a:noFill/>
          <a:ln w="76200">
            <a:solidFill>
              <a:srgbClr val="FF0000"/>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আমাশয় প্রতিরোধে যা যা করনীয় </a:t>
            </a:r>
            <a:r>
              <a:rPr lang="bn-BD" sz="3600" dirty="0" smtClean="0">
                <a:latin typeface="NikoshBAN" panose="02000000000000000000" pitchFamily="2" charset="0"/>
                <a:cs typeface="NikoshBAN" panose="02000000000000000000" pitchFamily="2" charset="0"/>
              </a:rPr>
              <a:t>– </a:t>
            </a:r>
            <a:endParaRPr lang="bn-BD" sz="3600" dirty="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১। খাওয়ার আগে সাবান দিয়ে হাত ধুতে হবে। ২। হাতের নখ নিয়মিত কেটে ফেলতে হবে। ৩।পানি ফুটিয়ে পান করতে হবে। ৪। স্বাস্থ্য সম্মত পায়খানা ব্যবহার করতে হবে। ৫। মলত্যাগের পর সাবান দিয়ে ভালোভাবে হাত ধুতে হবে।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594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222096"/>
            <a:ext cx="11563350" cy="6270144"/>
          </a:xfrm>
          <a:prstGeom prst="rect">
            <a:avLst/>
          </a:prstGeom>
          <a:solidFill>
            <a:schemeClr val="accent2"/>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C:\Users\Me!\Desktop\Science\Sporulation of amiba.gif"/>
          <p:cNvPicPr>
            <a:picLocks noChangeAspect="1" noChangeArrowheads="1"/>
          </p:cNvPicPr>
          <p:nvPr/>
        </p:nvPicPr>
        <p:blipFill rotWithShape="1">
          <a:blip r:embed="rId2">
            <a:extLst>
              <a:ext uri="{28A0092B-C50C-407E-A947-70E740481C1C}">
                <a14:useLocalDpi xmlns:a14="http://schemas.microsoft.com/office/drawing/2010/main" val="0"/>
              </a:ext>
            </a:extLst>
          </a:blip>
          <a:srcRect t="53214"/>
          <a:stretch/>
        </p:blipFill>
        <p:spPr bwMode="auto">
          <a:xfrm>
            <a:off x="630555" y="3566160"/>
            <a:ext cx="4876800" cy="2636520"/>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p:pic>
        <p:nvPicPr>
          <p:cNvPr id="5" name="Picture 4" descr="C:\Users\Me!\Desktop\Science\Sporulation of amiba.gif"/>
          <p:cNvPicPr>
            <a:picLocks noChangeAspect="1" noChangeArrowheads="1"/>
          </p:cNvPicPr>
          <p:nvPr/>
        </p:nvPicPr>
        <p:blipFill rotWithShape="1">
          <a:blip r:embed="rId2">
            <a:extLst>
              <a:ext uri="{28A0092B-C50C-407E-A947-70E740481C1C}">
                <a14:useLocalDpi xmlns:a14="http://schemas.microsoft.com/office/drawing/2010/main" val="0"/>
              </a:ext>
            </a:extLst>
          </a:blip>
          <a:srcRect b="47500"/>
          <a:stretch/>
        </p:blipFill>
        <p:spPr bwMode="auto">
          <a:xfrm>
            <a:off x="630555" y="670560"/>
            <a:ext cx="4876800" cy="2553816"/>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08458" y="1921803"/>
            <a:ext cx="2148840" cy="646331"/>
          </a:xfrm>
          <a:prstGeom prst="rect">
            <a:avLst/>
          </a:prstGeom>
          <a:noFill/>
          <a:ln w="76200">
            <a:solidFill>
              <a:srgbClr val="FF000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কোষ বিভাজন</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6685597" y="4698343"/>
            <a:ext cx="1173480" cy="646331"/>
          </a:xfrm>
          <a:prstGeom prst="rect">
            <a:avLst/>
          </a:prstGeom>
          <a:noFill/>
          <a:ln w="76200">
            <a:solidFill>
              <a:srgbClr val="FF000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স্পোর </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flipH="1">
            <a:off x="6216015" y="451714"/>
            <a:ext cx="3954780" cy="830997"/>
          </a:xfrm>
          <a:prstGeom prst="rect">
            <a:avLst/>
          </a:prstGeom>
          <a:noFill/>
          <a:ln w="76200">
            <a:solidFill>
              <a:srgbClr val="0070C0"/>
            </a:solidFill>
          </a:ln>
        </p:spPr>
        <p:txBody>
          <a:bodyPr wrap="square" rtlCol="0">
            <a:spAutoFit/>
          </a:bodyPr>
          <a:lstStyle/>
          <a:p>
            <a:r>
              <a:rPr lang="bn-BD" sz="4800" dirty="0" smtClean="0">
                <a:latin typeface="NikoshBAN" panose="02000000000000000000" pitchFamily="2" charset="0"/>
                <a:cs typeface="NikoshBAN" panose="02000000000000000000" pitchFamily="2" charset="0"/>
              </a:rPr>
              <a:t>এন্টামিবার বংশবৃদ্ধি </a:t>
            </a:r>
            <a:endParaRPr lang="en-US" sz="4800" dirty="0">
              <a:latin typeface="NikoshBAN" panose="02000000000000000000" pitchFamily="2" charset="0"/>
              <a:cs typeface="NikoshBAN" panose="02000000000000000000" pitchFamily="2" charset="0"/>
            </a:endParaRPr>
          </a:p>
        </p:txBody>
      </p:sp>
      <p:sp>
        <p:nvSpPr>
          <p:cNvPr id="8" name="Right Arrow 7"/>
          <p:cNvSpPr/>
          <p:nvPr/>
        </p:nvSpPr>
        <p:spPr>
          <a:xfrm>
            <a:off x="5509260" y="2209800"/>
            <a:ext cx="1191578" cy="197791"/>
          </a:xfrm>
          <a:prstGeom prst="rightArrow">
            <a:avLst/>
          </a:prstGeom>
          <a:solidFill>
            <a:schemeClr val="tx1">
              <a:lumMod val="85000"/>
              <a:lumOff val="1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507355" y="4838629"/>
            <a:ext cx="1036320" cy="214002"/>
          </a:xfrm>
          <a:prstGeom prst="rightArrow">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896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79" y="350521"/>
            <a:ext cx="10774680" cy="625892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756709" y="706159"/>
            <a:ext cx="9073256" cy="3110730"/>
            <a:chOff x="638034" y="1539407"/>
            <a:chExt cx="9073256" cy="291030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34" y="1539407"/>
              <a:ext cx="9073256" cy="29103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6"/>
            <p:cNvSpPr txBox="1"/>
            <p:nvPr/>
          </p:nvSpPr>
          <p:spPr>
            <a:xfrm>
              <a:off x="5174662" y="1749425"/>
              <a:ext cx="962025" cy="461665"/>
            </a:xfrm>
            <a:prstGeom prst="rect">
              <a:avLst/>
            </a:prstGeom>
            <a:noFill/>
            <a:ln w="762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400" b="1" dirty="0" smtClean="0">
                  <a:latin typeface="NikoshBAN" pitchFamily="2" charset="0"/>
                  <a:cs typeface="NikoshBAN" pitchFamily="2" charset="0"/>
                </a:rPr>
                <a:t>ক্ষণপদ</a:t>
              </a:r>
              <a:endParaRPr lang="en-US" sz="2400" b="1" dirty="0">
                <a:latin typeface="NikoshBAN" pitchFamily="2" charset="0"/>
                <a:cs typeface="NikoshBAN" pitchFamily="2" charset="0"/>
              </a:endParaRPr>
            </a:p>
          </p:txBody>
        </p:sp>
        <p:sp>
          <p:nvSpPr>
            <p:cNvPr id="6" name="TextBox 7"/>
            <p:cNvSpPr txBox="1"/>
            <p:nvPr/>
          </p:nvSpPr>
          <p:spPr>
            <a:xfrm>
              <a:off x="1259910" y="1749426"/>
              <a:ext cx="1623147" cy="461665"/>
            </a:xfrm>
            <a:prstGeom prst="rect">
              <a:avLst/>
            </a:prstGeom>
            <a:noFill/>
            <a:ln w="762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400" b="1" dirty="0" smtClean="0">
                  <a:latin typeface="NikoshBAN" pitchFamily="2" charset="0"/>
                  <a:cs typeface="NikoshBAN" pitchFamily="2" charset="0"/>
                </a:rPr>
                <a:t>সিস্ট প্রাচীর</a:t>
              </a:r>
              <a:endParaRPr lang="en-US" sz="2400" b="1" dirty="0">
                <a:latin typeface="NikoshBAN" pitchFamily="2" charset="0"/>
                <a:cs typeface="NikoshBAN" pitchFamily="2" charset="0"/>
              </a:endParaRPr>
            </a:p>
          </p:txBody>
        </p:sp>
        <p:sp>
          <p:nvSpPr>
            <p:cNvPr id="7" name="TextBox 8"/>
            <p:cNvSpPr txBox="1"/>
            <p:nvPr/>
          </p:nvSpPr>
          <p:spPr>
            <a:xfrm>
              <a:off x="2883058" y="1776349"/>
              <a:ext cx="1765142" cy="461665"/>
            </a:xfrm>
            <a:prstGeom prst="rect">
              <a:avLst/>
            </a:prstGeom>
            <a:noFill/>
            <a:ln w="762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400" b="1" dirty="0" smtClean="0">
                  <a:latin typeface="NikoshBAN" pitchFamily="2" charset="0"/>
                  <a:cs typeface="NikoshBAN" pitchFamily="2" charset="0"/>
                </a:rPr>
                <a:t>ক্রোমাটিন দানা </a:t>
              </a:r>
              <a:endParaRPr lang="en-US" sz="2400" b="1" dirty="0">
                <a:latin typeface="NikoshBAN" pitchFamily="2" charset="0"/>
                <a:cs typeface="NikoshBAN" pitchFamily="2" charset="0"/>
              </a:endParaRPr>
            </a:p>
          </p:txBody>
        </p:sp>
        <p:sp>
          <p:nvSpPr>
            <p:cNvPr id="8" name="TextBox 9"/>
            <p:cNvSpPr txBox="1"/>
            <p:nvPr/>
          </p:nvSpPr>
          <p:spPr>
            <a:xfrm>
              <a:off x="7485340" y="1770075"/>
              <a:ext cx="1623147" cy="461665"/>
            </a:xfrm>
            <a:prstGeom prst="rect">
              <a:avLst/>
            </a:prstGeom>
            <a:noFill/>
            <a:ln w="762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400" b="1" dirty="0" smtClean="0">
                  <a:latin typeface="NikoshBAN" pitchFamily="2" charset="0"/>
                  <a:cs typeface="NikoshBAN" pitchFamily="2" charset="0"/>
                </a:rPr>
                <a:t>শিশু অ্যামিবা</a:t>
              </a:r>
              <a:endParaRPr lang="en-US" sz="2400" b="1" dirty="0">
                <a:latin typeface="NikoshBAN" pitchFamily="2" charset="0"/>
                <a:cs typeface="NikoshBAN" pitchFamily="2" charset="0"/>
              </a:endParaRPr>
            </a:p>
          </p:txBody>
        </p:sp>
      </p:grpSp>
      <p:pic>
        <p:nvPicPr>
          <p:cNvPr id="9" name="Picture 8" descr="E:\Images\Science\baby amoeba.jpg"/>
          <p:cNvPicPr>
            <a:picLocks noChangeAspect="1" noChangeArrowheads="1"/>
          </p:cNvPicPr>
          <p:nvPr/>
        </p:nvPicPr>
        <p:blipFill rotWithShape="1">
          <a:blip r:embed="rId3">
            <a:extLst>
              <a:ext uri="{28A0092B-C50C-407E-A947-70E740481C1C}">
                <a14:useLocalDpi xmlns:a14="http://schemas.microsoft.com/office/drawing/2010/main" val="0"/>
              </a:ext>
            </a:extLst>
          </a:blip>
          <a:srcRect l="363" t="2440" r="883" b="-4931"/>
          <a:stretch/>
        </p:blipFill>
        <p:spPr bwMode="auto">
          <a:xfrm rot="17835541">
            <a:off x="9046893" y="4130735"/>
            <a:ext cx="1708006" cy="226189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descr="E:\Images\Science\baby amoeba.jpg"/>
          <p:cNvPicPr>
            <a:picLocks noChangeAspect="1" noChangeArrowheads="1"/>
          </p:cNvPicPr>
          <p:nvPr/>
        </p:nvPicPr>
        <p:blipFill rotWithShape="1">
          <a:blip r:embed="rId3">
            <a:extLst>
              <a:ext uri="{28A0092B-C50C-407E-A947-70E740481C1C}">
                <a14:useLocalDpi xmlns:a14="http://schemas.microsoft.com/office/drawing/2010/main" val="0"/>
              </a:ext>
            </a:extLst>
          </a:blip>
          <a:srcRect l="363" t="2440" r="883" b="-4931"/>
          <a:stretch/>
        </p:blipFill>
        <p:spPr bwMode="auto">
          <a:xfrm rot="17835541">
            <a:off x="1392440" y="4224428"/>
            <a:ext cx="1870469" cy="2182624"/>
          </a:xfrm>
          <a:prstGeom prst="rect">
            <a:avLst/>
          </a:prstGeom>
          <a:solidFill>
            <a:schemeClr val="tx1"/>
          </a:solidFill>
          <a:ln w="76200">
            <a:solidFill>
              <a:schemeClr val="tx1"/>
            </a:solidFill>
          </a:ln>
          <a:extLst/>
        </p:spPr>
      </p:pic>
      <p:sp>
        <p:nvSpPr>
          <p:cNvPr id="12" name="Rectangle 11"/>
          <p:cNvSpPr/>
          <p:nvPr/>
        </p:nvSpPr>
        <p:spPr>
          <a:xfrm>
            <a:off x="4884304" y="5090160"/>
            <a:ext cx="2371058" cy="701040"/>
          </a:xfrm>
          <a:prstGeom prst="rect">
            <a:avLst/>
          </a:prstGeom>
          <a:solidFill>
            <a:srgbClr val="00B0F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শিশু অ্যামিবা </a:t>
            </a:r>
            <a:endParaRPr lang="en-US" sz="3600" dirty="0">
              <a:solidFill>
                <a:schemeClr val="tx1"/>
              </a:solidFill>
              <a:latin typeface="NikoshBAN" panose="02000000000000000000" pitchFamily="2" charset="0"/>
              <a:cs typeface="NikoshBAN" panose="02000000000000000000" pitchFamily="2" charset="0"/>
            </a:endParaRPr>
          </a:p>
        </p:txBody>
      </p:sp>
      <p:sp>
        <p:nvSpPr>
          <p:cNvPr id="13" name="Right Arrow 12"/>
          <p:cNvSpPr/>
          <p:nvPr/>
        </p:nvSpPr>
        <p:spPr>
          <a:xfrm>
            <a:off x="7255362" y="5315740"/>
            <a:ext cx="1226731" cy="307820"/>
          </a:xfrm>
          <a:prstGeom prst="rightArrow">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3611557" y="5315740"/>
            <a:ext cx="1265830" cy="307820"/>
          </a:xfrm>
          <a:prstGeom prst="rightArrow">
            <a:avLst/>
          </a:prstGeom>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220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701040"/>
            <a:ext cx="11049000" cy="5334000"/>
          </a:xfrm>
          <a:prstGeom prst="rect">
            <a:avLst/>
          </a:prstGeom>
          <a:solidFill>
            <a:srgbClr val="92D05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এন্টামিবা কোষ বিভাজন ও অণুবীজ( স্পোর) সৃষ্টির মাধ্যমে বংশবৃদ্ধি করে। স্পোরুলেশন পদ্ধতিতে একটি কোষের প্রোটোপ্লাজম বহুখণ্ডে বিভক্ত হয়ে ক্ষুদ্র ক্ষুদ্র অণুজীব বা স্পোর গঠন করে। অনুকূল পরিবেশে এরা প্রত্যেকে একটি অ্যামিবা হিসাবে বড় হয়।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707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26720"/>
            <a:ext cx="11231880" cy="5882640"/>
          </a:xfrm>
          <a:prstGeom prst="rect">
            <a:avLst/>
          </a:prstGeom>
          <a:solidFill>
            <a:schemeClr val="accent6">
              <a:lumMod val="40000"/>
              <a:lumOff val="6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জোড়ায় কাজঃ </a:t>
            </a:r>
          </a:p>
          <a:p>
            <a:pPr algn="ctr"/>
            <a:endParaRPr lang="bn-BD" sz="3600" dirty="0" smtClean="0">
              <a:solidFill>
                <a:schemeClr val="tx1"/>
              </a:solidFill>
              <a:latin typeface="NikoshBAN" panose="02000000000000000000" pitchFamily="2" charset="0"/>
              <a:cs typeface="NikoshBAN" panose="02000000000000000000" pitchFamily="2" charset="0"/>
            </a:endParaRPr>
          </a:p>
          <a:p>
            <a:pPr algn="ctr"/>
            <a:r>
              <a:rPr lang="bn-BD" sz="3600" dirty="0" smtClean="0">
                <a:solidFill>
                  <a:schemeClr val="tx1"/>
                </a:solidFill>
                <a:latin typeface="NikoshBAN" panose="02000000000000000000" pitchFamily="2" charset="0"/>
                <a:cs typeface="NikoshBAN" panose="02000000000000000000" pitchFamily="2" charset="0"/>
              </a:rPr>
              <a:t>১। এণ্টামিবা কী? </a:t>
            </a:r>
          </a:p>
          <a:p>
            <a:pPr algn="ctr"/>
            <a:r>
              <a:rPr lang="bn-BD" sz="3600" dirty="0" smtClean="0">
                <a:solidFill>
                  <a:schemeClr val="tx1"/>
                </a:solidFill>
                <a:latin typeface="NikoshBAN" panose="02000000000000000000" pitchFamily="2" charset="0"/>
                <a:cs typeface="NikoshBAN" panose="02000000000000000000" pitchFamily="2" charset="0"/>
              </a:rPr>
              <a:t>   ২। আমাশয় রোগ কয় ধরণের ও কী কী? </a:t>
            </a:r>
          </a:p>
          <a:p>
            <a:pPr algn="ctr"/>
            <a:r>
              <a:rPr lang="bn-BD" sz="3600" dirty="0" smtClean="0">
                <a:solidFill>
                  <a:schemeClr val="tx1"/>
                </a:solidFill>
                <a:latin typeface="NikoshBAN" panose="02000000000000000000" pitchFamily="2" charset="0"/>
                <a:cs typeface="NikoshBAN" panose="02000000000000000000" pitchFamily="2" charset="0"/>
              </a:rPr>
              <a:t>৩। এণ্টামিবার বংশবৃদ্ধি কীভাবে ঘটে? </a:t>
            </a:r>
            <a:endParaRPr lang="bn-BD" sz="3600" dirty="0">
              <a:solidFill>
                <a:schemeClr val="tx1"/>
              </a:solidFill>
              <a:latin typeface="NikoshBAN" panose="02000000000000000000" pitchFamily="2" charset="0"/>
              <a:cs typeface="NikoshBAN" panose="02000000000000000000" pitchFamily="2" charset="0"/>
            </a:endParaRPr>
          </a:p>
          <a:p>
            <a:pPr algn="ctr"/>
            <a:r>
              <a:rPr lang="bn-BD" sz="3600" dirty="0" smtClean="0">
                <a:solidFill>
                  <a:schemeClr val="tx1"/>
                </a:solidFill>
                <a:latin typeface="NikoshBAN" panose="02000000000000000000" pitchFamily="2" charset="0"/>
                <a:cs typeface="NikoshBAN" panose="02000000000000000000" pitchFamily="2" charset="0"/>
              </a:rPr>
              <a:t>৪। এণ্টামিবা কোন রোগের জন্য দায়ী?</a:t>
            </a:r>
          </a:p>
          <a:p>
            <a:pPr algn="ctr"/>
            <a:r>
              <a:rPr lang="bn-BD" sz="3600" dirty="0" smtClean="0">
                <a:solidFill>
                  <a:schemeClr val="tx1"/>
                </a:solidFill>
                <a:latin typeface="NikoshBAN" panose="02000000000000000000" pitchFamily="2" charset="0"/>
                <a:cs typeface="NikoshBAN" panose="02000000000000000000" pitchFamily="2" charset="0"/>
              </a:rPr>
              <a:t>  ৫। এণ্টামিবা কাদের বৃহদান্ত্রে বাস করে?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2918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0120" y="441960"/>
            <a:ext cx="10165080" cy="5974080"/>
          </a:xfrm>
          <a:prstGeom prst="rect">
            <a:avLst/>
          </a:prstGeom>
          <a:solidFill>
            <a:schemeClr val="accent1">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293" y="1907474"/>
            <a:ext cx="5044027" cy="3746566"/>
          </a:xfrm>
          <a:prstGeom prst="rect">
            <a:avLst/>
          </a:prstGeom>
          <a:ln w="76200">
            <a:solidFill>
              <a:srgbClr val="7030A0"/>
            </a:solidFill>
          </a:ln>
        </p:spPr>
      </p:pic>
      <p:sp>
        <p:nvSpPr>
          <p:cNvPr id="4" name="TextBox 3"/>
          <p:cNvSpPr txBox="1"/>
          <p:nvPr/>
        </p:nvSpPr>
        <p:spPr>
          <a:xfrm>
            <a:off x="5051645" y="820774"/>
            <a:ext cx="1615440" cy="707886"/>
          </a:xfrm>
          <a:prstGeom prst="rect">
            <a:avLst/>
          </a:prstGeom>
          <a:solidFill>
            <a:srgbClr val="00B0F0"/>
          </a:solidFill>
          <a:ln w="76200">
            <a:solidFill>
              <a:srgbClr val="FFFF00"/>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অ্যামিবা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5914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304800"/>
            <a:ext cx="11506200" cy="6233160"/>
          </a:xfrm>
          <a:prstGeom prst="rect">
            <a:avLst/>
          </a:prstGeom>
          <a:solidFill>
            <a:srgbClr val="92D05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 y="960120"/>
            <a:ext cx="4251960" cy="4404360"/>
          </a:xfrm>
          <a:prstGeom prst="rect">
            <a:avLst/>
          </a:prstGeom>
          <a:ln w="76200">
            <a:solidFill>
              <a:srgbClr val="FF0000"/>
            </a:solidFill>
          </a:ln>
        </p:spPr>
      </p:pic>
      <p:sp>
        <p:nvSpPr>
          <p:cNvPr id="4" name="TextBox 3"/>
          <p:cNvSpPr txBox="1"/>
          <p:nvPr/>
        </p:nvSpPr>
        <p:spPr>
          <a:xfrm>
            <a:off x="5455920" y="605224"/>
            <a:ext cx="6172200" cy="5632311"/>
          </a:xfrm>
          <a:prstGeom prst="rect">
            <a:avLst/>
          </a:prstGeom>
          <a:solidFill>
            <a:schemeClr val="accent2">
              <a:lumMod val="60000"/>
              <a:lumOff val="40000"/>
            </a:schemeClr>
          </a:solidFill>
          <a:ln w="76200">
            <a:solidFill>
              <a:schemeClr val="accent4">
                <a:lumMod val="20000"/>
                <a:lumOff val="80000"/>
              </a:schemeClr>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অ্যামিবা – প্রোটিস্টা রাজ্যের সদস্য অ্যামিবা এককোষী প্রাণী। এদের দেহ ক্ষুদ্রাকার। অণুবীক্ষণ যন্ত্র ছাড়া এদের দেখা যায় না। এদের দেহ থেকে আঙ্গুলের ন্যায় তৈরি অভিক্ষেপকে ক্ষণপদ বলে। এর সাহায্যে অ্যামিবা খাদ্যগ্রহণ ও চলাচল করে। এদের দেহে পানি গহ্বর ,খাদ্য গহ্বর ও সংকোচন গহ্বর থাকে। এদের সারা দেহ একটি পাতলা ও স্বচ্ছ পর্দা দ্বারা ঘেরা থাকে। একে প্লাজমালেমা বলা হয়।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534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 y="426720"/>
            <a:ext cx="11506200" cy="6050280"/>
          </a:xfrm>
          <a:prstGeom prst="rect">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8109" y="3967008"/>
            <a:ext cx="3349824" cy="2033550"/>
          </a:xfrm>
          <a:prstGeom prst="rect">
            <a:avLst/>
          </a:prstGeom>
          <a:ln w="76200">
            <a:solidFill>
              <a:srgbClr val="00B0F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48" y="3920592"/>
            <a:ext cx="3274072" cy="2126382"/>
          </a:xfrm>
          <a:prstGeom prst="rect">
            <a:avLst/>
          </a:prstGeom>
          <a:ln w="76200">
            <a:solidFill>
              <a:srgbClr val="FFFF00"/>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6006"/>
          <a:stretch/>
        </p:blipFill>
        <p:spPr>
          <a:xfrm>
            <a:off x="3911081" y="795567"/>
            <a:ext cx="4031934" cy="2207538"/>
          </a:xfrm>
          <a:prstGeom prst="rect">
            <a:avLst/>
          </a:prstGeom>
          <a:ln w="76200">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414" y="3953856"/>
            <a:ext cx="3533601" cy="2093118"/>
          </a:xfrm>
          <a:prstGeom prst="rect">
            <a:avLst/>
          </a:prstGeom>
          <a:ln w="76200">
            <a:solidFill>
              <a:srgbClr val="92D050"/>
            </a:solidFill>
          </a:ln>
        </p:spPr>
      </p:pic>
    </p:spTree>
    <p:extLst>
      <p:ext uri="{BB962C8B-B14F-4D97-AF65-F5344CB8AC3E}">
        <p14:creationId xmlns:p14="http://schemas.microsoft.com/office/powerpoint/2010/main" val="17212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59" y="320040"/>
            <a:ext cx="11201400" cy="6202680"/>
          </a:xfrm>
          <a:prstGeom prst="rect">
            <a:avLst/>
          </a:prstGeom>
          <a:solidFill>
            <a:schemeClr val="accent4">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9557" b="11477"/>
          <a:stretch/>
        </p:blipFill>
        <p:spPr>
          <a:xfrm>
            <a:off x="739230" y="655402"/>
            <a:ext cx="3416101" cy="2164080"/>
          </a:xfrm>
          <a:prstGeom prst="rect">
            <a:avLst/>
          </a:prstGeom>
          <a:ln w="76200">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304" y="4199384"/>
            <a:ext cx="3293448" cy="1972816"/>
          </a:xfrm>
          <a:prstGeom prst="rect">
            <a:avLst/>
          </a:prstGeom>
          <a:ln w="76200">
            <a:solidFill>
              <a:schemeClr val="tx1"/>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5868" r="14121"/>
          <a:stretch/>
        </p:blipFill>
        <p:spPr>
          <a:xfrm>
            <a:off x="8312014" y="4199384"/>
            <a:ext cx="3167359" cy="1992240"/>
          </a:xfrm>
          <a:prstGeom prst="rect">
            <a:avLst/>
          </a:prstGeom>
          <a:ln w="76200">
            <a:solidFill>
              <a:schemeClr val="tx1"/>
            </a:solid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7498"/>
          <a:stretch/>
        </p:blipFill>
        <p:spPr>
          <a:xfrm>
            <a:off x="8340726" y="655403"/>
            <a:ext cx="3138648" cy="2164079"/>
          </a:xfrm>
          <a:prstGeom prst="rect">
            <a:avLst/>
          </a:prstGeom>
          <a:ln w="76200">
            <a:solidFill>
              <a:schemeClr val="tx1"/>
            </a:solidFill>
          </a:ln>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6131" t="-222" r="11274" b="222"/>
          <a:stretch/>
        </p:blipFill>
        <p:spPr>
          <a:xfrm>
            <a:off x="796632" y="4199384"/>
            <a:ext cx="3301298" cy="1992240"/>
          </a:xfrm>
          <a:prstGeom prst="rect">
            <a:avLst/>
          </a:prstGeom>
          <a:ln w="76200">
            <a:solidFill>
              <a:schemeClr val="tx1"/>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4360" y="655402"/>
            <a:ext cx="3250392" cy="2164080"/>
          </a:xfrm>
          <a:prstGeom prst="rect">
            <a:avLst/>
          </a:prstGeom>
          <a:ln w="57150">
            <a:solidFill>
              <a:schemeClr val="tx1"/>
            </a:solidFill>
          </a:ln>
        </p:spPr>
      </p:pic>
      <p:sp>
        <p:nvSpPr>
          <p:cNvPr id="9" name="TextBox 8"/>
          <p:cNvSpPr txBox="1"/>
          <p:nvPr/>
        </p:nvSpPr>
        <p:spPr>
          <a:xfrm>
            <a:off x="2316107" y="3154844"/>
            <a:ext cx="7863841" cy="646331"/>
          </a:xfrm>
          <a:prstGeom prst="rect">
            <a:avLst/>
          </a:prstGeom>
          <a:solidFill>
            <a:srgbClr val="FFFF00"/>
          </a:solidFill>
          <a:ln w="57150">
            <a:solidFill>
              <a:srgbClr val="00B0F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অ্যামিবা প্রয়োজনে দেহের আকার পরিবর্তন করে থাকে।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592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 y="274320"/>
            <a:ext cx="11689080" cy="620268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smtClean="0"/>
              <a:t> </a:t>
            </a:r>
            <a:endParaRPr lang="en-US" dirty="0"/>
          </a:p>
        </p:txBody>
      </p:sp>
      <p:sp>
        <p:nvSpPr>
          <p:cNvPr id="3" name="TextBox 2"/>
          <p:cNvSpPr txBox="1"/>
          <p:nvPr/>
        </p:nvSpPr>
        <p:spPr>
          <a:xfrm>
            <a:off x="6019800" y="868263"/>
            <a:ext cx="1798320" cy="830997"/>
          </a:xfrm>
          <a:prstGeom prst="rect">
            <a:avLst/>
          </a:prstGeom>
          <a:solidFill>
            <a:schemeClr val="accent2"/>
          </a:solidFill>
          <a:ln w="76200">
            <a:solidFill>
              <a:schemeClr val="tx1"/>
            </a:solidFill>
          </a:ln>
        </p:spPr>
        <p:txBody>
          <a:bodyPr wrap="square" rtlCol="0">
            <a:spAutoFit/>
          </a:bodyPr>
          <a:lstStyle/>
          <a:p>
            <a:r>
              <a:rPr lang="bn-BD" sz="4800" dirty="0" smtClean="0">
                <a:latin typeface="NikoshBAN" panose="02000000000000000000" pitchFamily="2" charset="0"/>
                <a:cs typeface="NikoshBAN" panose="02000000000000000000" pitchFamily="2" charset="0"/>
              </a:rPr>
              <a:t>পরিচিতি </a:t>
            </a:r>
            <a:endParaRPr lang="en-US" sz="4800" dirty="0">
              <a:latin typeface="NikoshBAN" panose="02000000000000000000" pitchFamily="2" charset="0"/>
              <a:cs typeface="NikoshBAN" panose="02000000000000000000" pitchFamily="2" charset="0"/>
            </a:endParaRPr>
          </a:p>
        </p:txBody>
      </p:sp>
      <p:sp>
        <p:nvSpPr>
          <p:cNvPr id="4" name="TextBox 3"/>
          <p:cNvSpPr txBox="1"/>
          <p:nvPr/>
        </p:nvSpPr>
        <p:spPr>
          <a:xfrm>
            <a:off x="807720" y="3078480"/>
            <a:ext cx="5257800" cy="2308324"/>
          </a:xfrm>
          <a:prstGeom prst="rect">
            <a:avLst/>
          </a:prstGeom>
          <a:solidFill>
            <a:schemeClr val="accent2"/>
          </a:solidFill>
          <a:ln w="76200">
            <a:solidFill>
              <a:schemeClr val="tx1"/>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প্রবীর রঞ্জন চৌধুরী</a:t>
            </a:r>
          </a:p>
          <a:p>
            <a:pPr algn="ctr"/>
            <a:r>
              <a:rPr lang="bn-BD" sz="3600" dirty="0" smtClean="0">
                <a:latin typeface="NikoshBAN" panose="02000000000000000000" pitchFamily="2" charset="0"/>
                <a:cs typeface="NikoshBAN" panose="02000000000000000000" pitchFamily="2" charset="0"/>
              </a:rPr>
              <a:t>সহকারী শিক্ষক</a:t>
            </a:r>
          </a:p>
          <a:p>
            <a:pPr algn="ctr"/>
            <a:r>
              <a:rPr lang="bn-BD" sz="3600" dirty="0" smtClean="0">
                <a:latin typeface="NikoshBAN" panose="02000000000000000000" pitchFamily="2" charset="0"/>
                <a:cs typeface="NikoshBAN" panose="02000000000000000000" pitchFamily="2" charset="0"/>
              </a:rPr>
              <a:t>পশ্চিম কধুরখীল স্কুল এন্ড কলেজ।</a:t>
            </a:r>
          </a:p>
          <a:p>
            <a:pPr algn="ctr"/>
            <a:r>
              <a:rPr lang="bn-BD" sz="3600" dirty="0" smtClean="0">
                <a:latin typeface="NikoshBAN" panose="02000000000000000000" pitchFamily="2" charset="0"/>
                <a:cs typeface="NikoshBAN" panose="02000000000000000000" pitchFamily="2" charset="0"/>
              </a:rPr>
              <a:t>বোয়ালখালী পৌরসভা, চট্টগ্রাম।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7879080" y="3200400"/>
            <a:ext cx="2987040" cy="1754326"/>
          </a:xfrm>
          <a:prstGeom prst="rect">
            <a:avLst/>
          </a:prstGeom>
          <a:solidFill>
            <a:schemeClr val="accent2"/>
          </a:solidFill>
          <a:ln w="7620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বিষয় – বিজ্ঞান </a:t>
            </a:r>
          </a:p>
          <a:p>
            <a:r>
              <a:rPr lang="bn-BD" sz="3600" dirty="0" smtClean="0">
                <a:latin typeface="NikoshBAN" panose="02000000000000000000" pitchFamily="2" charset="0"/>
                <a:cs typeface="NikoshBAN" panose="02000000000000000000" pitchFamily="2" charset="0"/>
              </a:rPr>
              <a:t>সময় – ৫০মিনিট</a:t>
            </a:r>
          </a:p>
          <a:p>
            <a:r>
              <a:rPr lang="bn-BD" sz="3600" dirty="0" smtClean="0">
                <a:latin typeface="NikoshBAN" panose="02000000000000000000" pitchFamily="2" charset="0"/>
                <a:cs typeface="NikoshBAN" panose="02000000000000000000" pitchFamily="2" charset="0"/>
              </a:rPr>
              <a:t>শ্রেণি – সপ্তম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5585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 y="411480"/>
            <a:ext cx="10774680" cy="5943600"/>
          </a:xfrm>
          <a:prstGeom prst="rect">
            <a:avLst/>
          </a:prstGeom>
          <a:solidFill>
            <a:srgbClr val="00B0F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1" y="997266"/>
            <a:ext cx="4922520" cy="4772027"/>
          </a:xfrm>
          <a:prstGeom prst="rect">
            <a:avLst/>
          </a:prstGeom>
          <a:ln w="76200">
            <a:solidFill>
              <a:srgbClr val="0070C0"/>
            </a:solidFill>
          </a:ln>
        </p:spPr>
      </p:pic>
      <p:sp>
        <p:nvSpPr>
          <p:cNvPr id="4" name="TextBox 3"/>
          <p:cNvSpPr txBox="1"/>
          <p:nvPr/>
        </p:nvSpPr>
        <p:spPr>
          <a:xfrm>
            <a:off x="8854442" y="1776947"/>
            <a:ext cx="1828800" cy="1323439"/>
          </a:xfrm>
          <a:prstGeom prst="rect">
            <a:avLst/>
          </a:prstGeom>
          <a:solidFill>
            <a:schemeClr val="accent4">
              <a:lumMod val="40000"/>
              <a:lumOff val="60000"/>
            </a:schemeClr>
          </a:solidFill>
          <a:ln w="76200">
            <a:solidFill>
              <a:srgbClr val="FF0000"/>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অণুবীক্ষন যন্ত্র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978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 y="381000"/>
            <a:ext cx="11140440" cy="592836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0158"/>
          <a:stretch/>
        </p:blipFill>
        <p:spPr>
          <a:xfrm>
            <a:off x="6462511" y="1003935"/>
            <a:ext cx="4844818" cy="3078480"/>
          </a:xfrm>
          <a:prstGeom prst="rect">
            <a:avLst/>
          </a:prstGeom>
          <a:ln w="76200">
            <a:solidFill>
              <a:schemeClr val="tx1"/>
            </a:solid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8529" b="5672"/>
          <a:stretch/>
        </p:blipFill>
        <p:spPr>
          <a:xfrm>
            <a:off x="936594" y="1003935"/>
            <a:ext cx="5113686" cy="3078480"/>
          </a:xfrm>
          <a:prstGeom prst="rect">
            <a:avLst/>
          </a:prstGeom>
          <a:ln w="76200">
            <a:solidFill>
              <a:schemeClr val="tx1"/>
            </a:solidFill>
          </a:ln>
        </p:spPr>
      </p:pic>
      <p:sp>
        <p:nvSpPr>
          <p:cNvPr id="5" name="TextBox 4"/>
          <p:cNvSpPr txBox="1"/>
          <p:nvPr/>
        </p:nvSpPr>
        <p:spPr>
          <a:xfrm>
            <a:off x="5440680" y="4705350"/>
            <a:ext cx="2316480" cy="707886"/>
          </a:xfrm>
          <a:prstGeom prst="rect">
            <a:avLst/>
          </a:prstGeom>
          <a:solidFill>
            <a:schemeClr val="accent2"/>
          </a:solidFill>
          <a:ln w="76200">
            <a:solidFill>
              <a:schemeClr val="tx1"/>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অ্যামিবা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6145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 y="381000"/>
            <a:ext cx="11201400" cy="6050280"/>
          </a:xfrm>
          <a:prstGeom prst="rect">
            <a:avLst/>
          </a:prstGeom>
          <a:solidFill>
            <a:schemeClr val="accent2">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 y="1451315"/>
            <a:ext cx="4983480" cy="3909649"/>
          </a:xfrm>
          <a:prstGeom prst="rect">
            <a:avLst/>
          </a:prstGeom>
          <a:ln w="76200">
            <a:solidFill>
              <a:srgbClr val="00B050"/>
            </a:solid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6439"/>
          <a:stretch/>
        </p:blipFill>
        <p:spPr>
          <a:xfrm>
            <a:off x="6446520" y="1451315"/>
            <a:ext cx="4831080" cy="3883861"/>
          </a:xfrm>
          <a:prstGeom prst="rect">
            <a:avLst/>
          </a:prstGeom>
          <a:ln w="76200">
            <a:solidFill>
              <a:srgbClr val="00B0F0"/>
            </a:solidFill>
          </a:ln>
        </p:spPr>
      </p:pic>
    </p:spTree>
    <p:extLst>
      <p:ext uri="{BB962C8B-B14F-4D97-AF65-F5344CB8AC3E}">
        <p14:creationId xmlns:p14="http://schemas.microsoft.com/office/powerpoint/2010/main" val="369928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 y="288638"/>
            <a:ext cx="11430000" cy="6156960"/>
          </a:xfrm>
          <a:prstGeom prst="rect">
            <a:avLst/>
          </a:prstGeom>
          <a:solidFill>
            <a:schemeClr val="accent6">
              <a:lumMod val="40000"/>
              <a:lumOff val="6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180" y="1072839"/>
            <a:ext cx="5821680" cy="3860943"/>
          </a:xfrm>
          <a:prstGeom prst="rect">
            <a:avLst/>
          </a:prstGeom>
          <a:ln w="127000" cap="sq">
            <a:solidFill>
              <a:srgbClr val="00B0F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749174" y="708265"/>
            <a:ext cx="1661160" cy="584775"/>
          </a:xfrm>
          <a:prstGeom prst="rect">
            <a:avLst/>
          </a:prstGeom>
          <a:solidFill>
            <a:srgbClr val="FFC000"/>
          </a:solidFill>
          <a:ln w="76200">
            <a:solidFill>
              <a:schemeClr val="tx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পানি গহ্বর</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950150" y="2535088"/>
            <a:ext cx="2651760" cy="584775"/>
          </a:xfrm>
          <a:prstGeom prst="rect">
            <a:avLst/>
          </a:prstGeom>
          <a:solidFill>
            <a:schemeClr val="accent2">
              <a:lumMod val="20000"/>
              <a:lumOff val="80000"/>
            </a:schemeClr>
          </a:solidFill>
          <a:ln w="76200">
            <a:solidFill>
              <a:schemeClr val="tx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লোহিত রক্তকণিকা </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1325880" y="4933783"/>
            <a:ext cx="1954156" cy="584775"/>
          </a:xfrm>
          <a:prstGeom prst="rect">
            <a:avLst/>
          </a:prstGeom>
          <a:solidFill>
            <a:srgbClr val="FFFF00"/>
          </a:solidFill>
          <a:ln w="76200">
            <a:solidFill>
              <a:schemeClr val="tx1"/>
            </a:solidFill>
          </a:ln>
        </p:spPr>
        <p:txBody>
          <a:bodyPr wrap="square" rtlCol="0">
            <a:spAutoFit/>
          </a:bodyPr>
          <a:lstStyle/>
          <a:p>
            <a:pPr algn="r"/>
            <a:r>
              <a:rPr lang="bn-BD" sz="3200" dirty="0" smtClean="0">
                <a:latin typeface="NikoshBAN" panose="02000000000000000000" pitchFamily="2" charset="0"/>
                <a:cs typeface="NikoshBAN" panose="02000000000000000000" pitchFamily="2" charset="0"/>
              </a:rPr>
              <a:t>প্লাজমালেমা </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7827558" y="5311571"/>
            <a:ext cx="1645920" cy="584775"/>
          </a:xfrm>
          <a:prstGeom prst="rect">
            <a:avLst/>
          </a:prstGeom>
          <a:solidFill>
            <a:schemeClr val="bg1"/>
          </a:solidFill>
          <a:ln w="76200">
            <a:solidFill>
              <a:schemeClr val="tx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খাদ্য গহ্বর</a:t>
            </a:r>
            <a:endParaRPr lang="en-US" sz="3200" dirty="0">
              <a:latin typeface="NikoshBAN" panose="02000000000000000000" pitchFamily="2" charset="0"/>
              <a:cs typeface="NikoshBAN" panose="02000000000000000000" pitchFamily="2" charset="0"/>
            </a:endParaRPr>
          </a:p>
        </p:txBody>
      </p:sp>
      <p:sp>
        <p:nvSpPr>
          <p:cNvPr id="8" name="Down Arrow 7"/>
          <p:cNvSpPr/>
          <p:nvPr/>
        </p:nvSpPr>
        <p:spPr>
          <a:xfrm>
            <a:off x="8472474" y="3002388"/>
            <a:ext cx="232237" cy="223591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601910" y="2756973"/>
            <a:ext cx="3825240" cy="141004"/>
          </a:xfrm>
          <a:prstGeom prst="rightArrow">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941799">
            <a:off x="3555141" y="3295452"/>
            <a:ext cx="3548069" cy="143332"/>
          </a:xfrm>
          <a:prstGeom prst="right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0753912">
            <a:off x="3195132" y="4789693"/>
            <a:ext cx="2941319" cy="186692"/>
          </a:xfrm>
          <a:prstGeom prst="rightArrow">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176814">
            <a:off x="4352838" y="1449731"/>
            <a:ext cx="3524077" cy="2665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389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518160"/>
            <a:ext cx="11308080" cy="5852160"/>
          </a:xfrm>
          <a:prstGeom prst="rect">
            <a:avLst/>
          </a:prstGeom>
          <a:solidFill>
            <a:schemeClr val="accent4">
              <a:lumMod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740" y="1246822"/>
            <a:ext cx="7818120" cy="4394836"/>
          </a:xfrm>
          <a:prstGeom prst="rect">
            <a:avLst/>
          </a:prstGeom>
          <a:ln w="76200">
            <a:solidFill>
              <a:srgbClr val="FF0000"/>
            </a:solidFill>
          </a:ln>
        </p:spPr>
      </p:pic>
    </p:spTree>
    <p:extLst>
      <p:ext uri="{BB962C8B-B14F-4D97-AF65-F5344CB8AC3E}">
        <p14:creationId xmlns:p14="http://schemas.microsoft.com/office/powerpoint/2010/main" val="175329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37" y="381000"/>
            <a:ext cx="11108021" cy="6165644"/>
          </a:xfrm>
          <a:prstGeom prst="rect">
            <a:avLst/>
          </a:prstGeom>
          <a:solidFill>
            <a:schemeClr val="accent2">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 y="4694584"/>
            <a:ext cx="3507807" cy="1654031"/>
          </a:xfrm>
          <a:prstGeom prst="rect">
            <a:avLst/>
          </a:prstGeom>
          <a:ln w="76200">
            <a:solidFill>
              <a:srgbClr val="7030A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38" y="644506"/>
            <a:ext cx="3319850" cy="1788096"/>
          </a:xfrm>
          <a:prstGeom prst="rect">
            <a:avLst/>
          </a:prstGeom>
          <a:ln w="76200">
            <a:solidFill>
              <a:srgbClr val="00B0F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0640" y="644506"/>
            <a:ext cx="3398519" cy="1683832"/>
          </a:xfrm>
          <a:prstGeom prst="rect">
            <a:avLst/>
          </a:prstGeom>
          <a:ln w="76200">
            <a:solidFill>
              <a:schemeClr val="accent5">
                <a:lumMod val="40000"/>
                <a:lumOff val="60000"/>
              </a:schemeClr>
            </a:solidFill>
          </a:ln>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15253"/>
          <a:stretch/>
        </p:blipFill>
        <p:spPr>
          <a:xfrm>
            <a:off x="5120641" y="4629578"/>
            <a:ext cx="3614286" cy="1719037"/>
          </a:xfrm>
          <a:prstGeom prst="rect">
            <a:avLst/>
          </a:prstGeom>
          <a:ln w="76200">
            <a:solidFill>
              <a:srgbClr val="00B050"/>
            </a:solidFill>
          </a:ln>
        </p:spPr>
      </p:pic>
      <p:pic>
        <p:nvPicPr>
          <p:cNvPr id="7" name="Picture 6" descr="C:\Users\Me!\Desktop\Other image\Dra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8895" y="2642982"/>
            <a:ext cx="4130040" cy="1694668"/>
          </a:xfrm>
          <a:prstGeom prst="rect">
            <a:avLst/>
          </a:prstGeom>
          <a:ln w="76200">
            <a:solidFill>
              <a:srgbClr val="FF0000"/>
            </a:solidFill>
          </a:ln>
          <a:effectLst>
            <a:outerShdw blurRad="292100" dist="139700" dir="2700000" algn="tl" rotWithShape="0">
              <a:srgbClr val="333333">
                <a:alpha val="65000"/>
              </a:srgbClr>
            </a:outerShdw>
          </a:effectLst>
          <a:extLst/>
        </p:spPr>
      </p:pic>
      <p:sp>
        <p:nvSpPr>
          <p:cNvPr id="8" name="TextBox 7"/>
          <p:cNvSpPr txBox="1"/>
          <p:nvPr/>
        </p:nvSpPr>
        <p:spPr>
          <a:xfrm>
            <a:off x="9061382" y="944394"/>
            <a:ext cx="2331720" cy="4524315"/>
          </a:xfrm>
          <a:prstGeom prst="rect">
            <a:avLst/>
          </a:prstGeom>
          <a:solidFill>
            <a:schemeClr val="accent6">
              <a:lumMod val="60000"/>
              <a:lumOff val="40000"/>
            </a:schemeClr>
          </a:solidFill>
          <a:ln w="76200">
            <a:solidFill>
              <a:schemeClr val="accent5"/>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অ্যামিবা পানিতে, স্যাঁতস্যাঁতে মাটিতে । পুকুরের তলার পচা জৈব আর্বজনার মধ্যে জন্মে।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780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2440"/>
            <a:ext cx="11430000" cy="6080760"/>
          </a:xfrm>
          <a:prstGeom prst="rect">
            <a:avLst/>
          </a:prstGeom>
          <a:solidFill>
            <a:schemeClr val="accent6">
              <a:lumMod val="60000"/>
              <a:lumOff val="4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5487"/>
          <a:stretch/>
        </p:blipFill>
        <p:spPr>
          <a:xfrm>
            <a:off x="708785" y="1282698"/>
            <a:ext cx="5082415" cy="4097021"/>
          </a:xfrm>
          <a:prstGeom prst="rect">
            <a:avLst/>
          </a:prstGeom>
          <a:ln w="76200">
            <a:solidFill>
              <a:srgbClr val="FF000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521" y="1280160"/>
            <a:ext cx="5074920" cy="4099559"/>
          </a:xfrm>
          <a:prstGeom prst="rect">
            <a:avLst/>
          </a:prstGeom>
          <a:ln w="76200">
            <a:solidFill>
              <a:schemeClr val="tx1"/>
            </a:solidFill>
          </a:ln>
        </p:spPr>
      </p:pic>
    </p:spTree>
    <p:extLst>
      <p:ext uri="{BB962C8B-B14F-4D97-AF65-F5344CB8AC3E}">
        <p14:creationId xmlns:p14="http://schemas.microsoft.com/office/powerpoint/2010/main" val="255061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 y="259080"/>
            <a:ext cx="11597640" cy="6233160"/>
          </a:xfrm>
          <a:prstGeom prst="rect">
            <a:avLst/>
          </a:prstGeom>
          <a:solidFill>
            <a:schemeClr val="accent2"/>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মূল্যায়নঃ </a:t>
            </a:r>
          </a:p>
          <a:p>
            <a:pPr algn="ctr"/>
            <a:r>
              <a:rPr lang="bn-BD" sz="3600" dirty="0" smtClean="0">
                <a:solidFill>
                  <a:schemeClr val="tx1"/>
                </a:solidFill>
                <a:latin typeface="NikoshBAN" panose="02000000000000000000" pitchFamily="2" charset="0"/>
                <a:cs typeface="NikoshBAN" panose="02000000000000000000" pitchFamily="2" charset="0"/>
              </a:rPr>
              <a:t>১। এণ্টামিবা কোন ধরনের অণুজীব? </a:t>
            </a:r>
          </a:p>
          <a:p>
            <a:pPr algn="ctr"/>
            <a:r>
              <a:rPr lang="bn-BD" sz="3600" dirty="0" smtClean="0">
                <a:solidFill>
                  <a:schemeClr val="tx1"/>
                </a:solidFill>
                <a:latin typeface="NikoshBAN" panose="02000000000000000000" pitchFamily="2" charset="0"/>
                <a:cs typeface="NikoshBAN" panose="02000000000000000000" pitchFamily="2" charset="0"/>
              </a:rPr>
              <a:t>(ক) ছত্রাক (খ) ব্যাকটেরিয়া (গ) প্রোটোজোয়া (ঘ) রিকেটস জাতীয়</a:t>
            </a:r>
          </a:p>
          <a:p>
            <a:pPr algn="ctr"/>
            <a:r>
              <a:rPr lang="bn-BD" sz="3600" dirty="0" smtClean="0">
                <a:solidFill>
                  <a:schemeClr val="tx1"/>
                </a:solidFill>
                <a:latin typeface="NikoshBAN" panose="02000000000000000000" pitchFamily="2" charset="0"/>
                <a:cs typeface="NikoshBAN" panose="02000000000000000000" pitchFamily="2" charset="0"/>
              </a:rPr>
              <a:t>২। অ্যামিবার দেহে কয় ধরনের গহ্বর থাকে?</a:t>
            </a:r>
          </a:p>
          <a:p>
            <a:pPr algn="ctr"/>
            <a:r>
              <a:rPr lang="bn-BD" sz="3600" dirty="0" smtClean="0">
                <a:solidFill>
                  <a:schemeClr val="tx1"/>
                </a:solidFill>
                <a:latin typeface="NikoshBAN" panose="02000000000000000000" pitchFamily="2" charset="0"/>
                <a:cs typeface="NikoshBAN" panose="02000000000000000000" pitchFamily="2" charset="0"/>
              </a:rPr>
              <a:t>(ক) ৩ (খ) ৪ (গ) ৫ (ঘ) ৬ </a:t>
            </a:r>
          </a:p>
          <a:p>
            <a:pPr algn="ctr"/>
            <a:r>
              <a:rPr lang="bn-BD" sz="3600" dirty="0" smtClean="0">
                <a:solidFill>
                  <a:schemeClr val="tx1"/>
                </a:solidFill>
                <a:latin typeface="NikoshBAN" panose="02000000000000000000" pitchFamily="2" charset="0"/>
                <a:cs typeface="NikoshBAN" panose="02000000000000000000" pitchFamily="2" charset="0"/>
              </a:rPr>
              <a:t>৩। অ্যামিবা যেসব স্থানে জন্মায় ---</a:t>
            </a:r>
          </a:p>
          <a:p>
            <a:pPr algn="ctr"/>
            <a:r>
              <a:rPr lang="bn-BD" sz="3600" dirty="0" smtClean="0">
                <a:solidFill>
                  <a:schemeClr val="tx1"/>
                </a:solidFill>
                <a:latin typeface="NikoshBAN" panose="02000000000000000000" pitchFamily="2" charset="0"/>
                <a:cs typeface="NikoshBAN" panose="02000000000000000000" pitchFamily="2" charset="0"/>
              </a:rPr>
              <a:t>i.গুদাম ঘরে ii. পানিতে iii. স্যাঁতস্যাঁতে মাটিতে</a:t>
            </a:r>
          </a:p>
          <a:p>
            <a:pPr algn="ctr"/>
            <a:r>
              <a:rPr lang="bn-BD" sz="3600" dirty="0" smtClean="0">
                <a:solidFill>
                  <a:schemeClr val="tx1"/>
                </a:solidFill>
                <a:latin typeface="NikoshBAN" panose="02000000000000000000" pitchFamily="2" charset="0"/>
                <a:cs typeface="NikoshBAN" panose="02000000000000000000" pitchFamily="2" charset="0"/>
              </a:rPr>
              <a:t>নিচের কোনটি সঠিক? </a:t>
            </a:r>
          </a:p>
          <a:p>
            <a:pPr algn="ctr"/>
            <a:r>
              <a:rPr lang="bn-BD" sz="3600" dirty="0" smtClean="0">
                <a:solidFill>
                  <a:schemeClr val="tx1"/>
                </a:solidFill>
                <a:latin typeface="NikoshBAN" panose="02000000000000000000" pitchFamily="2" charset="0"/>
                <a:cs typeface="NikoshBAN" panose="02000000000000000000" pitchFamily="2" charset="0"/>
              </a:rPr>
              <a:t>(ক) i ও ii (খ) i ও iii (গ) ii ও </a:t>
            </a:r>
            <a:r>
              <a:rPr lang="en-US" sz="3600" dirty="0" smtClean="0">
                <a:solidFill>
                  <a:schemeClr val="tx1"/>
                </a:solidFill>
                <a:latin typeface="NikoshBAN" panose="02000000000000000000" pitchFamily="2" charset="0"/>
                <a:cs typeface="NikoshBAN" panose="02000000000000000000" pitchFamily="2" charset="0"/>
              </a:rPr>
              <a:t>iii </a:t>
            </a:r>
            <a:r>
              <a:rPr lang="bn-BD" sz="3600" dirty="0" smtClean="0">
                <a:solidFill>
                  <a:schemeClr val="tx1"/>
                </a:solidFill>
                <a:latin typeface="NikoshBAN" panose="02000000000000000000" pitchFamily="2" charset="0"/>
                <a:cs typeface="NikoshBAN" panose="02000000000000000000" pitchFamily="2" charset="0"/>
              </a:rPr>
              <a:t>(ঘ) </a:t>
            </a:r>
            <a:r>
              <a:rPr lang="en-US" sz="3600" dirty="0" err="1" smtClean="0">
                <a:solidFill>
                  <a:schemeClr val="tx1"/>
                </a:solidFill>
                <a:latin typeface="NikoshBAN" panose="02000000000000000000" pitchFamily="2" charset="0"/>
                <a:cs typeface="NikoshBAN" panose="02000000000000000000" pitchFamily="2" charset="0"/>
              </a:rPr>
              <a:t>i</a:t>
            </a:r>
            <a:r>
              <a:rPr lang="bn-BD" sz="3600" dirty="0" smtClean="0">
                <a:solidFill>
                  <a:schemeClr val="tx1"/>
                </a:solidFill>
                <a:latin typeface="NikoshBAN" panose="02000000000000000000" pitchFamily="2" charset="0"/>
                <a:cs typeface="NikoshBAN" panose="02000000000000000000" pitchFamily="2" charset="0"/>
              </a:rPr>
              <a:t>,</a:t>
            </a:r>
            <a:r>
              <a:rPr lang="en-US" sz="3600" dirty="0" smtClean="0">
                <a:solidFill>
                  <a:schemeClr val="tx1"/>
                </a:solidFill>
                <a:latin typeface="NikoshBAN" panose="02000000000000000000" pitchFamily="2" charset="0"/>
                <a:cs typeface="NikoshBAN" panose="02000000000000000000" pitchFamily="2" charset="0"/>
              </a:rPr>
              <a:t>ii </a:t>
            </a:r>
            <a:r>
              <a:rPr lang="bn-BD" sz="3600" dirty="0" smtClean="0">
                <a:solidFill>
                  <a:schemeClr val="tx1"/>
                </a:solidFill>
                <a:latin typeface="NikoshBAN" panose="02000000000000000000" pitchFamily="2" charset="0"/>
                <a:cs typeface="NikoshBAN" panose="02000000000000000000" pitchFamily="2" charset="0"/>
              </a:rPr>
              <a:t>ও </a:t>
            </a:r>
            <a:r>
              <a:rPr lang="en-US" sz="3600" dirty="0" smtClean="0">
                <a:solidFill>
                  <a:schemeClr val="tx1"/>
                </a:solidFill>
                <a:latin typeface="NikoshBAN" panose="02000000000000000000" pitchFamily="2" charset="0"/>
                <a:cs typeface="NikoshBAN" panose="02000000000000000000" pitchFamily="2" charset="0"/>
              </a:rPr>
              <a:t>iii </a:t>
            </a:r>
            <a:r>
              <a:rPr lang="bn-BD"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10850880" y="2301240"/>
            <a:ext cx="184731" cy="369332"/>
          </a:xfrm>
          <a:prstGeom prst="rect">
            <a:avLst/>
          </a:prstGeom>
          <a:noFill/>
        </p:spPr>
        <p:txBody>
          <a:bodyPr wrap="none" rtlCol="0">
            <a:spAutoFit/>
          </a:bodyPr>
          <a:lstStyle/>
          <a:p>
            <a:endParaRPr lang="en-US" dirty="0"/>
          </a:p>
        </p:txBody>
      </p:sp>
      <p:sp>
        <p:nvSpPr>
          <p:cNvPr id="4" name="TextBox 3"/>
          <p:cNvSpPr txBox="1"/>
          <p:nvPr/>
        </p:nvSpPr>
        <p:spPr>
          <a:xfrm>
            <a:off x="10395531" y="2670572"/>
            <a:ext cx="1280160" cy="2308324"/>
          </a:xfrm>
          <a:prstGeom prst="rect">
            <a:avLst/>
          </a:prstGeom>
          <a:solidFill>
            <a:srgbClr val="FFFF00"/>
          </a:solidFill>
          <a:ln w="7620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উত্তর – ১। (খ) ২। (ক) ৩। (গ)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8339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89560"/>
            <a:ext cx="10713720" cy="6202680"/>
          </a:xfrm>
          <a:prstGeom prst="rect">
            <a:avLst/>
          </a:prstGeom>
          <a:solidFill>
            <a:schemeClr val="accent5">
              <a:lumMod val="20000"/>
              <a:lumOff val="8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anose="02000000000000000000" pitchFamily="2" charset="0"/>
                <a:cs typeface="NikoshBAN" panose="02000000000000000000" pitchFamily="2" charset="0"/>
              </a:rPr>
              <a:t>দলীয় কাজঃ</a:t>
            </a:r>
          </a:p>
          <a:p>
            <a:pPr algn="ctr"/>
            <a:r>
              <a:rPr lang="bn-BD" sz="4000" dirty="0" smtClean="0">
                <a:solidFill>
                  <a:schemeClr val="tx1"/>
                </a:solidFill>
                <a:latin typeface="NikoshBAN" panose="02000000000000000000" pitchFamily="2" charset="0"/>
                <a:cs typeface="NikoshBAN" panose="02000000000000000000" pitchFamily="2" charset="0"/>
              </a:rPr>
              <a:t> </a:t>
            </a:r>
          </a:p>
          <a:p>
            <a:r>
              <a:rPr lang="bn-BD" sz="4000" dirty="0" smtClean="0">
                <a:solidFill>
                  <a:schemeClr val="tx1"/>
                </a:solidFill>
                <a:latin typeface="NikoshBAN" panose="02000000000000000000" pitchFamily="2" charset="0"/>
                <a:cs typeface="NikoshBAN" panose="02000000000000000000" pitchFamily="2" charset="0"/>
              </a:rPr>
              <a:t> কাতলা দল – ১। ক্ষণপদ কী? ২। সিস্ট বলতে কী বোঝায়? </a:t>
            </a:r>
            <a:endParaRPr lang="bn-BD" sz="4000" dirty="0">
              <a:solidFill>
                <a:schemeClr val="tx1"/>
              </a:solidFill>
              <a:latin typeface="NikoshBAN" panose="02000000000000000000" pitchFamily="2" charset="0"/>
              <a:cs typeface="NikoshBAN" panose="02000000000000000000" pitchFamily="2" charset="0"/>
            </a:endParaRPr>
          </a:p>
          <a:p>
            <a:pPr algn="ctr"/>
            <a:r>
              <a:rPr lang="bn-BD" sz="4000" dirty="0" smtClean="0">
                <a:solidFill>
                  <a:schemeClr val="tx1"/>
                </a:solidFill>
                <a:latin typeface="NikoshBAN" panose="02000000000000000000" pitchFamily="2" charset="0"/>
                <a:cs typeface="NikoshBAN" panose="02000000000000000000" pitchFamily="2" charset="0"/>
              </a:rPr>
              <a:t>৩। প্লাজমালেমা কী?</a:t>
            </a:r>
          </a:p>
          <a:p>
            <a:pPr algn="ctr"/>
            <a:r>
              <a:rPr lang="bn-BD" sz="4000" dirty="0" smtClean="0">
                <a:solidFill>
                  <a:schemeClr val="tx1"/>
                </a:solidFill>
                <a:latin typeface="NikoshBAN" panose="02000000000000000000" pitchFamily="2" charset="0"/>
                <a:cs typeface="NikoshBAN" panose="02000000000000000000" pitchFamily="2" charset="0"/>
              </a:rPr>
              <a:t> </a:t>
            </a:r>
          </a:p>
          <a:p>
            <a:r>
              <a:rPr lang="bn-BD" sz="4000" dirty="0" smtClean="0">
                <a:solidFill>
                  <a:schemeClr val="tx1"/>
                </a:solidFill>
                <a:latin typeface="NikoshBAN" panose="02000000000000000000" pitchFamily="2" charset="0"/>
                <a:cs typeface="NikoshBAN" panose="02000000000000000000" pitchFamily="2" charset="0"/>
              </a:rPr>
              <a:t> ইলিশ দল – ১। অ্যামিবার দেহে কয়টি গহ্বর দেখা যায় ও কী কী?         ২। ক্ষণপদের কাজ কী? ৩। এণ্টামিবার বিস্তার রোধের উপায় কী কী?   </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89782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63880"/>
            <a:ext cx="11033760" cy="5730240"/>
          </a:xfrm>
          <a:prstGeom prst="rect">
            <a:avLst/>
          </a:prstGeom>
          <a:solidFill>
            <a:srgbClr val="C0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বাড়ির কাজঃ</a:t>
            </a:r>
          </a:p>
          <a:p>
            <a:pPr algn="ctr"/>
            <a:r>
              <a:rPr lang="bn-BD" sz="3600" dirty="0" smtClean="0">
                <a:solidFill>
                  <a:schemeClr val="tx1"/>
                </a:solidFill>
                <a:latin typeface="NikoshBAN" panose="02000000000000000000" pitchFamily="2" charset="0"/>
                <a:cs typeface="NikoshBAN" panose="02000000000000000000" pitchFamily="2" charset="0"/>
              </a:rPr>
              <a:t> </a:t>
            </a:r>
          </a:p>
          <a:p>
            <a:pPr algn="ctr"/>
            <a:r>
              <a:rPr lang="bn-BD" sz="4000" dirty="0" smtClean="0">
                <a:solidFill>
                  <a:schemeClr val="tx1"/>
                </a:solidFill>
                <a:latin typeface="NikoshBAN" panose="02000000000000000000" pitchFamily="2" charset="0"/>
                <a:cs typeface="NikoshBAN" panose="02000000000000000000" pitchFamily="2" charset="0"/>
              </a:rPr>
              <a:t>**** একটি অ্যামিবার চিত্র অঙ্কন করে বিভিন্ন অংশ চিহ্নিত কর।  </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98888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 y="419100"/>
            <a:ext cx="11323320" cy="6172200"/>
          </a:xfrm>
          <a:prstGeom prst="rect">
            <a:avLst/>
          </a:prstGeom>
          <a:solidFill>
            <a:srgbClr val="92D05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73" t="10403" r="58473" b="6863"/>
          <a:stretch/>
        </p:blipFill>
        <p:spPr>
          <a:xfrm>
            <a:off x="655320" y="2316289"/>
            <a:ext cx="3351381" cy="2484502"/>
          </a:xfrm>
          <a:prstGeom prst="rect">
            <a:avLst/>
          </a:prstGeom>
          <a:ln w="76200">
            <a:solidFill>
              <a:srgbClr val="FFC000"/>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52" t="9322" r="61218" b="8135"/>
          <a:stretch/>
        </p:blipFill>
        <p:spPr>
          <a:xfrm>
            <a:off x="8257942" y="2316289"/>
            <a:ext cx="3217778" cy="2377822"/>
          </a:xfrm>
          <a:prstGeom prst="rect">
            <a:avLst/>
          </a:prstGeom>
          <a:ln w="76200">
            <a:solidFill>
              <a:srgbClr val="FFC000"/>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841" r="32493"/>
          <a:stretch/>
        </p:blipFill>
        <p:spPr>
          <a:xfrm>
            <a:off x="4572001" y="2316289"/>
            <a:ext cx="3268270" cy="2484502"/>
          </a:xfrm>
          <a:prstGeom prst="rect">
            <a:avLst/>
          </a:prstGeom>
          <a:ln w="76200">
            <a:solidFill>
              <a:srgbClr val="FF0000"/>
            </a:solidFill>
          </a:ln>
        </p:spPr>
      </p:pic>
      <p:sp>
        <p:nvSpPr>
          <p:cNvPr id="6" name="TextBox 5"/>
          <p:cNvSpPr txBox="1"/>
          <p:nvPr/>
        </p:nvSpPr>
        <p:spPr>
          <a:xfrm>
            <a:off x="2712720" y="807720"/>
            <a:ext cx="5943600" cy="769441"/>
          </a:xfrm>
          <a:prstGeom prst="rect">
            <a:avLst/>
          </a:prstGeom>
          <a:solidFill>
            <a:schemeClr val="accent2">
              <a:lumMod val="60000"/>
              <a:lumOff val="40000"/>
            </a:schemeClr>
          </a:solidFill>
          <a:ln w="76200">
            <a:solidFill>
              <a:srgbClr val="FFFF00"/>
            </a:solidFill>
          </a:ln>
        </p:spPr>
        <p:txBody>
          <a:bodyPr wrap="square" rtlCol="0">
            <a:spAutoFit/>
          </a:bodyPr>
          <a:lstStyle/>
          <a:p>
            <a:r>
              <a:rPr lang="bn-BD" sz="4400" dirty="0" smtClean="0">
                <a:latin typeface="NikoshBAN" panose="02000000000000000000" pitchFamily="2" charset="0"/>
                <a:cs typeface="NikoshBAN" panose="02000000000000000000" pitchFamily="2" charset="0"/>
              </a:rPr>
              <a:t> ছবিগুলো দেখে কী বুঝতে পারছ?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3292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2480" y="411480"/>
            <a:ext cx="10911840" cy="6065520"/>
          </a:xfrm>
          <a:prstGeom prst="rect">
            <a:avLst/>
          </a:prstGeom>
          <a:solidFill>
            <a:schemeClr val="accent2"/>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53" t="7809" r="59531" b="5124"/>
          <a:stretch/>
        </p:blipFill>
        <p:spPr>
          <a:xfrm>
            <a:off x="1474921" y="943593"/>
            <a:ext cx="9253363" cy="5001293"/>
          </a:xfrm>
          <a:prstGeom prst="rect">
            <a:avLst/>
          </a:prstGeom>
          <a:ln w="76200">
            <a:solidFill>
              <a:srgbClr val="92D050"/>
            </a:solidFill>
          </a:ln>
        </p:spPr>
      </p:pic>
      <p:sp>
        <p:nvSpPr>
          <p:cNvPr id="4" name="TextBox 3"/>
          <p:cNvSpPr txBox="1"/>
          <p:nvPr/>
        </p:nvSpPr>
        <p:spPr>
          <a:xfrm rot="8084404" flipV="1">
            <a:off x="1491806" y="1475958"/>
            <a:ext cx="2048455" cy="1015663"/>
          </a:xfrm>
          <a:prstGeom prst="rect">
            <a:avLst/>
          </a:prstGeom>
          <a:solidFill>
            <a:srgbClr val="FFFF00"/>
          </a:solidFill>
          <a:ln w="76200">
            <a:solidFill>
              <a:srgbClr val="FF0000"/>
            </a:solidFill>
          </a:ln>
        </p:spPr>
        <p:txBody>
          <a:bodyPr wrap="square" rtlCol="0">
            <a:spAutoFit/>
          </a:bodyPr>
          <a:lstStyle/>
          <a:p>
            <a:r>
              <a:rPr lang="bn-BD" sz="6000" dirty="0" smtClean="0">
                <a:latin typeface="NikoshBAN" panose="02000000000000000000" pitchFamily="2" charset="0"/>
                <a:cs typeface="NikoshBAN" panose="02000000000000000000" pitchFamily="2" charset="0"/>
              </a:rPr>
              <a:t>ধন্যবাদ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345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26720"/>
            <a:ext cx="10896600" cy="5913120"/>
          </a:xfrm>
          <a:prstGeom prst="rect">
            <a:avLst/>
          </a:prstGeom>
          <a:solidFill>
            <a:schemeClr val="accent2">
              <a:lumMod val="75000"/>
            </a:scheme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90800" y="1981200"/>
            <a:ext cx="7147560" cy="1938992"/>
          </a:xfrm>
          <a:prstGeom prst="rect">
            <a:avLst/>
          </a:prstGeom>
          <a:solidFill>
            <a:schemeClr val="accent4">
              <a:lumMod val="20000"/>
              <a:lumOff val="80000"/>
            </a:schemeClr>
          </a:solidFill>
          <a:ln w="76200">
            <a:solidFill>
              <a:srgbClr val="FF0000"/>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 পাঠ – এণ্টামিবা ও অ্যামিবা </a:t>
            </a:r>
          </a:p>
          <a:p>
            <a:pPr algn="ctr"/>
            <a:r>
              <a:rPr lang="bn-BD" sz="4000" dirty="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অধ্যায় – প্রথম </a:t>
            </a:r>
          </a:p>
          <a:p>
            <a:pPr algn="ctr"/>
            <a:r>
              <a:rPr lang="bn-BD" sz="4000" dirty="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পৃষ্ঠা – ০৪-০৫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1828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20040"/>
            <a:ext cx="11094720" cy="6141720"/>
          </a:xfrm>
          <a:prstGeom prst="rect">
            <a:avLst/>
          </a:prstGeom>
          <a:solidFill>
            <a:schemeClr val="accent3"/>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latin typeface="NikoshBAN" panose="02000000000000000000" pitchFamily="2" charset="0"/>
                <a:cs typeface="NikoshBAN" panose="02000000000000000000" pitchFamily="2" charset="0"/>
              </a:rPr>
              <a:t>শিখনফলঃ</a:t>
            </a:r>
          </a:p>
          <a:p>
            <a:pPr algn="ctr"/>
            <a:r>
              <a:rPr lang="bn-BD" sz="5400" dirty="0" smtClean="0">
                <a:solidFill>
                  <a:schemeClr val="tx1"/>
                </a:solidFill>
                <a:latin typeface="NikoshBAN" panose="02000000000000000000" pitchFamily="2" charset="0"/>
                <a:cs typeface="NikoshBAN" panose="02000000000000000000" pitchFamily="2" charset="0"/>
              </a:rPr>
              <a:t> </a:t>
            </a:r>
          </a:p>
          <a:p>
            <a:pPr algn="ctr"/>
            <a:r>
              <a:rPr lang="bn-BD" sz="3600" dirty="0" smtClean="0">
                <a:solidFill>
                  <a:schemeClr val="tx1"/>
                </a:solidFill>
                <a:latin typeface="NikoshBAN" panose="02000000000000000000" pitchFamily="2" charset="0"/>
                <a:cs typeface="NikoshBAN" panose="02000000000000000000" pitchFamily="2" charset="0"/>
              </a:rPr>
              <a:t>    ১। এণ্টামিবা ও অ্যামিবা কী তা বলতে পারবে। </a:t>
            </a:r>
          </a:p>
          <a:p>
            <a:pPr algn="ctr"/>
            <a:r>
              <a:rPr lang="bn-BD" sz="3600" dirty="0" smtClean="0">
                <a:solidFill>
                  <a:schemeClr val="tx1"/>
                </a:solidFill>
                <a:latin typeface="NikoshBAN" panose="02000000000000000000" pitchFamily="2" charset="0"/>
                <a:cs typeface="NikoshBAN" panose="02000000000000000000" pitchFamily="2" charset="0"/>
              </a:rPr>
              <a:t>            ২। এণ্টামিবার বহুভাজন প্রক্রিয়া বর্ণনা করতে পারবে।</a:t>
            </a:r>
          </a:p>
          <a:p>
            <a:pPr algn="ctr"/>
            <a:r>
              <a:rPr lang="bn-BD" sz="3600" dirty="0" smtClean="0">
                <a:solidFill>
                  <a:schemeClr val="tx1"/>
                </a:solidFill>
                <a:latin typeface="NikoshBAN" panose="02000000000000000000" pitchFamily="2" charset="0"/>
                <a:cs typeface="NikoshBAN" panose="02000000000000000000" pitchFamily="2" charset="0"/>
              </a:rPr>
              <a:t>                   ৩। এণ্টামিবার বিস্তার রোধের উপায় বিশ্লেষণ করতে পারবে।  </a:t>
            </a:r>
          </a:p>
          <a:p>
            <a:pPr algn="ctr"/>
            <a:r>
              <a:rPr lang="bn-BD" sz="3600" dirty="0">
                <a:solidFill>
                  <a:schemeClr val="tx1"/>
                </a:solidFill>
                <a:latin typeface="NikoshBAN" panose="02000000000000000000" pitchFamily="2" charset="0"/>
                <a:cs typeface="NikoshBAN" panose="02000000000000000000" pitchFamily="2" charset="0"/>
              </a:rPr>
              <a:t>৪</a:t>
            </a:r>
            <a:r>
              <a:rPr lang="bn-BD" sz="3600" dirty="0" smtClean="0">
                <a:solidFill>
                  <a:schemeClr val="tx1"/>
                </a:solidFill>
                <a:latin typeface="NikoshBAN" panose="02000000000000000000" pitchFamily="2" charset="0"/>
                <a:cs typeface="NikoshBAN" panose="02000000000000000000" pitchFamily="2" charset="0"/>
              </a:rPr>
              <a:t>। অ্যামিবার বৈশিষ্ট্য ব্যাখ্যা করতে পারবে। </a:t>
            </a:r>
          </a:p>
          <a:p>
            <a:pPr algn="ctr"/>
            <a:endParaRPr lang="bn-BD" sz="3600" dirty="0">
              <a:latin typeface="NikoshBAN" panose="02000000000000000000" pitchFamily="2" charset="0"/>
              <a:cs typeface="NikoshBAN" panose="02000000000000000000" pitchFamily="2" charset="0"/>
            </a:endParaRPr>
          </a:p>
          <a:p>
            <a:pPr algn="ctr"/>
            <a:r>
              <a:rPr lang="bn-BD" sz="3600" dirty="0" smtClean="0">
                <a:latin typeface="NikoshBAN" panose="02000000000000000000" pitchFamily="2" charset="0"/>
                <a:cs typeface="NikoshBAN" panose="02000000000000000000" pitchFamily="2" charset="0"/>
              </a:rPr>
              <a:t> </a:t>
            </a:r>
          </a:p>
          <a:p>
            <a:pPr algn="ctr"/>
            <a:endParaRPr lang="bn-BD" sz="3600" dirty="0" smtClean="0">
              <a:latin typeface="NikoshBAN" panose="02000000000000000000" pitchFamily="2" charset="0"/>
              <a:cs typeface="NikoshBAN" panose="02000000000000000000" pitchFamily="2" charset="0"/>
            </a:endParaRPr>
          </a:p>
          <a:p>
            <a:pPr algn="ct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696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5960" y="350520"/>
            <a:ext cx="5882640" cy="6141720"/>
          </a:xfrm>
          <a:prstGeom prst="rect">
            <a:avLst/>
          </a:prstGeom>
          <a:solidFill>
            <a:schemeClr val="accent2"/>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এন্টামিবা প্রোটিষ্টা রাজ্যভুক্ত আরেক ধরনের এককোষী জীব। খালি চোখে এদের দেখা যায় না। দেহের কোন নির্দিষ্ট আকৃতি নাই কারণ এরাও সর্বদাই আকার আকৃতি পরিবর্তন করতে পারে। এদের দেহ স্বচ্ছ জেলীর ন্যায়। তবে কখনো কখনো প্রতিকূল পরিবেশে এরা গোলাকার শক্ত আবরণে নিজেদের দেহ ঢেকে ফেলে। এ অবস্থায় একে সিস্ট বলে। </a:t>
            </a:r>
            <a:endParaRPr lang="en-US" sz="36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960" t="2653" r="51306" b="9796"/>
          <a:stretch/>
        </p:blipFill>
        <p:spPr>
          <a:xfrm>
            <a:off x="472440" y="434340"/>
            <a:ext cx="4846320" cy="5029200"/>
          </a:xfrm>
          <a:prstGeom prst="rect">
            <a:avLst/>
          </a:prstGeom>
          <a:ln w="76200">
            <a:solidFill>
              <a:srgbClr val="FF0000"/>
            </a:solidFill>
          </a:ln>
        </p:spPr>
      </p:pic>
      <p:sp>
        <p:nvSpPr>
          <p:cNvPr id="10" name="Rectangle 9"/>
          <p:cNvSpPr/>
          <p:nvPr/>
        </p:nvSpPr>
        <p:spPr>
          <a:xfrm>
            <a:off x="1584960" y="5760720"/>
            <a:ext cx="3078480" cy="731520"/>
          </a:xfrm>
          <a:prstGeom prst="rect">
            <a:avLst/>
          </a:prstGeom>
          <a:solidFill>
            <a:srgbClr val="FFFF0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এণ্টামিবা </a:t>
            </a:r>
            <a:endParaRPr lang="en-US" sz="4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176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0520" y="307444"/>
            <a:ext cx="11567160" cy="6245756"/>
          </a:xfrm>
          <a:prstGeom prst="rect">
            <a:avLst/>
          </a:prstGeom>
          <a:solidFill>
            <a:schemeClr val="accent2"/>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040" y="611911"/>
            <a:ext cx="4381500" cy="1994129"/>
          </a:xfrm>
          <a:prstGeom prst="rect">
            <a:avLst/>
          </a:prstGeom>
          <a:ln w="76200">
            <a:solidFill>
              <a:schemeClr val="tx1"/>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1219"/>
          <a:stretch/>
        </p:blipFill>
        <p:spPr>
          <a:xfrm>
            <a:off x="6720840" y="3757253"/>
            <a:ext cx="4267200" cy="2083305"/>
          </a:xfrm>
          <a:prstGeom prst="rect">
            <a:avLst/>
          </a:prstGeom>
          <a:ln w="76200">
            <a:solidFill>
              <a:srgbClr val="FFC000"/>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3520" y="3715570"/>
            <a:ext cx="4419601" cy="2124988"/>
          </a:xfrm>
          <a:prstGeom prst="rect">
            <a:avLst/>
          </a:prstGeom>
          <a:ln w="57150">
            <a:solidFill>
              <a:srgbClr val="FF0000"/>
            </a:solidFill>
          </a:ln>
        </p:spPr>
      </p:pic>
      <p:sp>
        <p:nvSpPr>
          <p:cNvPr id="2" name="Down Arrow 1"/>
          <p:cNvSpPr/>
          <p:nvPr/>
        </p:nvSpPr>
        <p:spPr>
          <a:xfrm>
            <a:off x="4282440" y="2654514"/>
            <a:ext cx="289560" cy="106105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574280" y="2606040"/>
            <a:ext cx="213360" cy="106105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854440" y="614222"/>
            <a:ext cx="2644140" cy="2862322"/>
          </a:xfrm>
          <a:prstGeom prst="rect">
            <a:avLst/>
          </a:prstGeom>
          <a:noFill/>
          <a:ln w="57150">
            <a:solidFill>
              <a:srgbClr val="00B0F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আমাশয় রোগ সাধারণত দু’ধরণের, যথা –এমিবিক ও ব্যাসিলারি।</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769620" y="1057251"/>
            <a:ext cx="1630680" cy="646331"/>
          </a:xfrm>
          <a:prstGeom prst="rect">
            <a:avLst/>
          </a:prstGeom>
          <a:noFill/>
          <a:ln w="76200">
            <a:solidFill>
              <a:srgbClr val="FFFF0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এণ্টামিবা </a:t>
            </a:r>
            <a:endParaRPr lang="en-US" sz="3600" dirty="0">
              <a:latin typeface="NikoshBAN" panose="02000000000000000000" pitchFamily="2" charset="0"/>
              <a:cs typeface="NikoshBAN" panose="02000000000000000000" pitchFamily="2" charset="0"/>
            </a:endParaRPr>
          </a:p>
        </p:txBody>
      </p:sp>
      <p:sp>
        <p:nvSpPr>
          <p:cNvPr id="12" name="Right Arrow 11"/>
          <p:cNvSpPr/>
          <p:nvPr/>
        </p:nvSpPr>
        <p:spPr>
          <a:xfrm flipV="1">
            <a:off x="2490216" y="1334696"/>
            <a:ext cx="1213104" cy="2602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74264" y="5938708"/>
            <a:ext cx="1749552" cy="470621"/>
          </a:xfrm>
          <a:prstGeom prst="rect">
            <a:avLst/>
          </a:prstGeom>
          <a:solidFill>
            <a:schemeClr val="accent2">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এমিবিক </a:t>
            </a:r>
            <a:endParaRPr lang="en-US" sz="32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7669530" y="5938708"/>
            <a:ext cx="2369820" cy="470621"/>
          </a:xfrm>
          <a:prstGeom prst="rect">
            <a:avLst/>
          </a:prstGeom>
          <a:solidFill>
            <a:schemeClr val="accent2">
              <a:lumMod val="60000"/>
              <a:lumOff val="4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ব্যাসিলারি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10071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297180"/>
            <a:ext cx="11414760" cy="61645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100" y="640487"/>
            <a:ext cx="4042260" cy="2634207"/>
          </a:xfrm>
          <a:prstGeom prst="rect">
            <a:avLst/>
          </a:prstGeom>
          <a:ln w="57150">
            <a:solidFill>
              <a:srgbClr val="00B0F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916" y="726961"/>
            <a:ext cx="4531044" cy="2317229"/>
          </a:xfrm>
          <a:prstGeom prst="rect">
            <a:avLst/>
          </a:prstGeom>
          <a:ln w="76200">
            <a:solidFill>
              <a:srgbClr val="92D05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100" y="3790949"/>
            <a:ext cx="4042260" cy="2501164"/>
          </a:xfrm>
          <a:prstGeom prst="rect">
            <a:avLst/>
          </a:prstGeom>
          <a:ln w="76200">
            <a:solidFill>
              <a:schemeClr val="tx2"/>
            </a:solidFill>
          </a:ln>
        </p:spPr>
      </p:pic>
      <p:sp>
        <p:nvSpPr>
          <p:cNvPr id="6" name="Rectangle 5"/>
          <p:cNvSpPr/>
          <p:nvPr/>
        </p:nvSpPr>
        <p:spPr>
          <a:xfrm>
            <a:off x="6578916" y="3790949"/>
            <a:ext cx="4678680" cy="1722120"/>
          </a:xfrm>
          <a:prstGeom prst="rect">
            <a:avLst/>
          </a:prstGeom>
          <a:solidFill>
            <a:schemeClr val="accent2">
              <a:lumMod val="40000"/>
              <a:lumOff val="6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এন্টামিবা নামক এক ধরনের এককোষী প্রাণীর আক্রমণে এমিবিক আমাশয় হয়ে থাকে।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9333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 y="396240"/>
            <a:ext cx="11231880" cy="6156960"/>
          </a:xfrm>
          <a:prstGeom prst="rect">
            <a:avLst/>
          </a:prstGeom>
          <a:solidFill>
            <a:srgbClr val="00B0F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928926" y="712946"/>
            <a:ext cx="3887629" cy="2230041"/>
          </a:xfrm>
          <a:prstGeom prst="rect">
            <a:avLst/>
          </a:prstGeom>
          <a:ln w="76200">
            <a:solidFill>
              <a:srgbClr val="FFFF00"/>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520" y="712946"/>
            <a:ext cx="3820240" cy="2271594"/>
          </a:xfrm>
          <a:prstGeom prst="rect">
            <a:avLst/>
          </a:prstGeom>
          <a:ln w="76200">
            <a:solidFill>
              <a:srgbClr val="00B05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691" y="3811902"/>
            <a:ext cx="3887629" cy="2299335"/>
          </a:xfrm>
          <a:prstGeom prst="rect">
            <a:avLst/>
          </a:prstGeom>
          <a:ln w="57150">
            <a:solidFill>
              <a:srgbClr val="7030A0"/>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8053" y="3811903"/>
            <a:ext cx="3820240" cy="2299335"/>
          </a:xfrm>
          <a:prstGeom prst="rect">
            <a:avLst/>
          </a:prstGeom>
          <a:ln w="76200">
            <a:solidFill>
              <a:srgbClr val="0070C0"/>
            </a:solidFill>
          </a:ln>
        </p:spPr>
      </p:pic>
      <p:sp>
        <p:nvSpPr>
          <p:cNvPr id="8" name="TextBox 7"/>
          <p:cNvSpPr txBox="1"/>
          <p:nvPr/>
        </p:nvSpPr>
        <p:spPr>
          <a:xfrm>
            <a:off x="9610725" y="1234827"/>
            <a:ext cx="1777602" cy="3416320"/>
          </a:xfrm>
          <a:prstGeom prst="rect">
            <a:avLst/>
          </a:prstGeom>
          <a:solidFill>
            <a:schemeClr val="accent2"/>
          </a:solidFill>
          <a:ln w="76200">
            <a:solidFill>
              <a:srgbClr val="FFFF0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ব্যাসিলারি আমাশয়ের কারণ এক ধরণের ব্যাসিলাস ব্যাক্টেরিয়া।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783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646</Words>
  <Application>Microsoft Office PowerPoint</Application>
  <PresentationFormat>Widescreen</PresentationFormat>
  <Paragraphs>84</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113</cp:revision>
  <dcterms:created xsi:type="dcterms:W3CDTF">2022-03-17T15:18:25Z</dcterms:created>
  <dcterms:modified xsi:type="dcterms:W3CDTF">2022-03-25T11:32:39Z</dcterms:modified>
</cp:coreProperties>
</file>