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4" r:id="rId2"/>
    <p:sldId id="316" r:id="rId3"/>
    <p:sldId id="294" r:id="rId4"/>
    <p:sldId id="305" r:id="rId5"/>
    <p:sldId id="265" r:id="rId6"/>
    <p:sldId id="272" r:id="rId7"/>
    <p:sldId id="267" r:id="rId8"/>
    <p:sldId id="259" r:id="rId9"/>
    <p:sldId id="284" r:id="rId10"/>
    <p:sldId id="334" r:id="rId11"/>
    <p:sldId id="333" r:id="rId12"/>
    <p:sldId id="335" r:id="rId13"/>
    <p:sldId id="336" r:id="rId14"/>
    <p:sldId id="337" r:id="rId15"/>
    <p:sldId id="339" r:id="rId16"/>
    <p:sldId id="340" r:id="rId17"/>
    <p:sldId id="256" r:id="rId18"/>
    <p:sldId id="341" r:id="rId19"/>
    <p:sldId id="342" r:id="rId20"/>
    <p:sldId id="273" r:id="rId21"/>
    <p:sldId id="268" r:id="rId22"/>
    <p:sldId id="269" r:id="rId23"/>
    <p:sldId id="343" r:id="rId24"/>
    <p:sldId id="276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C2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2C097-4AB3-4A7D-BE54-DD83A1D3FF5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8E5B1-BEBA-4693-94F5-944ECC9F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IN" sz="10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 প্রথমে সমস্যা দেখাবেন। পরে সমাধান দেখাবেন। </a:t>
            </a:r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88B-CBF3-479A-A7E9-A1B1EEEFC0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0675-3D57-4C35-AA2A-CEE3B91C2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1EF70-86FD-448A-B9CD-B8F8AE18E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35295-C468-4922-8C92-99D84139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8F5B-0A7F-4455-B30E-02CE83A6A738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9144B-D8D0-4A25-B7FE-48EEBCB4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4D08D-93B1-4382-A577-4589EB7A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721A7-62DA-46AD-9F6A-BD2B7233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A4C22-2770-491E-A350-81F72FAC7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8908-4D3D-4B38-9C00-7330AC28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D07-62BE-4FDA-B9D7-C8F25C7CA68D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8DBDA-5651-4B94-979D-DF54C29E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BAD3F-4A42-44BC-8464-0E73EF41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6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78E80-FA3F-44A7-A761-06447EFD4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99E20-D598-47BE-A612-3201C57E3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EE194-1D86-44DD-A05D-67D249E2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D359E-F0E4-4065-AEED-8BC899D4D56F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1793E-329F-443A-9C17-A337F471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6976E-0496-45B0-A531-86689D3F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4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6F4E1-01EC-4539-98A5-F8E65ACF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9D55A-A545-4678-B1B7-F7CFA037B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D9A12-41CA-4EA8-B51A-6C6359FC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9FB8-BD62-4102-B0B9-D3BE52D46C09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3618A-DE76-4026-A7DA-218EA242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459DE-72A6-4970-BE6A-B32FE867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C94F-F858-4C2C-831F-C79E290B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41787-C340-49E1-B4D5-5A952BC5B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1BA96-869C-4876-92EC-140AC36C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0368-B8E8-401D-9B73-FB79F1288F5E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0D73E-7370-4FB3-916D-479206FE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8D149-82B3-4338-891E-4FE86935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1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972A-D884-4297-9EAF-2403BA0B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40444-C8F2-472C-AC6B-AE9403FD3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A5D18-902A-490B-8E42-57E5EC5E3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E3DCB-3788-48FD-8BB7-B49CC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E690-775D-4AD3-A6B1-CC1861F79122}" type="datetime1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78757-E890-4D60-9C5D-8786E2AA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012FF-B209-4B0A-8F0E-D2EFE95D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9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59E5-A2DB-4865-AD47-19B50248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2814E-8782-44A3-B1CC-0299754A8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2E83D-948D-4318-8B96-A63F99CCF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CE9D1-0DEA-4313-AA77-CCB120D36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79D62-88A9-48FC-B92B-36F3DAFC6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D7D67-179B-4CBE-A29F-8BC4D312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9B54-0689-442D-AF86-ACF3F5EA7939}" type="datetime1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FE6CA-C51E-4733-AA51-F76DDE6E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6B082-C8E4-4135-8E4D-DDC60CEC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2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F15E-819F-4A83-8F11-761FF9B8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83C62-D48F-4635-A71F-854EBDBD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364-A181-476D-A1E5-19B2E2C84AE6}" type="datetime1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52030-3156-4F09-BE1F-50BAC445F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36B7E-CFAA-4A4D-93A0-ACBF5239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1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5CD6B-08EA-4CEC-AD34-D0C4A44F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9F79-96AA-4D25-81C1-D379B44FF1DC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EDB3B-7A06-4CF9-82C4-6E1E00F2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CC864-8294-4045-A4F0-5C0965F9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9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754E-3FAD-456B-AA40-C040E5F2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281B-5C03-48A9-8A5C-48E24E357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9C63-86AB-493E-A188-E4CE86B7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A4C88-8E1F-458F-A4A1-D0033FEF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B0B-E8CF-4EAC-9C19-6A212CDFE72E}" type="datetime1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9229B-179F-4575-971F-F0FE85066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97A3D-7777-4D62-8B92-419D3DED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9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2D89-6511-4B7F-B656-19E2BF8E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62C8E-A8B3-44CE-83F3-5F7CB1EF8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11119-4227-4D59-85E4-ABF499F42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BE23B-B9F0-4326-AC17-AC3D7992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04B5-BCE0-4E42-A10C-ADD9501CC723}" type="datetime1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6E926-6C5F-4232-8DE9-C6C5327D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55F60-5CEC-4B90-95EB-564B3A54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9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20BCF-CBD4-41B7-822C-42A1A585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658DC-F093-4EFE-9E6A-9D18A19A9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83A77-C13D-4C45-9E79-08B9B85C4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97A8F-130B-4492-A1F9-8AA5E0CF94D5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C6168-8CCF-4906-90A0-80AB53BF4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A43CD-17E9-4495-B8B7-D72EC6715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6CBC1-1C2A-45F3-A5C3-C61D8B14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7" Type="http://schemas.openxmlformats.org/officeDocument/2006/relationships/image" Target="../media/image11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jpeg" /><Relationship Id="rId5" Type="http://schemas.openxmlformats.org/officeDocument/2006/relationships/image" Target="../media/image9.jpg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jpe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FFFF00"/>
            </a:gs>
            <a:gs pos="19469">
              <a:srgbClr val="FFFF00"/>
            </a:gs>
            <a:gs pos="74000">
              <a:schemeClr val="accent6">
                <a:lumMod val="7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45417A-CC40-4269-971B-8C08EAD15726}"/>
              </a:ext>
            </a:extLst>
          </p:cNvPr>
          <p:cNvSpPr/>
          <p:nvPr/>
        </p:nvSpPr>
        <p:spPr>
          <a:xfrm>
            <a:off x="1183413" y="187420"/>
            <a:ext cx="8441265" cy="1015663"/>
          </a:xfrm>
          <a:prstGeom prst="rect">
            <a:avLst/>
          </a:prstGeom>
          <a:gradFill>
            <a:gsLst>
              <a:gs pos="63000">
                <a:srgbClr val="FFFF00"/>
              </a:gs>
              <a:gs pos="19469">
                <a:srgbClr val="FFFF00"/>
              </a:gs>
              <a:gs pos="74000">
                <a:schemeClr val="accent6">
                  <a:lumMod val="7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9F693-A0CE-48CA-8C28-3B9A6B3C3176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9754C-DD71-41D5-839C-459102A1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37E9-A874-41CB-91EC-6C53CBE600AA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831A-2679-4425-94DC-9A5A7B5F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41294-3FA6-4B1F-A395-7D58C33F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82AC26-1D7A-46DC-B8CC-8A5C779F3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083"/>
            <a:ext cx="12156015" cy="562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1285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57385" y="284690"/>
            <a:ext cx="5541486" cy="821394"/>
            <a:chOff x="3837645" y="1097931"/>
            <a:chExt cx="3727813" cy="9978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23425" r="5599" b="37008"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63251" y="1168394"/>
              <a:ext cx="3276600" cy="8599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>
                  <a:ln w="11430"/>
                  <a:latin typeface="NikoshBAN" pitchFamily="2" charset="0"/>
                  <a:cs typeface="NikoshBAN" pitchFamily="2" charset="0"/>
                </a:rPr>
                <a:t>পাঠ্য বইয়ের সাথে সংযোগ </a:t>
              </a:r>
              <a:endParaRPr lang="en-US" sz="4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A962F9E-F32F-4120-9073-DB4E7EFE2CFB}"/>
              </a:ext>
            </a:extLst>
          </p:cNvPr>
          <p:cNvSpPr/>
          <p:nvPr/>
        </p:nvSpPr>
        <p:spPr>
          <a:xfrm>
            <a:off x="145366" y="105508"/>
            <a:ext cx="11901268" cy="6467802"/>
          </a:xfrm>
          <a:prstGeom prst="flowChartProcess">
            <a:avLst/>
          </a:prstGeom>
          <a:gradFill flip="none" rotWithShape="1">
            <a:gsLst>
              <a:gs pos="64750">
                <a:srgbClr val="FEE599"/>
              </a:gs>
              <a:gs pos="55500">
                <a:srgbClr val="FCE7A6"/>
              </a:gs>
              <a:gs pos="37000">
                <a:srgbClr val="F9EBBF"/>
              </a:gs>
              <a:gs pos="0">
                <a:schemeClr val="bg1">
                  <a:lumMod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20000">
                <a:srgbClr val="FFECB3"/>
              </a:gs>
              <a:gs pos="60375">
                <a:srgbClr val="FFF2CC"/>
              </a:gs>
              <a:gs pos="56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E6334-ECE8-4363-A618-9A4F8E43CB9C}"/>
              </a:ext>
            </a:extLst>
          </p:cNvPr>
          <p:cNvSpPr txBox="1"/>
          <p:nvPr/>
        </p:nvSpPr>
        <p:spPr>
          <a:xfrm>
            <a:off x="2575338" y="2151727"/>
            <a:ext cx="8091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১নং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১৫২০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(১৫২০+২৬৫)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		      = ১৭৮৫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587F9-A30D-47FE-B301-E0E5155EFA27}"/>
              </a:ext>
            </a:extLst>
          </p:cNvPr>
          <p:cNvSpPr txBox="1"/>
          <p:nvPr/>
        </p:nvSpPr>
        <p:spPr>
          <a:xfrm>
            <a:off x="2395536" y="700491"/>
            <a:ext cx="740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200" b="1" i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 </a:t>
            </a:r>
            <a:r>
              <a:rPr lang="en-US" sz="32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কিনলেন</a:t>
            </a:r>
            <a:r>
              <a:rPr lang="en-US" sz="32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336B9-8EE6-40BE-9D85-BF5AA846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F87E-1A43-4649-A08B-C80FE7C39217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1BA93-F176-4CC4-91C3-D125F9C1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6BF80-C753-4860-9089-6A01D358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57385" y="284690"/>
            <a:ext cx="5541486" cy="821394"/>
            <a:chOff x="3837645" y="1097931"/>
            <a:chExt cx="3727813" cy="9978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23425" r="5599" b="37008"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63251" y="1168394"/>
              <a:ext cx="3276600" cy="8599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>
                  <a:ln w="11430"/>
                  <a:latin typeface="NikoshBAN" pitchFamily="2" charset="0"/>
                  <a:cs typeface="NikoshBAN" pitchFamily="2" charset="0"/>
                </a:rPr>
                <a:t>পাঠ্য বইয়ের সাথে সংযোগ </a:t>
              </a:r>
              <a:endParaRPr lang="en-US" sz="4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A962F9E-F32F-4120-9073-DB4E7EFE2CFB}"/>
              </a:ext>
            </a:extLst>
          </p:cNvPr>
          <p:cNvSpPr/>
          <p:nvPr/>
        </p:nvSpPr>
        <p:spPr>
          <a:xfrm>
            <a:off x="145366" y="105508"/>
            <a:ext cx="11901268" cy="6467802"/>
          </a:xfrm>
          <a:prstGeom prst="flowChartProcess">
            <a:avLst/>
          </a:prstGeom>
          <a:gradFill flip="none" rotWithShape="1">
            <a:gsLst>
              <a:gs pos="64750">
                <a:srgbClr val="FEE599"/>
              </a:gs>
              <a:gs pos="55500">
                <a:srgbClr val="FCE7A6"/>
              </a:gs>
              <a:gs pos="37000">
                <a:srgbClr val="F9EBBF"/>
              </a:gs>
              <a:gs pos="0">
                <a:schemeClr val="bg1">
                  <a:lumMod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20000">
                <a:srgbClr val="FFECB3"/>
              </a:gs>
              <a:gs pos="60375">
                <a:srgbClr val="FFF2CC"/>
              </a:gs>
              <a:gs pos="56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FB7CF-E6DC-41ED-ADBA-135F8B893DF5}"/>
              </a:ext>
            </a:extLst>
          </p:cNvPr>
          <p:cNvSpPr txBox="1"/>
          <p:nvPr/>
        </p:nvSpPr>
        <p:spPr>
          <a:xfrm>
            <a:off x="3028499" y="700491"/>
            <a:ext cx="695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200" b="1" i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 </a:t>
            </a:r>
            <a:r>
              <a:rPr lang="en-US" sz="32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B16AA-B06B-402B-8DD3-83362492306E}"/>
              </a:ext>
            </a:extLst>
          </p:cNvPr>
          <p:cNvSpPr txBox="1"/>
          <p:nvPr/>
        </p:nvSpPr>
        <p:spPr>
          <a:xfrm>
            <a:off x="2281676" y="2092570"/>
            <a:ext cx="80086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২নং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১৭৮৫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(১৭৮৫+৫৮৮)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		      = ২৩৭৩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4538D-0024-43AE-8773-2101BDA6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E956-57BD-435E-8B88-9D5A9221D2F4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B6CE9-1AF6-4A54-9B7D-38C302DC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98880-909B-41E1-B7B6-397A9E9B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57385" y="284690"/>
            <a:ext cx="5541486" cy="821394"/>
            <a:chOff x="3837645" y="1097931"/>
            <a:chExt cx="3727813" cy="9978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23425" r="5599" b="37008"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63251" y="1168394"/>
              <a:ext cx="3276600" cy="8599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>
                  <a:ln w="11430"/>
                  <a:latin typeface="NikoshBAN" pitchFamily="2" charset="0"/>
                  <a:cs typeface="NikoshBAN" pitchFamily="2" charset="0"/>
                </a:rPr>
                <a:t>পাঠ্য বইয়ের সাথে সংযোগ </a:t>
              </a:r>
              <a:endParaRPr lang="en-US" sz="4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A962F9E-F32F-4120-9073-DB4E7EFE2CFB}"/>
              </a:ext>
            </a:extLst>
          </p:cNvPr>
          <p:cNvSpPr/>
          <p:nvPr/>
        </p:nvSpPr>
        <p:spPr>
          <a:xfrm>
            <a:off x="145366" y="105508"/>
            <a:ext cx="11901268" cy="6467802"/>
          </a:xfrm>
          <a:prstGeom prst="flowChartProcess">
            <a:avLst/>
          </a:prstGeom>
          <a:gradFill flip="none" rotWithShape="1">
            <a:gsLst>
              <a:gs pos="64750">
                <a:srgbClr val="FEE599"/>
              </a:gs>
              <a:gs pos="55500">
                <a:srgbClr val="FCE7A6"/>
              </a:gs>
              <a:gs pos="37000">
                <a:srgbClr val="F9EBBF"/>
              </a:gs>
              <a:gs pos="0">
                <a:schemeClr val="bg1">
                  <a:lumMod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20000">
                <a:srgbClr val="FFECB3"/>
              </a:gs>
              <a:gs pos="60375">
                <a:srgbClr val="FFF2CC"/>
              </a:gs>
              <a:gs pos="56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17E584-78DA-4030-B3FB-2DE880C1EB30}"/>
              </a:ext>
            </a:extLst>
          </p:cNvPr>
          <p:cNvSpPr txBox="1"/>
          <p:nvPr/>
        </p:nvSpPr>
        <p:spPr>
          <a:xfrm>
            <a:off x="1654187" y="579309"/>
            <a:ext cx="8339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200" b="1" i="1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200" b="1" i="1" dirty="0" err="1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i="1" dirty="0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i="1" dirty="0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i="1" dirty="0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sz="3200" b="1" i="1" dirty="0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200" b="1" i="1" dirty="0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b="1" i="1" dirty="0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i="1" dirty="0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i="1" dirty="0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200" b="1" i="1" dirty="0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b="1" i="1" dirty="0">
                <a:solidFill>
                  <a:srgbClr val="2C2C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i="1" dirty="0">
              <a:solidFill>
                <a:srgbClr val="2C2CC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5925B-AB82-4B29-8281-81D7909DFDDE}"/>
              </a:ext>
            </a:extLst>
          </p:cNvPr>
          <p:cNvSpPr txBox="1"/>
          <p:nvPr/>
        </p:nvSpPr>
        <p:spPr>
          <a:xfrm>
            <a:off x="2024078" y="1447801"/>
            <a:ext cx="8415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৩নং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২৩৭৩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(৩০০০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২৩৭৩)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		           = ৬২৭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৬২৭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B9C90-A1A8-4083-B8F9-83CFAE98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AD94-4E01-4988-B312-FDD98B6E0117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4D0B9-77E1-4B8D-96D0-B72E8190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0D615-E1DF-4C3E-9B24-AB096F2C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57385" y="284690"/>
            <a:ext cx="5541486" cy="821394"/>
            <a:chOff x="3837645" y="1097931"/>
            <a:chExt cx="3727813" cy="9978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23425" r="5599" b="37008"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63251" y="1168394"/>
              <a:ext cx="3276600" cy="8599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>
                  <a:ln w="11430"/>
                  <a:latin typeface="NikoshBAN" pitchFamily="2" charset="0"/>
                  <a:cs typeface="NikoshBAN" pitchFamily="2" charset="0"/>
                </a:rPr>
                <a:t>পাঠ্য বইয়ের সাথে সংযোগ </a:t>
              </a:r>
              <a:endParaRPr lang="en-US" sz="4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A962F9E-F32F-4120-9073-DB4E7EFE2CFB}"/>
              </a:ext>
            </a:extLst>
          </p:cNvPr>
          <p:cNvSpPr/>
          <p:nvPr/>
        </p:nvSpPr>
        <p:spPr>
          <a:xfrm>
            <a:off x="145366" y="105508"/>
            <a:ext cx="11901268" cy="6467802"/>
          </a:xfrm>
          <a:prstGeom prst="flowChartProcess">
            <a:avLst/>
          </a:prstGeom>
          <a:gradFill flip="none" rotWithShape="1">
            <a:gsLst>
              <a:gs pos="64750">
                <a:srgbClr val="FEE599"/>
              </a:gs>
              <a:gs pos="55500">
                <a:srgbClr val="FCE7A6"/>
              </a:gs>
              <a:gs pos="37000">
                <a:srgbClr val="F9EBBF"/>
              </a:gs>
              <a:gs pos="0">
                <a:schemeClr val="bg1">
                  <a:lumMod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20000">
                <a:srgbClr val="FFECB3"/>
              </a:gs>
              <a:gs pos="60375">
                <a:srgbClr val="FFF2CC"/>
              </a:gs>
              <a:gs pos="56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BB493-3A7B-44AF-9585-212310CB25BE}"/>
              </a:ext>
            </a:extLst>
          </p:cNvPr>
          <p:cNvSpPr txBox="1"/>
          <p:nvPr/>
        </p:nvSpPr>
        <p:spPr>
          <a:xfrm>
            <a:off x="2335238" y="342690"/>
            <a:ext cx="8032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৫টাকা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6F5C8-D875-4EFD-A018-962B9B828230}"/>
              </a:ext>
            </a:extLst>
          </p:cNvPr>
          <p:cNvSpPr txBox="1"/>
          <p:nvPr/>
        </p:nvSpPr>
        <p:spPr>
          <a:xfrm>
            <a:off x="2335238" y="1419908"/>
            <a:ext cx="82200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(৩৮+৫)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				    = ৪৩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(৪৩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 ১৭২০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১৭২০+২৬৫+৫৮৮)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=২৫৭৩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২৫৭৩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		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F74D0-9305-48F4-8F50-C4203A3F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CDDD-4FD0-470F-8143-9CB362DA7C12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F82E76-5D44-4E00-ABA6-BC5F93C4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4D694-787C-447F-B040-BF5EC5AF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A962F9E-F32F-4120-9073-DB4E7EFE2CFB}"/>
              </a:ext>
            </a:extLst>
          </p:cNvPr>
          <p:cNvSpPr/>
          <p:nvPr/>
        </p:nvSpPr>
        <p:spPr>
          <a:xfrm>
            <a:off x="271975" y="534572"/>
            <a:ext cx="11648049" cy="6154615"/>
          </a:xfrm>
          <a:prstGeom prst="flowChartProcess">
            <a:avLst/>
          </a:prstGeom>
          <a:gradFill flip="none" rotWithShape="1">
            <a:gsLst>
              <a:gs pos="64750">
                <a:srgbClr val="FEE599"/>
              </a:gs>
              <a:gs pos="55500">
                <a:srgbClr val="FCE7A6"/>
              </a:gs>
              <a:gs pos="37000">
                <a:srgbClr val="F9EBBF"/>
              </a:gs>
              <a:gs pos="0">
                <a:schemeClr val="bg1">
                  <a:lumMod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20000">
                <a:srgbClr val="FFECB3"/>
              </a:gs>
              <a:gs pos="60375">
                <a:srgbClr val="FFF2CC"/>
              </a:gs>
              <a:gs pos="56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F0F41-DD32-4EC4-87B1-B6B11EAEE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403" y="1392702"/>
            <a:ext cx="6457071" cy="445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87D2D0-910C-442C-853C-FCC5A5A50820}"/>
              </a:ext>
            </a:extLst>
          </p:cNvPr>
          <p:cNvSpPr txBox="1"/>
          <p:nvPr/>
        </p:nvSpPr>
        <p:spPr>
          <a:xfrm>
            <a:off x="3308015" y="684816"/>
            <a:ext cx="487074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i="1" dirty="0">
                <a:ln w="11430"/>
                <a:latin typeface="NikoshBAN" pitchFamily="2" charset="0"/>
                <a:cs typeface="NikoshBAN" pitchFamily="2" charset="0"/>
              </a:rPr>
              <a:t>পাঠ্য বইয়ের সাথে সংযোগ </a:t>
            </a:r>
            <a:endParaRPr lang="en-US" sz="4000" b="1" i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8FFF4-9548-4847-B741-D9725402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A810-7CAA-41EC-A6C4-5BB5F462F021}" type="datetime1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50081-75F7-42F3-B78C-2E2B2A0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9638E-81B9-4648-8261-4C6A87FA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A962F9E-F32F-4120-9073-DB4E7EFE2CFB}"/>
              </a:ext>
            </a:extLst>
          </p:cNvPr>
          <p:cNvSpPr/>
          <p:nvPr/>
        </p:nvSpPr>
        <p:spPr>
          <a:xfrm>
            <a:off x="271975" y="534572"/>
            <a:ext cx="11648049" cy="6154615"/>
          </a:xfrm>
          <a:prstGeom prst="flowChartProcess">
            <a:avLst/>
          </a:prstGeom>
          <a:gradFill flip="none" rotWithShape="1">
            <a:gsLst>
              <a:gs pos="64750">
                <a:srgbClr val="FEE599"/>
              </a:gs>
              <a:gs pos="55500">
                <a:srgbClr val="FCE7A6"/>
              </a:gs>
              <a:gs pos="37000">
                <a:srgbClr val="F9EBBF"/>
              </a:gs>
              <a:gs pos="0">
                <a:schemeClr val="bg1">
                  <a:lumMod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20000">
                <a:srgbClr val="FFECB3"/>
              </a:gs>
              <a:gs pos="60375">
                <a:srgbClr val="FFF2CC"/>
              </a:gs>
              <a:gs pos="56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63CCC-705B-4177-805C-D7742D310D63}"/>
              </a:ext>
            </a:extLst>
          </p:cNvPr>
          <p:cNvSpPr txBox="1"/>
          <p:nvPr/>
        </p:nvSpPr>
        <p:spPr>
          <a:xfrm>
            <a:off x="454853" y="273208"/>
            <a:ext cx="11282289" cy="156966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মুদি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bn-IN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 ১৮ 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 ,</a:t>
            </a:r>
            <a:r>
              <a:rPr lang="bn-IN" sz="3200" b="1" i="1" dirty="0">
                <a:latin typeface="NikoshBAN" pitchFamily="2" charset="0"/>
                <a:cs typeface="NikoshBAN" pitchFamily="2" charset="0"/>
              </a:rPr>
              <a:t> একটি  পেন্সিল  ৮  টাকায় , এবং একটি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i="1" dirty="0">
                <a:latin typeface="NikoshBAN" pitchFamily="2" charset="0"/>
                <a:cs typeface="NikoshBAN" pitchFamily="2" charset="0"/>
              </a:rPr>
              <a:t> জ্যামিতিক  ত্রিকোণি  ২৫  টাকায়  বিক্রি হয় । আমরা ৪ টা খাতা , ৮ টি  পেন্সিল  এবং ২ টা  জ্যামিতিক  ত্রিকোণি  কেনার  সময়  ৫০০  টাকা  দিলে 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IN" sz="3200" b="1" i="1" dirty="0">
                <a:latin typeface="NikoshBAN" pitchFamily="2" charset="0"/>
                <a:cs typeface="NikoshBAN" pitchFamily="2" charset="0"/>
              </a:rPr>
              <a:t> </a:t>
            </a:r>
            <a:endParaRPr lang="en-SG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B2A46-0280-4D19-984F-6C7FFFF72D93}"/>
              </a:ext>
            </a:extLst>
          </p:cNvPr>
          <p:cNvSpPr/>
          <p:nvPr/>
        </p:nvSpPr>
        <p:spPr>
          <a:xfrm>
            <a:off x="271975" y="168813"/>
            <a:ext cx="11755902" cy="1674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2F2FB-C7C0-4344-AB44-9F6C78290D7F}"/>
              </a:ext>
            </a:extLst>
          </p:cNvPr>
          <p:cNvSpPr txBox="1"/>
          <p:nvPr/>
        </p:nvSpPr>
        <p:spPr>
          <a:xfrm>
            <a:off x="3258137" y="2293033"/>
            <a:ext cx="4676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টা  ত্রিকোণির  মূল্য  কত  ?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ED0160-992C-4691-98CD-B02031086FB9}"/>
              </a:ext>
            </a:extLst>
          </p:cNvPr>
          <p:cNvSpPr txBox="1"/>
          <p:nvPr/>
        </p:nvSpPr>
        <p:spPr>
          <a:xfrm>
            <a:off x="3244504" y="2943810"/>
            <a:ext cx="570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.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8705A2-39BA-41C9-83C1-C55DC27809AB}"/>
              </a:ext>
            </a:extLst>
          </p:cNvPr>
          <p:cNvSpPr txBox="1"/>
          <p:nvPr/>
        </p:nvSpPr>
        <p:spPr>
          <a:xfrm>
            <a:off x="3145363" y="3594587"/>
            <a:ext cx="6068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দোকানি  কত  টাকা  ফেরত  দেবে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362B4-0DC0-4322-9D71-A63FA9259324}"/>
              </a:ext>
            </a:extLst>
          </p:cNvPr>
          <p:cNvSpPr txBox="1"/>
          <p:nvPr/>
        </p:nvSpPr>
        <p:spPr>
          <a:xfrm>
            <a:off x="2510084" y="4671805"/>
            <a:ext cx="7171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.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 ৫ টি  ত্রিকোণি  কেনা হয়  তবে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B6C3B-E0DA-4D00-9B6A-4FB14772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0EE-AB34-4335-AA55-C3096049880D}" type="datetime1">
              <a:rPr lang="en-US" smtClean="0"/>
              <a:t>3/25/2022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7A2346C-C23E-4AC0-BCE5-BB9491CE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3853AED-4808-4C2E-87D1-BC44E65B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A962F9E-F32F-4120-9073-DB4E7EFE2CFB}"/>
              </a:ext>
            </a:extLst>
          </p:cNvPr>
          <p:cNvSpPr/>
          <p:nvPr/>
        </p:nvSpPr>
        <p:spPr>
          <a:xfrm>
            <a:off x="271975" y="534572"/>
            <a:ext cx="11648049" cy="6154615"/>
          </a:xfrm>
          <a:prstGeom prst="flowChartProcess">
            <a:avLst/>
          </a:prstGeom>
          <a:gradFill flip="none" rotWithShape="1">
            <a:gsLst>
              <a:gs pos="64750">
                <a:srgbClr val="FEE599"/>
              </a:gs>
              <a:gs pos="55500">
                <a:srgbClr val="FCE7A6"/>
              </a:gs>
              <a:gs pos="37000">
                <a:srgbClr val="F9EBBF"/>
              </a:gs>
              <a:gs pos="0">
                <a:schemeClr val="bg1">
                  <a:lumMod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20000">
                <a:srgbClr val="FFECB3"/>
              </a:gs>
              <a:gs pos="60375">
                <a:srgbClr val="FFF2CC"/>
              </a:gs>
              <a:gs pos="56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B2A46-0280-4D19-984F-6C7FFFF72D93}"/>
              </a:ext>
            </a:extLst>
          </p:cNvPr>
          <p:cNvSpPr/>
          <p:nvPr/>
        </p:nvSpPr>
        <p:spPr>
          <a:xfrm>
            <a:off x="271975" y="168813"/>
            <a:ext cx="11755902" cy="1674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2F2FB-C7C0-4344-AB44-9F6C78290D7F}"/>
              </a:ext>
            </a:extLst>
          </p:cNvPr>
          <p:cNvSpPr txBox="1"/>
          <p:nvPr/>
        </p:nvSpPr>
        <p:spPr>
          <a:xfrm>
            <a:off x="2948648" y="872196"/>
            <a:ext cx="4676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টা  ত্রিকোণির  মূল্য  কত  ?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0174F-D819-4920-9B9D-0FF7C8E8C6AB}"/>
              </a:ext>
            </a:extLst>
          </p:cNvPr>
          <p:cNvSpPr txBox="1"/>
          <p:nvPr/>
        </p:nvSpPr>
        <p:spPr>
          <a:xfrm>
            <a:off x="2903806" y="2088800"/>
            <a:ext cx="63668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১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ত্রিকোণির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,,       ,,         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২×২৫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	     = 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C63FB-81A7-41D8-97E1-B14EC1FD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4BE8-5892-4A8D-87EA-F1F9A811AB88}" type="datetime1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B7C6C-FBD8-41B2-ABD4-A1BA7F9BD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39051-6C6D-406B-AC7C-16F6A9DA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EDCC2296-E69B-4C9C-BA38-FE75BF71FC2A}"/>
              </a:ext>
            </a:extLst>
          </p:cNvPr>
          <p:cNvSpPr/>
          <p:nvPr/>
        </p:nvSpPr>
        <p:spPr>
          <a:xfrm>
            <a:off x="271975" y="534572"/>
            <a:ext cx="11648049" cy="6154615"/>
          </a:xfrm>
          <a:prstGeom prst="flowChartProcess">
            <a:avLst/>
          </a:prstGeom>
          <a:gradFill flip="none" rotWithShape="1">
            <a:gsLst>
              <a:gs pos="64750">
                <a:srgbClr val="FEE599"/>
              </a:gs>
              <a:gs pos="55500">
                <a:srgbClr val="FCE7A6"/>
              </a:gs>
              <a:gs pos="37000">
                <a:srgbClr val="F9EBBF"/>
              </a:gs>
              <a:gs pos="0">
                <a:schemeClr val="bg1">
                  <a:lumMod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20000">
                <a:srgbClr val="FFECB3"/>
              </a:gs>
              <a:gs pos="60375">
                <a:srgbClr val="FFF2CC"/>
              </a:gs>
              <a:gs pos="56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970C5-399C-4197-97D3-1BB64061C68F}"/>
              </a:ext>
            </a:extLst>
          </p:cNvPr>
          <p:cNvSpPr txBox="1"/>
          <p:nvPr/>
        </p:nvSpPr>
        <p:spPr>
          <a:xfrm>
            <a:off x="2822473" y="650777"/>
            <a:ext cx="570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52E9A-295D-4B9F-8F30-748E5E31460A}"/>
              </a:ext>
            </a:extLst>
          </p:cNvPr>
          <p:cNvSpPr txBox="1"/>
          <p:nvPr/>
        </p:nvSpPr>
        <p:spPr>
          <a:xfrm>
            <a:off x="681111" y="1366897"/>
            <a:ext cx="63668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১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 খাতার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,,       ,,         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১৮×৪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	     =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91F76-6887-42EA-BEBF-A13C5FD61FD3}"/>
              </a:ext>
            </a:extLst>
          </p:cNvPr>
          <p:cNvSpPr txBox="1"/>
          <p:nvPr/>
        </p:nvSpPr>
        <p:spPr>
          <a:xfrm>
            <a:off x="6300568" y="1461277"/>
            <a:ext cx="5456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১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 পেন্সিলের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,,       ,,         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৮×৮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	     =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D189B1-2CD1-465E-B026-90E57B2DC9E1}"/>
              </a:ext>
            </a:extLst>
          </p:cNvPr>
          <p:cNvCxnSpPr>
            <a:cxnSpLocks/>
          </p:cNvCxnSpPr>
          <p:nvPr/>
        </p:nvCxnSpPr>
        <p:spPr>
          <a:xfrm>
            <a:off x="6096000" y="1288974"/>
            <a:ext cx="0" cy="2484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3E4F45-5BBE-4458-B7A3-902ACF134AE1}"/>
              </a:ext>
            </a:extLst>
          </p:cNvPr>
          <p:cNvSpPr txBox="1"/>
          <p:nvPr/>
        </p:nvSpPr>
        <p:spPr>
          <a:xfrm>
            <a:off x="1845688" y="3611879"/>
            <a:ext cx="8091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১নং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টা ত্রিকোণির মূল্য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বাজার করলেন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(৫০+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৭২ +৬৪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		      =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১86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CE95B5-2A03-4EF5-82E6-45D11124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A88F-DF2B-4BEC-B0B8-116E5A44D7A3}" type="datetime1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ECB1A-69FB-4F1D-A2A2-29CD2B1F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C9BCBF-50AC-46E3-BBF6-13F8E2AA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EDCC2296-E69B-4C9C-BA38-FE75BF71FC2A}"/>
              </a:ext>
            </a:extLst>
          </p:cNvPr>
          <p:cNvSpPr/>
          <p:nvPr/>
        </p:nvSpPr>
        <p:spPr>
          <a:xfrm>
            <a:off x="271975" y="534572"/>
            <a:ext cx="11648049" cy="6154615"/>
          </a:xfrm>
          <a:prstGeom prst="flowChartProcess">
            <a:avLst/>
          </a:prstGeom>
          <a:gradFill flip="none" rotWithShape="1">
            <a:gsLst>
              <a:gs pos="64750">
                <a:srgbClr val="FEE599"/>
              </a:gs>
              <a:gs pos="55500">
                <a:srgbClr val="FCE7A6"/>
              </a:gs>
              <a:gs pos="37000">
                <a:srgbClr val="F9EBBF"/>
              </a:gs>
              <a:gs pos="0">
                <a:schemeClr val="bg1">
                  <a:lumMod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20000">
                <a:srgbClr val="FFECB3"/>
              </a:gs>
              <a:gs pos="60375">
                <a:srgbClr val="FFF2CC"/>
              </a:gs>
              <a:gs pos="56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DFAAC-C9E6-4592-ADF0-698138499C29}"/>
              </a:ext>
            </a:extLst>
          </p:cNvPr>
          <p:cNvSpPr txBox="1"/>
          <p:nvPr/>
        </p:nvSpPr>
        <p:spPr>
          <a:xfrm>
            <a:off x="1885071" y="886264"/>
            <a:ext cx="799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3 )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দোকানি  কত  টাকা  ফেরত  দেবে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D5EEB-30E7-4A3C-98F7-C4CBF4AF06DC}"/>
              </a:ext>
            </a:extLst>
          </p:cNvPr>
          <p:cNvSpPr txBox="1"/>
          <p:nvPr/>
        </p:nvSpPr>
        <p:spPr>
          <a:xfrm>
            <a:off x="1888325" y="1720840"/>
            <a:ext cx="8415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186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(৫০০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১৮৬)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		           = ৩১৪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৩১৪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FD2CF-2792-4104-A0D7-404A832E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0107-0053-409A-AC7F-6196714519F8}" type="datetime1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A07C1-F3D0-4647-8A4C-D45845A0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4D894-931D-42F5-8C4C-698A5DB2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EDCC2296-E69B-4C9C-BA38-FE75BF71FC2A}"/>
              </a:ext>
            </a:extLst>
          </p:cNvPr>
          <p:cNvSpPr/>
          <p:nvPr/>
        </p:nvSpPr>
        <p:spPr>
          <a:xfrm>
            <a:off x="271975" y="534572"/>
            <a:ext cx="11648049" cy="6154615"/>
          </a:xfrm>
          <a:prstGeom prst="flowChartProcess">
            <a:avLst/>
          </a:prstGeom>
          <a:gradFill flip="none" rotWithShape="1">
            <a:gsLst>
              <a:gs pos="64750">
                <a:srgbClr val="FEE599"/>
              </a:gs>
              <a:gs pos="55500">
                <a:srgbClr val="FCE7A6"/>
              </a:gs>
              <a:gs pos="37000">
                <a:srgbClr val="F9EBBF"/>
              </a:gs>
              <a:gs pos="0">
                <a:schemeClr val="bg1">
                  <a:lumMod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20000">
                <a:srgbClr val="FFECB3"/>
              </a:gs>
              <a:gs pos="60375">
                <a:srgbClr val="FFF2CC"/>
              </a:gs>
              <a:gs pos="56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AC570-A7CC-4E7B-8C77-2594CBB88A9A}"/>
              </a:ext>
            </a:extLst>
          </p:cNvPr>
          <p:cNvSpPr txBox="1"/>
          <p:nvPr/>
        </p:nvSpPr>
        <p:spPr>
          <a:xfrm>
            <a:off x="2479136" y="698028"/>
            <a:ext cx="7233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) </a:t>
            </a:r>
            <a:r>
              <a:rPr lang="bn-I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 ৫ টি  ত্রিকোণি  কেনা হয়  তবে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47C1F-50D9-4423-A2C6-4BF23A7F0EA6}"/>
              </a:ext>
            </a:extLst>
          </p:cNvPr>
          <p:cNvSpPr txBox="1"/>
          <p:nvPr/>
        </p:nvSpPr>
        <p:spPr>
          <a:xfrm>
            <a:off x="2903806" y="2088800"/>
            <a:ext cx="63668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১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ত্রিকোণির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	৫  ,,       ,,         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×৫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	     =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F922D-6B91-4F8D-A480-033076DBD6D4}"/>
              </a:ext>
            </a:extLst>
          </p:cNvPr>
          <p:cNvSpPr txBox="1"/>
          <p:nvPr/>
        </p:nvSpPr>
        <p:spPr>
          <a:xfrm>
            <a:off x="2041462" y="3805482"/>
            <a:ext cx="8091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টা ত্রিকোণির মূল্য ১২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হলে,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বাজার করতে লাগবে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৫+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৭২ +৬৪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		      =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২6১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1438C-1DCB-49F6-90D7-B75716C9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2F9B-A32E-4A6D-B9C4-9A35CAE2CAAA}" type="datetime1">
              <a:rPr lang="en-US" smtClean="0"/>
              <a:t>3/25/2022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F97CA3-D747-4778-9D84-E4978049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8EE044-07FD-435E-9005-259949ED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3">
                <a:lumMod val="40000"/>
                <a:lumOff val="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7B5C00D-D7D1-426D-86CD-3E19B2896896}"/>
              </a:ext>
            </a:extLst>
          </p:cNvPr>
          <p:cNvGrpSpPr/>
          <p:nvPr/>
        </p:nvGrpSpPr>
        <p:grpSpPr>
          <a:xfrm>
            <a:off x="779564" y="1915885"/>
            <a:ext cx="9104665" cy="3864483"/>
            <a:chOff x="3080246" y="793606"/>
            <a:chExt cx="8223187" cy="360745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0A94A7-31F7-4A77-89AC-66328876E4AB}"/>
                </a:ext>
              </a:extLst>
            </p:cNvPr>
            <p:cNvGrpSpPr/>
            <p:nvPr/>
          </p:nvGrpSpPr>
          <p:grpSpPr>
            <a:xfrm>
              <a:off x="3080246" y="793606"/>
              <a:ext cx="8223187" cy="3607455"/>
              <a:chOff x="3296397" y="1638948"/>
              <a:chExt cx="7259813" cy="3017223"/>
            </a:xfrm>
            <a:solidFill>
              <a:schemeClr val="accent3"/>
            </a:solidFill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14E210B-1FB6-4B55-B219-A82086F7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593" y="1638948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2737DCA-45FE-4F03-A7CE-A926337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061" y="26045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CFB9050-9E74-4A55-A51F-A33C9EB4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397" y="3579846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EC6DF0-74FB-4D9A-9D84-E56D19E15010}"/>
                </a:ext>
              </a:extLst>
            </p:cNvPr>
            <p:cNvSpPr/>
            <p:nvPr/>
          </p:nvSpPr>
          <p:spPr>
            <a:xfrm>
              <a:off x="4074844" y="1088481"/>
              <a:ext cx="6096000" cy="199726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3600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</a:t>
              </a:r>
              <a:r>
                <a:rPr kumimoji="0" lang="bn-I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শাহনাজ ফেরদৌসী জুঁই</a:t>
              </a:r>
              <a:r>
                <a:rPr lang="en-US" sz="3600" noProof="0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36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মাধবপুর সরকারি প্রাথমিক বিদ্যালয়</a:t>
              </a:r>
              <a:r>
                <a:rPr lang="en-US" sz="3600" noProof="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36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ছাতক , সুনামগঞ্জ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dirty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noProof="0" dirty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C0F3D5-C5DB-4C83-AEC4-7EC1E48D97B3}"/>
              </a:ext>
            </a:extLst>
          </p:cNvPr>
          <p:cNvGrpSpPr/>
          <p:nvPr/>
        </p:nvGrpSpPr>
        <p:grpSpPr>
          <a:xfrm rot="3256769">
            <a:off x="-59309" y="2415038"/>
            <a:ext cx="1295924" cy="3886869"/>
            <a:chOff x="1504369" y="2982594"/>
            <a:chExt cx="997455" cy="2991670"/>
          </a:xfrm>
        </p:grpSpPr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EA7FECCB-ACF0-4A4A-B9C5-82A3453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FC899D90-20E7-415E-AEF5-2791E55C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EDD8641C-5793-406B-A3A7-17FCE73E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D2D16A6D-700D-44D3-B6B6-61A0B27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148">
              <a:extLst>
                <a:ext uri="{FF2B5EF4-FFF2-40B4-BE49-F238E27FC236}">
                  <a16:creationId xmlns:a16="http://schemas.microsoft.com/office/drawing/2014/main" id="{15CD6BF8-A619-41EB-89B1-59A8C589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149">
              <a:extLst>
                <a:ext uri="{FF2B5EF4-FFF2-40B4-BE49-F238E27FC236}">
                  <a16:creationId xmlns:a16="http://schemas.microsoft.com/office/drawing/2014/main" id="{0FF30BBA-3443-49B7-8C80-B715C67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Freeform 150">
              <a:extLst>
                <a:ext uri="{FF2B5EF4-FFF2-40B4-BE49-F238E27FC236}">
                  <a16:creationId xmlns:a16="http://schemas.microsoft.com/office/drawing/2014/main" id="{974DB5DD-9DBA-4C48-9C39-7482E70D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51">
              <a:extLst>
                <a:ext uri="{FF2B5EF4-FFF2-40B4-BE49-F238E27FC236}">
                  <a16:creationId xmlns:a16="http://schemas.microsoft.com/office/drawing/2014/main" id="{70EDF013-957B-4A5D-B7A8-065806E8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152">
              <a:extLst>
                <a:ext uri="{FF2B5EF4-FFF2-40B4-BE49-F238E27FC236}">
                  <a16:creationId xmlns:a16="http://schemas.microsoft.com/office/drawing/2014/main" id="{ABE1CCB8-D784-4D89-8C0A-F221D364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153">
              <a:extLst>
                <a:ext uri="{FF2B5EF4-FFF2-40B4-BE49-F238E27FC236}">
                  <a16:creationId xmlns:a16="http://schemas.microsoft.com/office/drawing/2014/main" id="{AC721A1E-3687-436D-A44D-67C311F9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 154">
              <a:extLst>
                <a:ext uri="{FF2B5EF4-FFF2-40B4-BE49-F238E27FC236}">
                  <a16:creationId xmlns:a16="http://schemas.microsoft.com/office/drawing/2014/main" id="{00CCD2A5-AB17-4793-858E-0E615189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5773" y="208114"/>
            <a:ext cx="290834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0DC97-0B2A-4E2D-BFDF-8EED1064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B30-CE5A-4575-B39A-01BB7735E928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D4941-A5A6-456F-9A27-F02070DD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FBD4D-AFE9-45A6-8B6D-4DE2CBCB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1CDFB-78D2-4952-97B3-FD2A8F21D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7" t="3592" r="-417" b="-3592"/>
          <a:stretch/>
        </p:blipFill>
        <p:spPr>
          <a:xfrm rot="5400000">
            <a:off x="7437002" y="2022037"/>
            <a:ext cx="5261429" cy="308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4 -0.11667 L 0.10794 -0.11644 C 0.11888 -0.11551 0.12982 -0.11366 0.14076 -0.11343 C 0.31706 -0.11042 0.49531 -0.15486 0.66953 -0.10695 C 0.69544 -0.09977 0.6707 -0.01366 0.67136 0.0331 C 0.6707 0.03634 0.67149 0.04236 0.66953 0.04282 C 0.65078 0.04699 0.63164 0.04444 0.61276 0.04606 C 0.5655 0.05023 0.61745 0.04722 0.58724 0.05254 C 0.57813 0.05416 0.56888 0.05463 0.55977 0.05579 C 0.55612 0.05694 0.55248 0.0581 0.54883 0.05903 C 0.54336 0.06041 0.53776 0.06088 0.53229 0.06227 C 0.52982 0.06296 0.52748 0.06481 0.525 0.06551 C 0.52201 0.06643 0.49961 0.07176 0.49753 0.07199 C 0.46159 0.075 0.38958 0.07847 0.38958 0.0787 C 0.38294 0.08079 0.3763 0.08356 0.36953 0.08495 C 0.36224 0.0868 0.35482 0.08796 0.34753 0.08819 C 0.30794 0.09004 0.26823 0.09051 0.22865 0.09166 C 0.22318 0.09375 0.21771 0.09745 0.21211 0.09815 C 0.08972 0.11134 0.17214 0.09398 0.12435 0.10463 C 0.125 0.12731 0.12279 0.15092 0.12617 0.17291 C 0.12695 0.17824 0.13229 0.17477 0.13529 0.17616 C 0.15339 0.18426 0.11719 0.17546 0.16094 0.18264 L 0.36771 0.1794 C 0.37083 0.1794 0.3737 0.17662 0.37682 0.17616 C 0.43516 0.16458 0.3763 0.17893 0.41341 0.16967 C 0.41524 0.16852 0.41693 0.16643 0.41888 0.16643 C 0.50677 0.16736 0.59531 0.15116 0.68229 0.17291 C 0.69323 0.17569 0.68138 0.21204 0.68047 0.23148 C 0.67995 0.24375 0.67787 0.25509 0.67682 0.26713 C 0.6724 0.31713 0.67318 0.30069 0.67318 0.34213 L 0.67318 0.34236 L 0.67318 0.34213 " pathEditMode="relative" rAng="0" ptsTypes="AAAAAAAAAAAAAAAAAA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/>
            </a:gs>
            <a:gs pos="90000">
              <a:srgbClr val="F9CA3A"/>
            </a:gs>
            <a:gs pos="35000">
              <a:srgbClr val="F3D373"/>
            </a:gs>
            <a:gs pos="24000">
              <a:schemeClr val="bg2"/>
            </a:gs>
            <a:gs pos="8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E7C01878-BA56-4FF9-851E-A3A2DF2F0454}"/>
              </a:ext>
            </a:extLst>
          </p:cNvPr>
          <p:cNvSpPr txBox="1"/>
          <p:nvPr/>
        </p:nvSpPr>
        <p:spPr>
          <a:xfrm>
            <a:off x="1484005" y="1207279"/>
            <a:ext cx="9387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মিনা ২৬৪ টাকা দিয়ে ৮টি খাতা অ ৬টি কলম কিনল। 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কলমের দাম ১২ টাকা হলে , ৮টি খাতার দাম কত?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772655" y="2121198"/>
            <a:ext cx="2155372" cy="561476"/>
          </a:xfrm>
          <a:prstGeom prst="wedgeEllipseCallout">
            <a:avLst>
              <a:gd name="adj1" fmla="val -54166"/>
              <a:gd name="adj2" fmla="val -8156"/>
            </a:avLst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 </a:t>
            </a:r>
            <a:endParaRPr lang="en-AU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71600" y="2525047"/>
            <a:ext cx="7512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১ টি কলমের দাম = ১২ টাকা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.¶.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৬ টি কলমের দাম = (১২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৬) টাকা = ৭২ টাকা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58188" y="3418428"/>
            <a:ext cx="75128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৮ টি খাতা ও ৬টি কলমের দাম     ২৬৪  টাকা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.¶.        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৬ টি কলমে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 - )  ৭২ টাকা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2000" dirty="0"/>
          </a:p>
        </p:txBody>
      </p:sp>
      <p:sp>
        <p:nvSpPr>
          <p:cNvPr id="8" name="TextBox 8"/>
          <p:cNvSpPr txBox="1"/>
          <p:nvPr/>
        </p:nvSpPr>
        <p:spPr>
          <a:xfrm>
            <a:off x="3381578" y="4351475"/>
            <a:ext cx="559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৮টি খাতার দাম                     = ১৯২  টাকা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171600" y="4351475"/>
            <a:ext cx="62590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3052283" y="5785953"/>
            <a:ext cx="4136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৮টি খাতার দাম ১৯২ টাকা।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1908D-C467-411B-93F7-358D1FE74F9E}"/>
              </a:ext>
            </a:extLst>
          </p:cNvPr>
          <p:cNvSpPr txBox="1"/>
          <p:nvPr/>
        </p:nvSpPr>
        <p:spPr>
          <a:xfrm>
            <a:off x="454347" y="269338"/>
            <a:ext cx="1736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5F172-727E-455F-ABCE-AACBD9D2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DDEE-000D-4B6D-92BF-C3B2CE8A581B}" type="datetime1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E2D82-AE68-49B9-B63D-CEB72B3A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1AB1F-3324-4817-A062-44730D6D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5205" y="1661273"/>
            <a:ext cx="10661590" cy="3535454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938" lvl="0" indent="-642938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জন লোক আসবাবপত্রের দোকানে গেলেন। তারা নিচের চিত্রে দেওয়া মূল্য অনুযায়ী ২টি আলমারি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টেবিল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১২টি চেয়ার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কিনলেন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মোট মূল্য তারা ৫ জন সমানভাবে ভাগ করে দিলেন।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2938" lvl="0" indent="-642938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৩টি টেবিল ও ১২টি আলমারির মোট মূল্য কত ? </a:t>
            </a:r>
          </a:p>
          <a:p>
            <a:pPr marL="642938" lvl="0" indent="-642938"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তারা মত কত টাকার আসবাবপত্র কিনলেন? </a:t>
            </a:r>
          </a:p>
          <a:p>
            <a:pPr marL="642938" lvl="0" indent="-642938"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আসবাবপত্রের মূল্য বাবদ তারা প্রত্যেককে কত টাকা দিলেন? 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2938" indent="-642938">
              <a:buFont typeface="Wingdings" panose="05000000000000000000" pitchFamily="2" charset="2"/>
              <a:buChar char="v"/>
            </a:pP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46" y="4771784"/>
            <a:ext cx="5653905" cy="189729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7D4D97-E6A8-4200-B5CC-7CBCD00D356A}"/>
              </a:ext>
            </a:extLst>
          </p:cNvPr>
          <p:cNvSpPr txBox="1"/>
          <p:nvPr/>
        </p:nvSpPr>
        <p:spPr>
          <a:xfrm>
            <a:off x="552418" y="188917"/>
            <a:ext cx="2281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13F2B-5D6F-40B2-B939-31B19EB03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10084202" y="54091"/>
            <a:ext cx="1840583" cy="170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8D267-31A3-4F25-A340-722D683B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0D73-7C36-43EC-BCC3-60B22E1AEA8E}" type="datetime1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122FC-37AE-4136-BC38-A3EE129F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F9680-B23C-4D01-8B99-54C62F18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41000">
              <a:schemeClr val="accent4">
                <a:lumMod val="40000"/>
                <a:lumOff val="60000"/>
              </a:schemeClr>
            </a:gs>
            <a:gs pos="97875">
              <a:srgbClr val="E0DDD3"/>
            </a:gs>
            <a:gs pos="95750">
              <a:srgbClr val="E4DECB"/>
            </a:gs>
            <a:gs pos="30000">
              <a:srgbClr val="EDE1BA"/>
            </a:gs>
            <a:gs pos="8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1926253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নং সমস্যার সমধান</a:t>
            </a:r>
          </a:p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টেবিলের মূল্য ২১০০ টাকা</a:t>
            </a:r>
          </a:p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৩টি টেবিলের মূল্য (২১০০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৩)টাকা=৬৩০০টাকা</a:t>
            </a:r>
          </a:p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আবার, ১টি চেয়ারের মূল্য ৭৫০টাকা </a:t>
            </a:r>
          </a:p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১২টি চেয়ারের মূল্য (৭৫০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১২)টাকা = ৯০০০টাকা </a:t>
            </a:r>
          </a:p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৩টেবিল ও ১২টি চেয়ারের মোট মূল্য(৬৩০০+৯০০০)টাকা=১৫৩০০টাকা </a:t>
            </a:r>
          </a:p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অতএব, ৩টি টেবিল ও ১২টি চেয়ারের মোট মূল্য ১৫৩০০টাকা।   </a:t>
            </a:r>
          </a:p>
          <a:p>
            <a:pPr lvl="0" algn="ctr"/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lvl="0"/>
            <a:endParaRPr lang="bn-IN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bn-IN" sz="2400" u="sng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bn-IN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bn-IN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D0204-C5F0-49CD-B5F2-30ED0181209E}"/>
              </a:ext>
            </a:extLst>
          </p:cNvPr>
          <p:cNvSpPr txBox="1"/>
          <p:nvPr/>
        </p:nvSpPr>
        <p:spPr>
          <a:xfrm>
            <a:off x="523389" y="551774"/>
            <a:ext cx="2281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bn-IN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দেখি 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5F259-0AF5-4092-8C4D-FA47E87D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9C2C-BE53-4403-B8DD-E4C492B2868C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45103-9F85-4BE8-A121-0B37834B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0DB3A-B4FA-4EE5-98F1-28E0CB25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41000">
              <a:schemeClr val="accent4">
                <a:lumMod val="40000"/>
                <a:lumOff val="60000"/>
              </a:schemeClr>
            </a:gs>
            <a:gs pos="97875">
              <a:srgbClr val="E0DDD3"/>
            </a:gs>
            <a:gs pos="95750">
              <a:srgbClr val="E4DECB"/>
            </a:gs>
            <a:gs pos="30000">
              <a:srgbClr val="EDE1BA"/>
            </a:gs>
            <a:gs pos="8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0" algn="ctr"/>
            <a:r>
              <a:rPr lang="bn-IN" sz="32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নং সমস্যার সমধান 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আলমারির মূল্য ৮৭০০ টাকা 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আলমারির মূল্য (৮৭০০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২)টাকা = ১৭৪০০টাকা 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৩টেবিল ও ১২টি চেয়ারের মোট মূল্য ১৫৩০০টাকা [ক নং হতে প্রাপ্ত]   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২টি আলমারির মূল্য(+) ১৭৪০০ টাকা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মোট আসবাবপত্র কিনলেন ৩২৭০০ টাকা  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অতএব, তারা মোট ৩২৭০০ টাকার আসবাবপত্র কিনলেন।  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</a:t>
            </a:r>
            <a:r>
              <a:rPr lang="bn-IN" sz="32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নং সমস্যার সমধান 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তারা মোট ৩২৭০০ টাকার আসবাবপত্র কিনলেন[খ নং হতে প্রাপ্ত]  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তাদের প্রত্যককে দিতে হবে (৩২৭০০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টাকা =৬৫৪০টাকা  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অতএব,আসবাবপত্রের মূল্য বাবদ তারা প্রত্যককে ৬৫৪০ টাকা করে দিলেন।   </a:t>
            </a:r>
          </a:p>
          <a:p>
            <a:pPr lvl="0"/>
            <a:endParaRPr lang="bn-IN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bn-IN" sz="2400" u="sng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bn-IN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bn-IN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72151" y="2846127"/>
            <a:ext cx="63052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12192-9638-4B3F-B4FC-80E01B87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5B7B-0E42-46CC-A301-7B82596BEF06}" type="datetime1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5FF1E-E76E-48E6-BC31-00817CC3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E29A5-4277-4DBD-8FE7-529E4F60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875">
              <a:schemeClr val="bg1">
                <a:lumMod val="75000"/>
              </a:schemeClr>
            </a:gs>
            <a:gs pos="43750">
              <a:srgbClr val="DEDEDE"/>
            </a:gs>
            <a:gs pos="37500">
              <a:srgbClr val="E3E3E3"/>
            </a:gs>
            <a:gs pos="25000">
              <a:schemeClr val="bg1"/>
            </a:gs>
            <a:gs pos="0">
              <a:schemeClr val="bg1">
                <a:lumMod val="50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4321222" y="396332"/>
            <a:ext cx="3276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62C77-2211-460B-9796-B4E36785DF1B}"/>
              </a:ext>
            </a:extLst>
          </p:cNvPr>
          <p:cNvSpPr txBox="1"/>
          <p:nvPr/>
        </p:nvSpPr>
        <p:spPr>
          <a:xfrm>
            <a:off x="1390650" y="2580297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ভাগফল ২৫,ভাজক ভাগফল অপেক্ষা ৫৩বেশি এবং ভাগশেষ হলো ভাজকের এক তৃতীয়াংশ।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ভাজ্য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 ভাজক কত?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 ভাগশেষ কত নির্ণয় কর।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 ভাজ্য কত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AE781-4BC8-4887-8F34-F0DECB0D6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14" y="243692"/>
            <a:ext cx="3627886" cy="2336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F8A872-E866-451A-8CE9-D9E1F15B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0851-47B5-41DF-B490-0FE3221FF317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CB327-F411-4F34-84E8-D7354152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4FA2F-7830-4B7D-AEE0-225A230B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2">
                <a:lumMod val="5000"/>
                <a:lumOff val="95000"/>
              </a:schemeClr>
            </a:gs>
            <a:gs pos="900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38000">
              <a:schemeClr val="accent2">
                <a:lumMod val="75000"/>
              </a:schemeClr>
            </a:gs>
            <a:gs pos="57000">
              <a:srgbClr val="FF0066"/>
            </a:gs>
            <a:gs pos="100000">
              <a:schemeClr val="accent2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01B63-9390-4784-8424-79C3FE49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9FF5-5BC5-4FD9-85E6-E7DD74ED53DC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34245-A67A-4045-8568-D8CAEB9B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D4D0C-ABA9-49E2-A36C-8450325D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25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745A45-0CCD-440E-9DF1-43C1A47B2CD1}"/>
              </a:ext>
            </a:extLst>
          </p:cNvPr>
          <p:cNvGrpSpPr/>
          <p:nvPr/>
        </p:nvGrpSpPr>
        <p:grpSpPr>
          <a:xfrm>
            <a:off x="838201" y="136525"/>
            <a:ext cx="4568370" cy="1509894"/>
            <a:chOff x="2518205" y="1220582"/>
            <a:chExt cx="6865501" cy="2162329"/>
          </a:xfrm>
          <a:gradFill>
            <a:gsLst>
              <a:gs pos="25000">
                <a:srgbClr val="FFFF00"/>
              </a:gs>
              <a:gs pos="79000">
                <a:schemeClr val="bg1"/>
              </a:gs>
              <a:gs pos="50000">
                <a:srgbClr val="FFC000"/>
              </a:gs>
            </a:gsLst>
            <a:lin ang="5400000" scaled="0"/>
          </a:gradFill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0D3898-9C43-4504-B7B3-D6CF42B5C5F5}"/>
                </a:ext>
              </a:extLst>
            </p:cNvPr>
            <p:cNvSpPr txBox="1"/>
            <p:nvPr/>
          </p:nvSpPr>
          <p:spPr>
            <a:xfrm>
              <a:off x="8105233" y="2062498"/>
              <a:ext cx="1085044" cy="1320412"/>
            </a:xfrm>
            <a:custGeom>
              <a:avLst/>
              <a:gdLst/>
              <a:ahLst/>
              <a:cxnLst/>
              <a:rect l="l" t="t" r="r" b="b"/>
              <a:pathLst>
                <a:path w="1085044" h="1320412">
                  <a:moveTo>
                    <a:pt x="1057294" y="0"/>
                  </a:moveTo>
                  <a:lnTo>
                    <a:pt x="1085044" y="15374"/>
                  </a:lnTo>
                  <a:cubicBezTo>
                    <a:pt x="1004001" y="126429"/>
                    <a:pt x="950768" y="232857"/>
                    <a:pt x="925345" y="334655"/>
                  </a:cubicBezTo>
                  <a:cubicBezTo>
                    <a:pt x="899923" y="436454"/>
                    <a:pt x="887211" y="539636"/>
                    <a:pt x="887211" y="644201"/>
                  </a:cubicBezTo>
                  <a:cubicBezTo>
                    <a:pt x="887211" y="696221"/>
                    <a:pt x="889583" y="746030"/>
                    <a:pt x="894328" y="793630"/>
                  </a:cubicBezTo>
                  <a:cubicBezTo>
                    <a:pt x="899073" y="841230"/>
                    <a:pt x="906645" y="890128"/>
                    <a:pt x="917046" y="940324"/>
                  </a:cubicBezTo>
                  <a:cubicBezTo>
                    <a:pt x="927447" y="990520"/>
                    <a:pt x="940552" y="1044317"/>
                    <a:pt x="956362" y="1101715"/>
                  </a:cubicBezTo>
                  <a:cubicBezTo>
                    <a:pt x="972172" y="1159113"/>
                    <a:pt x="990896" y="1232012"/>
                    <a:pt x="1012531" y="1320412"/>
                  </a:cubicBezTo>
                  <a:lnTo>
                    <a:pt x="843768" y="1260974"/>
                  </a:lnTo>
                  <a:cubicBezTo>
                    <a:pt x="783527" y="1124263"/>
                    <a:pt x="735649" y="992012"/>
                    <a:pt x="700134" y="864219"/>
                  </a:cubicBezTo>
                  <a:cubicBezTo>
                    <a:pt x="664620" y="736426"/>
                    <a:pt x="646862" y="606786"/>
                    <a:pt x="646862" y="475299"/>
                  </a:cubicBezTo>
                  <a:cubicBezTo>
                    <a:pt x="646862" y="422661"/>
                    <a:pt x="649838" y="371120"/>
                    <a:pt x="655788" y="320677"/>
                  </a:cubicBezTo>
                  <a:cubicBezTo>
                    <a:pt x="661738" y="270233"/>
                    <a:pt x="672378" y="233622"/>
                    <a:pt x="687709" y="210842"/>
                  </a:cubicBezTo>
                  <a:cubicBezTo>
                    <a:pt x="660324" y="253991"/>
                    <a:pt x="621455" y="303986"/>
                    <a:pt x="571105" y="360828"/>
                  </a:cubicBezTo>
                  <a:cubicBezTo>
                    <a:pt x="520754" y="417669"/>
                    <a:pt x="468890" y="476952"/>
                    <a:pt x="415509" y="538678"/>
                  </a:cubicBezTo>
                  <a:lnTo>
                    <a:pt x="237613" y="729231"/>
                  </a:lnTo>
                  <a:lnTo>
                    <a:pt x="0" y="536128"/>
                  </a:lnTo>
                  <a:lnTo>
                    <a:pt x="0" y="52956"/>
                  </a:lnTo>
                  <a:lnTo>
                    <a:pt x="216610" y="42107"/>
                  </a:lnTo>
                  <a:lnTo>
                    <a:pt x="216610" y="369915"/>
                  </a:lnTo>
                  <a:cubicBezTo>
                    <a:pt x="279263" y="265906"/>
                    <a:pt x="357555" y="167484"/>
                    <a:pt x="451487" y="74649"/>
                  </a:cubicBezTo>
                  <a:lnTo>
                    <a:pt x="507203" y="27552"/>
                  </a:lnTo>
                  <a:lnTo>
                    <a:pt x="1057294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13EA75-4979-4A85-B32C-2C476FF1F1BF}"/>
                </a:ext>
              </a:extLst>
            </p:cNvPr>
            <p:cNvSpPr txBox="1"/>
            <p:nvPr/>
          </p:nvSpPr>
          <p:spPr>
            <a:xfrm>
              <a:off x="7477682" y="2136186"/>
              <a:ext cx="213643" cy="1187379"/>
            </a:xfrm>
            <a:custGeom>
              <a:avLst/>
              <a:gdLst/>
              <a:ahLst/>
              <a:cxnLst/>
              <a:rect l="l" t="t" r="r" b="b"/>
              <a:pathLst>
                <a:path w="213643" h="1187379">
                  <a:moveTo>
                    <a:pt x="213643" y="0"/>
                  </a:moveTo>
                  <a:lnTo>
                    <a:pt x="213643" y="1187379"/>
                  </a:lnTo>
                  <a:lnTo>
                    <a:pt x="0" y="1031691"/>
                  </a:lnTo>
                  <a:lnTo>
                    <a:pt x="0" y="10701"/>
                  </a:lnTo>
                  <a:lnTo>
                    <a:pt x="213643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446FCE-90B1-42EF-9711-178A156EEAAA}"/>
                </a:ext>
              </a:extLst>
            </p:cNvPr>
            <p:cNvSpPr txBox="1"/>
            <p:nvPr/>
          </p:nvSpPr>
          <p:spPr>
            <a:xfrm>
              <a:off x="5991373" y="2166329"/>
              <a:ext cx="1098119" cy="1154268"/>
            </a:xfrm>
            <a:custGeom>
              <a:avLst/>
              <a:gdLst/>
              <a:ahLst/>
              <a:cxnLst/>
              <a:rect l="l" t="t" r="r" b="b"/>
              <a:pathLst>
                <a:path w="1098119" h="1154268">
                  <a:moveTo>
                    <a:pt x="1098119" y="0"/>
                  </a:moveTo>
                  <a:lnTo>
                    <a:pt x="1098119" y="1154268"/>
                  </a:lnTo>
                  <a:lnTo>
                    <a:pt x="949246" y="1075914"/>
                  </a:lnTo>
                  <a:cubicBezTo>
                    <a:pt x="917193" y="967671"/>
                    <a:pt x="874809" y="874480"/>
                    <a:pt x="822094" y="796343"/>
                  </a:cubicBezTo>
                  <a:cubicBezTo>
                    <a:pt x="769379" y="718205"/>
                    <a:pt x="710358" y="652538"/>
                    <a:pt x="645032" y="599344"/>
                  </a:cubicBezTo>
                  <a:cubicBezTo>
                    <a:pt x="579706" y="546150"/>
                    <a:pt x="507866" y="503503"/>
                    <a:pt x="429511" y="471404"/>
                  </a:cubicBezTo>
                  <a:cubicBezTo>
                    <a:pt x="351157" y="439305"/>
                    <a:pt x="267888" y="417090"/>
                    <a:pt x="179705" y="404757"/>
                  </a:cubicBezTo>
                  <a:lnTo>
                    <a:pt x="0" y="164177"/>
                  </a:lnTo>
                  <a:lnTo>
                    <a:pt x="216369" y="44163"/>
                  </a:lnTo>
                  <a:lnTo>
                    <a:pt x="752158" y="17328"/>
                  </a:lnTo>
                  <a:lnTo>
                    <a:pt x="408509" y="203400"/>
                  </a:lnTo>
                  <a:cubicBezTo>
                    <a:pt x="495919" y="231280"/>
                    <a:pt x="583871" y="281021"/>
                    <a:pt x="672363" y="352621"/>
                  </a:cubicBezTo>
                  <a:cubicBezTo>
                    <a:pt x="760855" y="424222"/>
                    <a:pt x="830571" y="519537"/>
                    <a:pt x="881509" y="638568"/>
                  </a:cubicBezTo>
                  <a:lnTo>
                    <a:pt x="881509" y="10849"/>
                  </a:lnTo>
                  <a:lnTo>
                    <a:pt x="1098119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A0E8E8-6C96-463F-80B3-641E3BB1E58A}"/>
                </a:ext>
              </a:extLst>
            </p:cNvPr>
            <p:cNvSpPr txBox="1"/>
            <p:nvPr/>
          </p:nvSpPr>
          <p:spPr>
            <a:xfrm>
              <a:off x="5105552" y="2242892"/>
              <a:ext cx="550612" cy="1140019"/>
            </a:xfrm>
            <a:custGeom>
              <a:avLst/>
              <a:gdLst/>
              <a:ahLst/>
              <a:cxnLst/>
              <a:rect l="l" t="t" r="r" b="b"/>
              <a:pathLst>
                <a:path w="550612" h="1140019">
                  <a:moveTo>
                    <a:pt x="455322" y="0"/>
                  </a:moveTo>
                  <a:lnTo>
                    <a:pt x="455776" y="4555"/>
                  </a:lnTo>
                  <a:cubicBezTo>
                    <a:pt x="463766" y="47626"/>
                    <a:pt x="473433" y="96779"/>
                    <a:pt x="484776" y="152014"/>
                  </a:cubicBezTo>
                  <a:cubicBezTo>
                    <a:pt x="500416" y="217015"/>
                    <a:pt x="515299" y="286166"/>
                    <a:pt x="529424" y="359467"/>
                  </a:cubicBezTo>
                  <a:cubicBezTo>
                    <a:pt x="543550" y="432768"/>
                    <a:pt x="550612" y="504438"/>
                    <a:pt x="550612" y="574477"/>
                  </a:cubicBezTo>
                  <a:cubicBezTo>
                    <a:pt x="550612" y="669770"/>
                    <a:pt x="532268" y="752652"/>
                    <a:pt x="495579" y="823125"/>
                  </a:cubicBezTo>
                  <a:cubicBezTo>
                    <a:pt x="458890" y="893597"/>
                    <a:pt x="417495" y="952432"/>
                    <a:pt x="371395" y="999630"/>
                  </a:cubicBezTo>
                  <a:cubicBezTo>
                    <a:pt x="325294" y="1046828"/>
                    <a:pt x="279100" y="1082026"/>
                    <a:pt x="232814" y="1105223"/>
                  </a:cubicBezTo>
                  <a:cubicBezTo>
                    <a:pt x="186528" y="1128420"/>
                    <a:pt x="150032" y="1140019"/>
                    <a:pt x="123327" y="1140019"/>
                  </a:cubicBezTo>
                  <a:lnTo>
                    <a:pt x="0" y="1005472"/>
                  </a:lnTo>
                  <a:cubicBezTo>
                    <a:pt x="99990" y="988967"/>
                    <a:pt x="175710" y="949960"/>
                    <a:pt x="227158" y="888451"/>
                  </a:cubicBezTo>
                  <a:cubicBezTo>
                    <a:pt x="278606" y="826942"/>
                    <a:pt x="304330" y="750442"/>
                    <a:pt x="304330" y="658952"/>
                  </a:cubicBezTo>
                  <a:cubicBezTo>
                    <a:pt x="304330" y="619326"/>
                    <a:pt x="299044" y="564896"/>
                    <a:pt x="288473" y="495660"/>
                  </a:cubicBezTo>
                  <a:cubicBezTo>
                    <a:pt x="277903" y="426424"/>
                    <a:pt x="265307" y="358733"/>
                    <a:pt x="250688" y="292588"/>
                  </a:cubicBezTo>
                  <a:cubicBezTo>
                    <a:pt x="238417" y="212812"/>
                    <a:pt x="227475" y="150005"/>
                    <a:pt x="217862" y="104167"/>
                  </a:cubicBezTo>
                  <a:cubicBezTo>
                    <a:pt x="213056" y="81248"/>
                    <a:pt x="209451" y="59716"/>
                    <a:pt x="207048" y="39571"/>
                  </a:cubicBezTo>
                  <a:lnTo>
                    <a:pt x="205315" y="12522"/>
                  </a:lnTo>
                  <a:lnTo>
                    <a:pt x="455322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1EBF19-DABC-4BA8-8704-5C2435E2E5D6}"/>
                </a:ext>
              </a:extLst>
            </p:cNvPr>
            <p:cNvSpPr txBox="1"/>
            <p:nvPr/>
          </p:nvSpPr>
          <p:spPr>
            <a:xfrm>
              <a:off x="3887678" y="2270519"/>
              <a:ext cx="1121625" cy="1052351"/>
            </a:xfrm>
            <a:custGeom>
              <a:avLst/>
              <a:gdLst/>
              <a:ahLst/>
              <a:cxnLst/>
              <a:rect l="l" t="t" r="r" b="b"/>
              <a:pathLst>
                <a:path w="1121625" h="1052351">
                  <a:moveTo>
                    <a:pt x="1121625" y="0"/>
                  </a:moveTo>
                  <a:lnTo>
                    <a:pt x="1121625" y="1052351"/>
                  </a:lnTo>
                  <a:lnTo>
                    <a:pt x="970294" y="954988"/>
                  </a:lnTo>
                  <a:cubicBezTo>
                    <a:pt x="970294" y="856450"/>
                    <a:pt x="955697" y="763924"/>
                    <a:pt x="926504" y="677410"/>
                  </a:cubicBezTo>
                  <a:cubicBezTo>
                    <a:pt x="897310" y="590896"/>
                    <a:pt x="858721" y="512881"/>
                    <a:pt x="810734" y="443367"/>
                  </a:cubicBezTo>
                  <a:cubicBezTo>
                    <a:pt x="762748" y="373853"/>
                    <a:pt x="709979" y="317197"/>
                    <a:pt x="652426" y="273399"/>
                  </a:cubicBezTo>
                  <a:cubicBezTo>
                    <a:pt x="609262" y="240550"/>
                    <a:pt x="573070" y="218021"/>
                    <a:pt x="543849" y="205810"/>
                  </a:cubicBezTo>
                  <a:lnTo>
                    <a:pt x="528329" y="200748"/>
                  </a:lnTo>
                  <a:lnTo>
                    <a:pt x="532971" y="204514"/>
                  </a:lnTo>
                  <a:cubicBezTo>
                    <a:pt x="537437" y="209977"/>
                    <a:pt x="541030" y="218412"/>
                    <a:pt x="543750" y="229817"/>
                  </a:cubicBezTo>
                  <a:cubicBezTo>
                    <a:pt x="549190" y="252628"/>
                    <a:pt x="551910" y="274434"/>
                    <a:pt x="551910" y="295236"/>
                  </a:cubicBezTo>
                  <a:cubicBezTo>
                    <a:pt x="551910" y="332172"/>
                    <a:pt x="543534" y="366790"/>
                    <a:pt x="526781" y="399090"/>
                  </a:cubicBezTo>
                  <a:cubicBezTo>
                    <a:pt x="510029" y="431390"/>
                    <a:pt x="488779" y="458791"/>
                    <a:pt x="463032" y="481293"/>
                  </a:cubicBezTo>
                  <a:cubicBezTo>
                    <a:pt x="437285" y="503794"/>
                    <a:pt x="408848" y="521134"/>
                    <a:pt x="377723" y="533312"/>
                  </a:cubicBezTo>
                  <a:cubicBezTo>
                    <a:pt x="346598" y="545491"/>
                    <a:pt x="316060" y="551580"/>
                    <a:pt x="286109" y="551580"/>
                  </a:cubicBezTo>
                  <a:cubicBezTo>
                    <a:pt x="242311" y="551580"/>
                    <a:pt x="202655" y="543535"/>
                    <a:pt x="167140" y="527447"/>
                  </a:cubicBezTo>
                  <a:cubicBezTo>
                    <a:pt x="131626" y="511359"/>
                    <a:pt x="101350" y="489190"/>
                    <a:pt x="76314" y="460939"/>
                  </a:cubicBezTo>
                  <a:cubicBezTo>
                    <a:pt x="51278" y="432688"/>
                    <a:pt x="32300" y="401370"/>
                    <a:pt x="19380" y="366983"/>
                  </a:cubicBezTo>
                  <a:cubicBezTo>
                    <a:pt x="6460" y="332597"/>
                    <a:pt x="0" y="296086"/>
                    <a:pt x="0" y="257450"/>
                  </a:cubicBezTo>
                  <a:cubicBezTo>
                    <a:pt x="0" y="204255"/>
                    <a:pt x="10718" y="156795"/>
                    <a:pt x="32153" y="115068"/>
                  </a:cubicBezTo>
                  <a:cubicBezTo>
                    <a:pt x="42871" y="94205"/>
                    <a:pt x="55464" y="75080"/>
                    <a:pt x="69933" y="57693"/>
                  </a:cubicBezTo>
                  <a:lnTo>
                    <a:pt x="75464" y="52398"/>
                  </a:lnTo>
                  <a:lnTo>
                    <a:pt x="684045" y="21917"/>
                  </a:lnTo>
                  <a:lnTo>
                    <a:pt x="757811" y="74332"/>
                  </a:lnTo>
                  <a:cubicBezTo>
                    <a:pt x="783156" y="95037"/>
                    <a:pt x="808131" y="118174"/>
                    <a:pt x="832734" y="143743"/>
                  </a:cubicBezTo>
                  <a:cubicBezTo>
                    <a:pt x="881941" y="194882"/>
                    <a:pt x="907024" y="251948"/>
                    <a:pt x="907982" y="314941"/>
                  </a:cubicBezTo>
                  <a:lnTo>
                    <a:pt x="907982" y="10700"/>
                  </a:lnTo>
                  <a:lnTo>
                    <a:pt x="1121625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76FA14-7328-4411-A5BF-758B02024E44}"/>
                </a:ext>
              </a:extLst>
            </p:cNvPr>
            <p:cNvSpPr txBox="1"/>
            <p:nvPr/>
          </p:nvSpPr>
          <p:spPr>
            <a:xfrm>
              <a:off x="2521877" y="2340937"/>
              <a:ext cx="1081465" cy="988562"/>
            </a:xfrm>
            <a:custGeom>
              <a:avLst/>
              <a:gdLst/>
              <a:ahLst/>
              <a:cxnLst/>
              <a:rect l="l" t="t" r="r" b="b"/>
              <a:pathLst>
                <a:path w="1081465" h="988562">
                  <a:moveTo>
                    <a:pt x="1081465" y="0"/>
                  </a:moveTo>
                  <a:lnTo>
                    <a:pt x="1081465" y="988562"/>
                  </a:lnTo>
                  <a:lnTo>
                    <a:pt x="927584" y="864864"/>
                  </a:lnTo>
                  <a:lnTo>
                    <a:pt x="908853" y="789802"/>
                  </a:lnTo>
                  <a:lnTo>
                    <a:pt x="911728" y="789802"/>
                  </a:lnTo>
                  <a:cubicBezTo>
                    <a:pt x="896799" y="784918"/>
                    <a:pt x="871755" y="752533"/>
                    <a:pt x="836596" y="692647"/>
                  </a:cubicBezTo>
                  <a:cubicBezTo>
                    <a:pt x="801437" y="632761"/>
                    <a:pt x="754749" y="573694"/>
                    <a:pt x="696532" y="515446"/>
                  </a:cubicBezTo>
                  <a:cubicBezTo>
                    <a:pt x="638315" y="457198"/>
                    <a:pt x="567943" y="406755"/>
                    <a:pt x="485416" y="364116"/>
                  </a:cubicBezTo>
                  <a:cubicBezTo>
                    <a:pt x="402889" y="321477"/>
                    <a:pt x="301060" y="300158"/>
                    <a:pt x="179927" y="300158"/>
                  </a:cubicBezTo>
                  <a:lnTo>
                    <a:pt x="0" y="54167"/>
                  </a:lnTo>
                  <a:lnTo>
                    <a:pt x="547651" y="26737"/>
                  </a:lnTo>
                  <a:lnTo>
                    <a:pt x="529827" y="35701"/>
                  </a:lnTo>
                  <a:cubicBezTo>
                    <a:pt x="489201" y="54292"/>
                    <a:pt x="448573" y="71045"/>
                    <a:pt x="407943" y="85959"/>
                  </a:cubicBezTo>
                  <a:cubicBezTo>
                    <a:pt x="500515" y="110933"/>
                    <a:pt x="588691" y="156300"/>
                    <a:pt x="672470" y="222058"/>
                  </a:cubicBezTo>
                  <a:cubicBezTo>
                    <a:pt x="756248" y="287817"/>
                    <a:pt x="821489" y="375158"/>
                    <a:pt x="868193" y="484081"/>
                  </a:cubicBezTo>
                  <a:lnTo>
                    <a:pt x="867922" y="10696"/>
                  </a:lnTo>
                  <a:lnTo>
                    <a:pt x="1081465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713C57-4C51-4E19-86B5-AE515EBECB5B}"/>
                </a:ext>
              </a:extLst>
            </p:cNvPr>
            <p:cNvSpPr txBox="1"/>
            <p:nvPr/>
          </p:nvSpPr>
          <p:spPr>
            <a:xfrm>
              <a:off x="2518205" y="1220582"/>
              <a:ext cx="6865501" cy="1068506"/>
            </a:xfrm>
            <a:custGeom>
              <a:avLst/>
              <a:gdLst/>
              <a:ahLst/>
              <a:cxnLst/>
              <a:rect l="l" t="t" r="r" b="b"/>
              <a:pathLst>
                <a:path w="6865501" h="1068506">
                  <a:moveTo>
                    <a:pt x="871494" y="0"/>
                  </a:moveTo>
                  <a:cubicBezTo>
                    <a:pt x="955628" y="27293"/>
                    <a:pt x="1007161" y="66663"/>
                    <a:pt x="1026093" y="118111"/>
                  </a:cubicBezTo>
                  <a:cubicBezTo>
                    <a:pt x="1045025" y="169559"/>
                    <a:pt x="1059173" y="215868"/>
                    <a:pt x="1068539" y="257039"/>
                  </a:cubicBezTo>
                  <a:lnTo>
                    <a:pt x="1075493" y="284857"/>
                  </a:lnTo>
                  <a:lnTo>
                    <a:pt x="1183555" y="284857"/>
                  </a:lnTo>
                  <a:lnTo>
                    <a:pt x="1208093" y="284857"/>
                  </a:lnTo>
                  <a:lnTo>
                    <a:pt x="3310247" y="284857"/>
                  </a:lnTo>
                  <a:lnTo>
                    <a:pt x="3326103" y="284857"/>
                  </a:lnTo>
                  <a:lnTo>
                    <a:pt x="4572574" y="284857"/>
                  </a:lnTo>
                  <a:lnTo>
                    <a:pt x="4691322" y="284857"/>
                  </a:lnTo>
                  <a:lnTo>
                    <a:pt x="4874724" y="284857"/>
                  </a:lnTo>
                  <a:cubicBezTo>
                    <a:pt x="4907920" y="309268"/>
                    <a:pt x="4934384" y="329327"/>
                    <a:pt x="4954114" y="345036"/>
                  </a:cubicBezTo>
                  <a:lnTo>
                    <a:pt x="4959477" y="349408"/>
                  </a:lnTo>
                  <a:lnTo>
                    <a:pt x="4959477" y="0"/>
                  </a:lnTo>
                  <a:cubicBezTo>
                    <a:pt x="5035513" y="30291"/>
                    <a:pt x="5084697" y="71956"/>
                    <a:pt x="5107028" y="124996"/>
                  </a:cubicBezTo>
                  <a:cubicBezTo>
                    <a:pt x="5129360" y="178036"/>
                    <a:pt x="5145132" y="223024"/>
                    <a:pt x="5154342" y="259960"/>
                  </a:cubicBezTo>
                  <a:lnTo>
                    <a:pt x="5162131" y="284857"/>
                  </a:lnTo>
                  <a:lnTo>
                    <a:pt x="5319373" y="284857"/>
                  </a:lnTo>
                  <a:lnTo>
                    <a:pt x="5372112" y="284857"/>
                  </a:lnTo>
                  <a:lnTo>
                    <a:pt x="6738651" y="284857"/>
                  </a:lnTo>
                  <a:lnTo>
                    <a:pt x="6865501" y="483664"/>
                  </a:lnTo>
                  <a:lnTo>
                    <a:pt x="5803639" y="483664"/>
                  </a:lnTo>
                  <a:lnTo>
                    <a:pt x="5803639" y="778007"/>
                  </a:lnTo>
                  <a:lnTo>
                    <a:pt x="5587029" y="788856"/>
                  </a:lnTo>
                  <a:lnTo>
                    <a:pt x="5587029" y="483664"/>
                  </a:lnTo>
                  <a:lnTo>
                    <a:pt x="5498962" y="483664"/>
                  </a:lnTo>
                  <a:lnTo>
                    <a:pt x="5429116" y="483664"/>
                  </a:lnTo>
                  <a:lnTo>
                    <a:pt x="5173120" y="483664"/>
                  </a:lnTo>
                  <a:lnTo>
                    <a:pt x="5173120" y="809587"/>
                  </a:lnTo>
                  <a:lnTo>
                    <a:pt x="4959477" y="820288"/>
                  </a:lnTo>
                  <a:lnTo>
                    <a:pt x="4959477" y="680987"/>
                  </a:lnTo>
                  <a:cubicBezTo>
                    <a:pt x="4959477" y="672394"/>
                    <a:pt x="4954694" y="657658"/>
                    <a:pt x="4945127" y="636779"/>
                  </a:cubicBezTo>
                  <a:cubicBezTo>
                    <a:pt x="4935561" y="615900"/>
                    <a:pt x="4923274" y="594194"/>
                    <a:pt x="4908268" y="571661"/>
                  </a:cubicBezTo>
                  <a:cubicBezTo>
                    <a:pt x="4893262" y="549129"/>
                    <a:pt x="4878603" y="529448"/>
                    <a:pt x="4864293" y="512618"/>
                  </a:cubicBezTo>
                  <a:cubicBezTo>
                    <a:pt x="4849982" y="495788"/>
                    <a:pt x="4839952" y="486136"/>
                    <a:pt x="4834202" y="483664"/>
                  </a:cubicBezTo>
                  <a:lnTo>
                    <a:pt x="4821464" y="483664"/>
                  </a:lnTo>
                  <a:lnTo>
                    <a:pt x="4697940" y="483664"/>
                  </a:lnTo>
                  <a:lnTo>
                    <a:pt x="4571287" y="483664"/>
                  </a:lnTo>
                  <a:lnTo>
                    <a:pt x="4571287" y="839731"/>
                  </a:lnTo>
                  <a:lnTo>
                    <a:pt x="4354677" y="850580"/>
                  </a:lnTo>
                  <a:lnTo>
                    <a:pt x="4354677" y="787020"/>
                  </a:lnTo>
                  <a:lnTo>
                    <a:pt x="4225326" y="857059"/>
                  </a:lnTo>
                  <a:lnTo>
                    <a:pt x="3689537" y="883894"/>
                  </a:lnTo>
                  <a:lnTo>
                    <a:pt x="4354677" y="514959"/>
                  </a:lnTo>
                  <a:lnTo>
                    <a:pt x="4354677" y="483664"/>
                  </a:lnTo>
                  <a:lnTo>
                    <a:pt x="3453000" y="483664"/>
                  </a:lnTo>
                  <a:lnTo>
                    <a:pt x="3419989" y="483664"/>
                  </a:lnTo>
                  <a:lnTo>
                    <a:pt x="3229343" y="483664"/>
                  </a:lnTo>
                  <a:cubicBezTo>
                    <a:pt x="3194323" y="485240"/>
                    <a:pt x="3164557" y="495834"/>
                    <a:pt x="3140047" y="515446"/>
                  </a:cubicBezTo>
                  <a:cubicBezTo>
                    <a:pt x="3115536" y="535058"/>
                    <a:pt x="3094842" y="559978"/>
                    <a:pt x="3077966" y="590207"/>
                  </a:cubicBezTo>
                  <a:cubicBezTo>
                    <a:pt x="3061090" y="620436"/>
                    <a:pt x="3049066" y="653941"/>
                    <a:pt x="3041895" y="690723"/>
                  </a:cubicBezTo>
                  <a:cubicBezTo>
                    <a:pt x="3034724" y="727505"/>
                    <a:pt x="3031139" y="764116"/>
                    <a:pt x="3031139" y="800558"/>
                  </a:cubicBezTo>
                  <a:lnTo>
                    <a:pt x="3042670" y="916293"/>
                  </a:lnTo>
                  <a:lnTo>
                    <a:pt x="2792663" y="928815"/>
                  </a:lnTo>
                  <a:lnTo>
                    <a:pt x="2790791" y="899590"/>
                  </a:lnTo>
                  <a:cubicBezTo>
                    <a:pt x="2790791" y="812149"/>
                    <a:pt x="2807010" y="727195"/>
                    <a:pt x="2839449" y="644730"/>
                  </a:cubicBezTo>
                  <a:cubicBezTo>
                    <a:pt x="2871888" y="562265"/>
                    <a:pt x="2917533" y="508576"/>
                    <a:pt x="2976384" y="483664"/>
                  </a:cubicBezTo>
                  <a:lnTo>
                    <a:pt x="2491098" y="483664"/>
                  </a:lnTo>
                  <a:lnTo>
                    <a:pt x="2491098" y="943920"/>
                  </a:lnTo>
                  <a:lnTo>
                    <a:pt x="2277455" y="954620"/>
                  </a:lnTo>
                  <a:lnTo>
                    <a:pt x="2277455" y="483664"/>
                  </a:lnTo>
                  <a:lnTo>
                    <a:pt x="1338235" y="483664"/>
                  </a:lnTo>
                  <a:lnTo>
                    <a:pt x="1293298" y="483664"/>
                  </a:lnTo>
                  <a:lnTo>
                    <a:pt x="1085137" y="483664"/>
                  </a:lnTo>
                  <a:lnTo>
                    <a:pt x="1085137" y="1014339"/>
                  </a:lnTo>
                  <a:lnTo>
                    <a:pt x="871594" y="1025035"/>
                  </a:lnTo>
                  <a:lnTo>
                    <a:pt x="871494" y="849610"/>
                  </a:lnTo>
                  <a:cubicBezTo>
                    <a:pt x="808656" y="897828"/>
                    <a:pt x="736615" y="944207"/>
                    <a:pt x="655371" y="988747"/>
                  </a:cubicBezTo>
                  <a:lnTo>
                    <a:pt x="551323" y="1041076"/>
                  </a:lnTo>
                  <a:lnTo>
                    <a:pt x="3672" y="1068506"/>
                  </a:lnTo>
                  <a:lnTo>
                    <a:pt x="0" y="1063485"/>
                  </a:lnTo>
                  <a:lnTo>
                    <a:pt x="423048" y="852291"/>
                  </a:lnTo>
                  <a:lnTo>
                    <a:pt x="393156" y="848776"/>
                  </a:lnTo>
                  <a:cubicBezTo>
                    <a:pt x="365659" y="844325"/>
                    <a:pt x="339937" y="837649"/>
                    <a:pt x="315990" y="828747"/>
                  </a:cubicBezTo>
                  <a:cubicBezTo>
                    <a:pt x="268097" y="810943"/>
                    <a:pt x="226826" y="786726"/>
                    <a:pt x="192177" y="756095"/>
                  </a:cubicBezTo>
                  <a:cubicBezTo>
                    <a:pt x="157528" y="725465"/>
                    <a:pt x="130042" y="690785"/>
                    <a:pt x="109719" y="652056"/>
                  </a:cubicBezTo>
                  <a:cubicBezTo>
                    <a:pt x="89397" y="613327"/>
                    <a:pt x="79235" y="573856"/>
                    <a:pt x="79235" y="533643"/>
                  </a:cubicBezTo>
                  <a:cubicBezTo>
                    <a:pt x="79235" y="499520"/>
                    <a:pt x="86391" y="468055"/>
                    <a:pt x="100702" y="439247"/>
                  </a:cubicBezTo>
                  <a:cubicBezTo>
                    <a:pt x="115012" y="410440"/>
                    <a:pt x="134083" y="384593"/>
                    <a:pt x="157914" y="361705"/>
                  </a:cubicBezTo>
                  <a:cubicBezTo>
                    <a:pt x="181745" y="338816"/>
                    <a:pt x="209509" y="320781"/>
                    <a:pt x="241206" y="307599"/>
                  </a:cubicBezTo>
                  <a:cubicBezTo>
                    <a:pt x="272903" y="294416"/>
                    <a:pt x="307220" y="287824"/>
                    <a:pt x="344156" y="287824"/>
                  </a:cubicBezTo>
                  <a:cubicBezTo>
                    <a:pt x="409714" y="287824"/>
                    <a:pt x="460583" y="305953"/>
                    <a:pt x="496761" y="342209"/>
                  </a:cubicBezTo>
                  <a:cubicBezTo>
                    <a:pt x="532940" y="378465"/>
                    <a:pt x="551030" y="420702"/>
                    <a:pt x="551030" y="468920"/>
                  </a:cubicBezTo>
                  <a:cubicBezTo>
                    <a:pt x="551030" y="512564"/>
                    <a:pt x="536673" y="550582"/>
                    <a:pt x="507958" y="582974"/>
                  </a:cubicBezTo>
                  <a:cubicBezTo>
                    <a:pt x="479244" y="615367"/>
                    <a:pt x="440360" y="632846"/>
                    <a:pt x="391308" y="635411"/>
                  </a:cubicBezTo>
                  <a:cubicBezTo>
                    <a:pt x="401415" y="636091"/>
                    <a:pt x="413964" y="642860"/>
                    <a:pt x="428955" y="655718"/>
                  </a:cubicBezTo>
                  <a:cubicBezTo>
                    <a:pt x="443946" y="668577"/>
                    <a:pt x="460258" y="677865"/>
                    <a:pt x="477891" y="683583"/>
                  </a:cubicBezTo>
                  <a:cubicBezTo>
                    <a:pt x="495525" y="689301"/>
                    <a:pt x="514418" y="693018"/>
                    <a:pt x="534571" y="694733"/>
                  </a:cubicBezTo>
                  <a:cubicBezTo>
                    <a:pt x="554723" y="696449"/>
                    <a:pt x="577318" y="697306"/>
                    <a:pt x="602354" y="697306"/>
                  </a:cubicBezTo>
                  <a:cubicBezTo>
                    <a:pt x="638394" y="697306"/>
                    <a:pt x="677069" y="686473"/>
                    <a:pt x="718379" y="664806"/>
                  </a:cubicBezTo>
                  <a:cubicBezTo>
                    <a:pt x="759689" y="643138"/>
                    <a:pt x="799507" y="618798"/>
                    <a:pt x="837834" y="591783"/>
                  </a:cubicBezTo>
                  <a:cubicBezTo>
                    <a:pt x="844665" y="587147"/>
                    <a:pt x="851620" y="583044"/>
                    <a:pt x="858698" y="579474"/>
                  </a:cubicBezTo>
                  <a:cubicBezTo>
                    <a:pt x="865776" y="575904"/>
                    <a:pt x="870041" y="573701"/>
                    <a:pt x="871494" y="572867"/>
                  </a:cubicBezTo>
                  <a:lnTo>
                    <a:pt x="871494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12795-EB21-4331-9658-E23E4A5B37EB}"/>
                </a:ext>
              </a:extLst>
            </p:cNvPr>
            <p:cNvSpPr txBox="1"/>
            <p:nvPr/>
          </p:nvSpPr>
          <p:spPr>
            <a:xfrm>
              <a:off x="8612437" y="1799244"/>
              <a:ext cx="550091" cy="184790"/>
            </a:xfrm>
            <a:custGeom>
              <a:avLst/>
              <a:gdLst/>
              <a:ahLst/>
              <a:cxnLst/>
              <a:rect l="l" t="t" r="r" b="b"/>
              <a:pathLst>
                <a:path w="550091" h="184790">
                  <a:moveTo>
                    <a:pt x="266278" y="0"/>
                  </a:moveTo>
                  <a:lnTo>
                    <a:pt x="550091" y="157238"/>
                  </a:lnTo>
                  <a:lnTo>
                    <a:pt x="0" y="184790"/>
                  </a:lnTo>
                  <a:lnTo>
                    <a:pt x="95232" y="104289"/>
                  </a:lnTo>
                  <a:cubicBezTo>
                    <a:pt x="148898" y="65641"/>
                    <a:pt x="205913" y="30878"/>
                    <a:pt x="26627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D35365-773B-4ADE-ADE0-16489ED3CA58}"/>
                </a:ext>
              </a:extLst>
            </p:cNvPr>
            <p:cNvSpPr txBox="1"/>
            <p:nvPr/>
          </p:nvSpPr>
          <p:spPr>
            <a:xfrm>
              <a:off x="3963142" y="2092958"/>
              <a:ext cx="608581" cy="123943"/>
            </a:xfrm>
            <a:custGeom>
              <a:avLst/>
              <a:gdLst/>
              <a:ahLst/>
              <a:cxnLst/>
              <a:rect l="l" t="t" r="r" b="b"/>
              <a:pathLst>
                <a:path w="608581" h="123943">
                  <a:moveTo>
                    <a:pt x="312181" y="0"/>
                  </a:moveTo>
                  <a:cubicBezTo>
                    <a:pt x="353506" y="0"/>
                    <a:pt x="399630" y="7256"/>
                    <a:pt x="450553" y="21768"/>
                  </a:cubicBezTo>
                  <a:cubicBezTo>
                    <a:pt x="501475" y="36279"/>
                    <a:pt x="553023" y="59376"/>
                    <a:pt x="605198" y="91058"/>
                  </a:cubicBezTo>
                  <a:lnTo>
                    <a:pt x="608581" y="93462"/>
                  </a:lnTo>
                  <a:lnTo>
                    <a:pt x="0" y="123943"/>
                  </a:lnTo>
                  <a:lnTo>
                    <a:pt x="43504" y="82295"/>
                  </a:lnTo>
                  <a:cubicBezTo>
                    <a:pt x="79946" y="54477"/>
                    <a:pt x="121604" y="33806"/>
                    <a:pt x="168477" y="20284"/>
                  </a:cubicBezTo>
                  <a:cubicBezTo>
                    <a:pt x="215351" y="6761"/>
                    <a:pt x="263252" y="0"/>
                    <a:pt x="31218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CA264AA-5E0B-4592-B9E0-C00FDD70A235}"/>
              </a:ext>
            </a:extLst>
          </p:cNvPr>
          <p:cNvSpPr/>
          <p:nvPr/>
        </p:nvSpPr>
        <p:spPr>
          <a:xfrm>
            <a:off x="5765679" y="1881493"/>
            <a:ext cx="372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i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উপস্থিত সবাইকে</a:t>
            </a:r>
            <a:endParaRPr lang="en-US" sz="5400" i="1" cap="none" spc="0" dirty="0">
              <a:ln/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69298-D239-40BB-8B09-8BE53D037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1" y="1682623"/>
            <a:ext cx="5012305" cy="494044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55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7B5C00D-D7D1-426D-86CD-3E19B2896896}"/>
              </a:ext>
            </a:extLst>
          </p:cNvPr>
          <p:cNvGrpSpPr/>
          <p:nvPr/>
        </p:nvGrpSpPr>
        <p:grpSpPr>
          <a:xfrm>
            <a:off x="1418391" y="1718016"/>
            <a:ext cx="10564416" cy="4725395"/>
            <a:chOff x="3080246" y="793606"/>
            <a:chExt cx="8223187" cy="429809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0A94A7-31F7-4A77-89AC-66328876E4AB}"/>
                </a:ext>
              </a:extLst>
            </p:cNvPr>
            <p:cNvGrpSpPr/>
            <p:nvPr/>
          </p:nvGrpSpPr>
          <p:grpSpPr>
            <a:xfrm>
              <a:off x="3080246" y="793606"/>
              <a:ext cx="8223187" cy="3607455"/>
              <a:chOff x="3296397" y="1638948"/>
              <a:chExt cx="7259813" cy="3017223"/>
            </a:xfrm>
            <a:solidFill>
              <a:schemeClr val="accent3"/>
            </a:solidFill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14E210B-1FB6-4B55-B219-A82086F7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593" y="1638948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2737DCA-45FE-4F03-A7CE-A926337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061" y="26045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CFB9050-9E74-4A55-A51F-A33C9EB4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397" y="3579846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EC6DF0-74FB-4D9A-9D84-E56D19E15010}"/>
                </a:ext>
              </a:extLst>
            </p:cNvPr>
            <p:cNvSpPr/>
            <p:nvPr/>
          </p:nvSpPr>
          <p:spPr>
            <a:xfrm>
              <a:off x="4074844" y="1088481"/>
              <a:ext cx="6096000" cy="4003223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74000">
                  <a:schemeClr val="bg1">
                    <a:lumMod val="85000"/>
                  </a:schemeClr>
                </a:gs>
                <a:gs pos="83000">
                  <a:schemeClr val="accent3">
                    <a:lumMod val="20000"/>
                    <a:lumOff val="8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000" b="1" i="1" noProof="0" dirty="0" err="1"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4000" b="1" i="1" noProof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000" b="1" i="1" dirty="0" err="1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4000" b="1" i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b="1" i="1" dirty="0">
                  <a:latin typeface="NikoshBAN" pitchFamily="2" charset="0"/>
                  <a:cs typeface="NikoshBAN" pitchFamily="2" charset="0"/>
                </a:rPr>
                <a:t>গণিত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i="1" dirty="0" err="1">
                  <a:latin typeface="NikoshBAN" pitchFamily="2" charset="0"/>
                  <a:cs typeface="NikoshBAN" pitchFamily="2" charset="0"/>
                </a:rPr>
                <a:t>অনুশীলনী</a:t>
              </a:r>
              <a:r>
                <a:rPr lang="bn-IN" sz="4000" b="1" i="1" dirty="0">
                  <a:latin typeface="NikoshBAN" pitchFamily="2" charset="0"/>
                  <a:cs typeface="NikoshBAN" pitchFamily="2" charset="0"/>
                </a:rPr>
                <a:t> ঃ </a:t>
              </a:r>
              <a:r>
                <a:rPr lang="en-US" sz="4000" b="1" i="1" dirty="0" err="1">
                  <a:latin typeface="NikoshBAN" pitchFamily="2" charset="0"/>
                  <a:cs typeface="NikoshBAN" pitchFamily="2" charset="0"/>
                </a:rPr>
                <a:t>তিন</a:t>
              </a:r>
              <a:endParaRPr kumimoji="0" lang="en-US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kumimoji="0" lang="bn-IN" sz="40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ঃ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চার</a:t>
              </a:r>
              <a:r>
                <a:rPr lang="bn-IN" sz="4000" b="1" i="1" dirty="0">
                  <a:latin typeface="NikoshBAN" pitchFamily="2" charset="0"/>
                  <a:cs typeface="NikoshBAN" pitchFamily="2" charset="0"/>
                </a:rPr>
                <a:t> প্রক্রিয়া সম্পর্কিত সমস্যাবলী </a:t>
              </a:r>
              <a:r>
                <a:rPr lang="en-US" sz="4000" b="1" i="1" noProof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b="1" i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b="1" i="1" dirty="0">
                  <a:latin typeface="NikoshBAN" pitchFamily="2" charset="0"/>
                  <a:cs typeface="NikoshBAN" pitchFamily="2" charset="0"/>
                </a:rPr>
                <a:t>সমস্যা </a:t>
              </a:r>
              <a:r>
                <a:rPr lang="en-US" sz="4000" b="1" i="1" dirty="0">
                  <a:latin typeface="NikoshBAN" pitchFamily="2" charset="0"/>
                  <a:cs typeface="NikoshBAN" pitchFamily="2" charset="0"/>
                </a:rPr>
                <a:t>৩ ,৪</a:t>
              </a:r>
              <a:r>
                <a:rPr lang="en-GB" sz="4000" b="1" i="1" dirty="0">
                  <a:latin typeface="NikoshBAN" pitchFamily="2" charset="0"/>
                  <a:cs typeface="NikoshBAN" pitchFamily="2" charset="0"/>
                </a:rPr>
                <a:t> ৫</a:t>
              </a:r>
              <a:r>
                <a:rPr lang="en-US" sz="4000" b="1" i="1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bn-BD" sz="4000" b="1" i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000" b="1" i="1" dirty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4000" b="1" i="1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4000" b="1" i="1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4000" b="1" i="1" dirty="0">
                  <a:latin typeface="NikoshBAN" pitchFamily="2" charset="0"/>
                  <a:cs typeface="NikoshBAN" pitchFamily="2" charset="0"/>
                </a:rPr>
                <a:t>সময় ৪০ মিনিট</a:t>
              </a:r>
              <a:r>
                <a:rPr lang="en-US" sz="4000" b="1" i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i="1" noProof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b="1" i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C0F3D5-C5DB-4C83-AEC4-7EC1E48D97B3}"/>
              </a:ext>
            </a:extLst>
          </p:cNvPr>
          <p:cNvGrpSpPr/>
          <p:nvPr/>
        </p:nvGrpSpPr>
        <p:grpSpPr>
          <a:xfrm rot="3256769">
            <a:off x="-59309" y="2415038"/>
            <a:ext cx="1295924" cy="3886869"/>
            <a:chOff x="1504369" y="2982594"/>
            <a:chExt cx="997455" cy="2991670"/>
          </a:xfrm>
        </p:grpSpPr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EA7FECCB-ACF0-4A4A-B9C5-82A3453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FC899D90-20E7-415E-AEF5-2791E55C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EDD8641C-5793-406B-A3A7-17FCE73E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D2D16A6D-700D-44D3-B6B6-61A0B27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148">
              <a:extLst>
                <a:ext uri="{FF2B5EF4-FFF2-40B4-BE49-F238E27FC236}">
                  <a16:creationId xmlns:a16="http://schemas.microsoft.com/office/drawing/2014/main" id="{15CD6BF8-A619-41EB-89B1-59A8C589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149">
              <a:extLst>
                <a:ext uri="{FF2B5EF4-FFF2-40B4-BE49-F238E27FC236}">
                  <a16:creationId xmlns:a16="http://schemas.microsoft.com/office/drawing/2014/main" id="{0FF30BBA-3443-49B7-8C80-B715C67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Freeform 150">
              <a:extLst>
                <a:ext uri="{FF2B5EF4-FFF2-40B4-BE49-F238E27FC236}">
                  <a16:creationId xmlns:a16="http://schemas.microsoft.com/office/drawing/2014/main" id="{974DB5DD-9DBA-4C48-9C39-7482E70D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51">
              <a:extLst>
                <a:ext uri="{FF2B5EF4-FFF2-40B4-BE49-F238E27FC236}">
                  <a16:creationId xmlns:a16="http://schemas.microsoft.com/office/drawing/2014/main" id="{70EDF013-957B-4A5D-B7A8-065806E8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152">
              <a:extLst>
                <a:ext uri="{FF2B5EF4-FFF2-40B4-BE49-F238E27FC236}">
                  <a16:creationId xmlns:a16="http://schemas.microsoft.com/office/drawing/2014/main" id="{ABE1CCB8-D784-4D89-8C0A-F221D364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153">
              <a:extLst>
                <a:ext uri="{FF2B5EF4-FFF2-40B4-BE49-F238E27FC236}">
                  <a16:creationId xmlns:a16="http://schemas.microsoft.com/office/drawing/2014/main" id="{AC721A1E-3687-436D-A44D-67C311F9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 154">
              <a:extLst>
                <a:ext uri="{FF2B5EF4-FFF2-40B4-BE49-F238E27FC236}">
                  <a16:creationId xmlns:a16="http://schemas.microsoft.com/office/drawing/2014/main" id="{00CCD2A5-AB17-4793-858E-0E615189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51799" y="290162"/>
            <a:ext cx="53911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i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71F47-AE1A-459A-BFC0-00B60507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3</a:t>
            </a:fld>
            <a:endParaRPr lang="en-US"/>
          </a:p>
        </p:txBody>
      </p:sp>
      <p:pic>
        <p:nvPicPr>
          <p:cNvPr id="42" name="Picture 41" descr="Screen Clipping">
            <a:extLst>
              <a:ext uri="{FF2B5EF4-FFF2-40B4-BE49-F238E27FC236}">
                <a16:creationId xmlns:a16="http://schemas.microsoft.com/office/drawing/2014/main" id="{76B3BC9C-8981-447E-BD2D-5E8709B421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4486" y="71433"/>
            <a:ext cx="1431429" cy="150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Footer Placeholder 12">
            <a:extLst>
              <a:ext uri="{FF2B5EF4-FFF2-40B4-BE49-F238E27FC236}">
                <a16:creationId xmlns:a16="http://schemas.microsoft.com/office/drawing/2014/main" id="{320192AA-237F-4CED-94CE-E916E194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3337" y="6373976"/>
            <a:ext cx="2743200" cy="365125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SHAHNAZ FERDAUSI 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F5A26-6858-46A8-B564-63359469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C6DA-B7C3-44C8-92C5-DD7D70D8A54B}" type="datetime1">
              <a:rPr lang="en-US" smtClean="0"/>
              <a:t>3/25/2022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4 -0.11667 L 0.10794 -0.11644 C 0.11888 -0.11551 0.12982 -0.11366 0.14076 -0.11343 C 0.31706 -0.11042 0.49531 -0.15486 0.66953 -0.10695 C 0.69544 -0.09977 0.6707 -0.01366 0.67136 0.0331 C 0.6707 0.03634 0.67149 0.04236 0.66953 0.04282 C 0.65078 0.04699 0.63164 0.04444 0.61276 0.04606 C 0.5655 0.05023 0.61745 0.04722 0.58724 0.05254 C 0.57813 0.05416 0.56888 0.05463 0.55977 0.05579 C 0.55612 0.05694 0.55248 0.0581 0.54883 0.05903 C 0.54336 0.06041 0.53776 0.06088 0.53229 0.06227 C 0.52982 0.06296 0.52748 0.06481 0.525 0.06551 C 0.52201 0.06643 0.49961 0.07176 0.49753 0.07199 C 0.46159 0.075 0.38958 0.07847 0.38958 0.0787 C 0.38294 0.08079 0.3763 0.08356 0.36953 0.08495 C 0.36224 0.0868 0.35482 0.08796 0.34753 0.08819 C 0.30794 0.09004 0.26823 0.09051 0.22865 0.09166 C 0.22318 0.09375 0.21771 0.09745 0.21211 0.09815 C 0.08972 0.11134 0.17214 0.09398 0.12435 0.10463 C 0.125 0.12731 0.12279 0.15092 0.12617 0.17291 C 0.12695 0.17824 0.13229 0.17477 0.13529 0.17616 C 0.15339 0.18426 0.11719 0.17546 0.16094 0.18264 L 0.36771 0.1794 C 0.37083 0.1794 0.3737 0.17662 0.37682 0.17616 C 0.43516 0.16458 0.3763 0.17893 0.41341 0.16967 C 0.41524 0.16852 0.41693 0.16643 0.41888 0.16643 C 0.50677 0.16736 0.59531 0.15116 0.68229 0.17291 C 0.69323 0.17569 0.68138 0.21204 0.68047 0.23148 C 0.67995 0.24375 0.67787 0.25509 0.67682 0.26713 C 0.6724 0.31713 0.67318 0.30069 0.67318 0.34213 L 0.67318 0.34236 L 0.67318 0.34213 " pathEditMode="relative" rAng="0" ptsTypes="AAAAAAAAAAAAAAAAAA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4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7120" y="2269376"/>
            <a:ext cx="463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121" y="3022178"/>
            <a:ext cx="1030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১৪.৪.১ যোগ/বিয়োগ ও গুণ/ভাগ সংক্রান্ত তিন স্তরবিশিষ্ট সমস্যার সমাধান করতে পারবে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120" y="3719891"/>
            <a:ext cx="999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১৪.৪.২ যোগ,বিয়োগ,গুণ ও ভাগের অনূর্ধ্ব তিনটি ব্যবহার করে তিন স্তরবিশিষ্ট সমস্যার সমাধান করতে পারবে।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9" r="34312" b="11320"/>
          <a:stretch/>
        </p:blipFill>
        <p:spPr>
          <a:xfrm>
            <a:off x="1121267" y="3120579"/>
            <a:ext cx="681352" cy="1181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9" r="34312" b="11320"/>
          <a:stretch/>
        </p:blipFill>
        <p:spPr>
          <a:xfrm>
            <a:off x="1202278" y="3892930"/>
            <a:ext cx="681352" cy="1181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9" r="34312" b="11320"/>
          <a:stretch/>
        </p:blipFill>
        <p:spPr>
          <a:xfrm>
            <a:off x="1161773" y="4256242"/>
            <a:ext cx="681352" cy="118158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18646" y="371396"/>
            <a:ext cx="3727813" cy="1015663"/>
            <a:chOff x="3837645" y="1089044"/>
            <a:chExt cx="3727813" cy="1015663"/>
          </a:xfrm>
          <a:gradFill>
            <a:gsLst>
              <a:gs pos="72843">
                <a:srgbClr val="ADC1E5"/>
              </a:gs>
              <a:gs pos="71687">
                <a:srgbClr val="AEC2E5"/>
              </a:gs>
              <a:gs pos="69375">
                <a:srgbClr val="B0C4E6"/>
              </a:gs>
              <a:gs pos="64750">
                <a:srgbClr val="B5C7E7"/>
              </a:gs>
              <a:gs pos="55500">
                <a:srgbClr val="BECEEA"/>
              </a:gs>
              <a:gs pos="37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effectLst>
            <a:reflection blurRad="6350" stA="52000" endA="300" endPos="35000" dir="5400000" sy="-100000" algn="bl" rotWithShape="0"/>
          </a:effectLst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23425" r="5599" b="37008"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06E28-31DE-48EB-9878-572B28C0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ADF7-9952-4CF8-9569-25E395D64FBD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29128-E59E-4BEC-921D-FE71E872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69C9B-241F-49AA-AF46-3EB11106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27C0-F95E-4462-AE2A-66E3BCC666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84195 -0.0027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97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77361 -0.00486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81" y="-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19444 -2.962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A61E466D-053E-4311-B1B5-9F36F9D94E8A}"/>
              </a:ext>
            </a:extLst>
          </p:cNvPr>
          <p:cNvSpPr/>
          <p:nvPr/>
        </p:nvSpPr>
        <p:spPr>
          <a:xfrm>
            <a:off x="271975" y="534572"/>
            <a:ext cx="11648049" cy="6154615"/>
          </a:xfrm>
          <a:prstGeom prst="flowChartProcess">
            <a:avLst/>
          </a:prstGeom>
          <a:gradFill flip="none" rotWithShape="1">
            <a:gsLst>
              <a:gs pos="64750">
                <a:srgbClr val="FEE599"/>
              </a:gs>
              <a:gs pos="55500">
                <a:srgbClr val="FCE7A6"/>
              </a:gs>
              <a:gs pos="37000">
                <a:srgbClr val="F9EBBF"/>
              </a:gs>
              <a:gs pos="0">
                <a:schemeClr val="bg1">
                  <a:lumMod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20000">
                <a:srgbClr val="FFECB3"/>
              </a:gs>
              <a:gs pos="60375">
                <a:srgbClr val="FFF2CC"/>
              </a:gs>
              <a:gs pos="56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33" y="2886930"/>
            <a:ext cx="2723555" cy="1205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910" y="1325375"/>
            <a:ext cx="3601997" cy="3331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077937" y="92562"/>
            <a:ext cx="619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ছবিতে আমরা কী কী  দেখতে পাচ্ছি?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1124" y="5768611"/>
            <a:ext cx="619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টাকা , ক্যালকুলেটর ও কিছু জিনিস ক্রয়-বিক্রয়। </a:t>
            </a:r>
            <a:endParaRPr lang="bn-BD" sz="2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2503" y="682973"/>
            <a:ext cx="619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বিষয় থেকে আমরা কী বুঝতে পারি?</a:t>
            </a:r>
            <a:endParaRPr lang="bn-BD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1124" y="5358231"/>
            <a:ext cx="7049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জিনিসের হিসাব- নিকাশ বা ক্রয়-বিক্রয়। </a:t>
            </a:r>
            <a:endParaRPr lang="bn-BD" sz="2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C769F0-C039-4D93-9F53-468F38BBB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46" y="1300286"/>
            <a:ext cx="2723556" cy="1303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C48BB-6924-44D9-BC34-C029C4A23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9073" y="1396864"/>
            <a:ext cx="3513307" cy="2312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36AF1C-3716-4D70-A33A-97E936097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4" y="4032153"/>
            <a:ext cx="2157918" cy="141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1DE029-4217-4146-B553-5EBFC25784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51" y="3976921"/>
            <a:ext cx="2389677" cy="155570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EE8FA-E894-4F6A-8CF7-665D8B2D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FE02-3CD2-479F-934B-57B9CDC25EED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F919D-FE83-4265-BB42-82B8E8CA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573C3-E35C-42FC-86BA-5CC2FDA9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bg1"/>
            </a:gs>
            <a:gs pos="83000">
              <a:srgbClr val="FFFF00"/>
            </a:gs>
            <a:gs pos="95750">
              <a:srgbClr val="D5E0B2"/>
            </a:gs>
            <a:gs pos="30000">
              <a:srgbClr val="E3EA77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E3C631-5D87-427D-9718-003D0455270D}"/>
              </a:ext>
            </a:extLst>
          </p:cNvPr>
          <p:cNvSpPr/>
          <p:nvPr/>
        </p:nvSpPr>
        <p:spPr>
          <a:xfrm>
            <a:off x="1890057" y="3291838"/>
            <a:ext cx="8360228" cy="966652"/>
          </a:xfrm>
          <a:prstGeom prst="roundRect">
            <a:avLst>
              <a:gd name="adj" fmla="val 29419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সমস্যাবলী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001AA1-4F8B-4463-AF9A-3F1FC127CCCF}"/>
              </a:ext>
            </a:extLst>
          </p:cNvPr>
          <p:cNvSpPr/>
          <p:nvPr/>
        </p:nvSpPr>
        <p:spPr>
          <a:xfrm>
            <a:off x="1941715" y="3236338"/>
            <a:ext cx="8360228" cy="1400384"/>
          </a:xfrm>
          <a:prstGeom prst="roundRect">
            <a:avLst>
              <a:gd name="adj" fmla="val 29419"/>
            </a:avLst>
          </a:prstGeom>
          <a:gradFill>
            <a:gsLst>
              <a:gs pos="20000">
                <a:srgbClr val="FFFF00"/>
              </a:gs>
              <a:gs pos="56000">
                <a:schemeClr val="bg1"/>
              </a:gs>
              <a:gs pos="19000">
                <a:schemeClr val="bg1">
                  <a:lumMod val="95000"/>
                </a:schemeClr>
              </a:gs>
              <a:gs pos="98937">
                <a:srgbClr val="FFFFFF"/>
              </a:gs>
              <a:gs pos="97875">
                <a:srgbClr val="FEFEFE"/>
              </a:gs>
              <a:gs pos="95750">
                <a:srgbClr val="FCFCFC"/>
              </a:gs>
              <a:gs pos="91500">
                <a:srgbClr val="F9F9F9"/>
              </a:gs>
              <a:gs pos="64000">
                <a:schemeClr val="bg1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1530828" y="927798"/>
            <a:ext cx="9078687" cy="2308541"/>
            <a:chOff x="3807650" y="235516"/>
            <a:chExt cx="4696691" cy="2382991"/>
          </a:xfrm>
          <a:gradFill>
            <a:gsLst>
              <a:gs pos="0">
                <a:srgbClr val="FFFF00"/>
              </a:gs>
              <a:gs pos="74000">
                <a:schemeClr val="bg1"/>
              </a:gs>
              <a:gs pos="83000">
                <a:srgbClr val="FFFF00"/>
              </a:gs>
              <a:gs pos="95750">
                <a:srgbClr val="D5E0B2"/>
              </a:gs>
              <a:gs pos="30000">
                <a:srgbClr val="E3EA7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535A493-0BB4-4217-820B-66E4A069AD33}"/>
              </a:ext>
            </a:extLst>
          </p:cNvPr>
          <p:cNvSpPr txBox="1"/>
          <p:nvPr/>
        </p:nvSpPr>
        <p:spPr>
          <a:xfrm>
            <a:off x="3270069" y="253934"/>
            <a:ext cx="64770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6BFB6-0FFA-4593-9ED3-48C0F83C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0525-671F-45B7-94A9-B658885425D0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8AF2B-5919-4262-8710-B57F93E3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74DD7-EBD2-458A-939E-DA8F279D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0.32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294 L 3.33333E-6 -3.7037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/>
            </a:gs>
            <a:gs pos="83000">
              <a:srgbClr val="FFFF00"/>
            </a:gs>
            <a:gs pos="95750">
              <a:srgbClr val="D5E0B2"/>
            </a:gs>
            <a:gs pos="30000">
              <a:srgbClr val="E3EA77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New folder\1549297088_r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5" y="647633"/>
            <a:ext cx="3164445" cy="197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HP\Pictures\New folder\মাছ.jf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1" b="12952"/>
          <a:stretch/>
        </p:blipFill>
        <p:spPr bwMode="auto">
          <a:xfrm>
            <a:off x="8121011" y="647633"/>
            <a:ext cx="3892798" cy="243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HP\Pictures\New folder\তেলের বো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8" y="716329"/>
            <a:ext cx="4050023" cy="243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4D519C-460F-477C-BC63-12835D283E72}"/>
              </a:ext>
            </a:extLst>
          </p:cNvPr>
          <p:cNvSpPr txBox="1"/>
          <p:nvPr/>
        </p:nvSpPr>
        <p:spPr>
          <a:xfrm>
            <a:off x="581597" y="2717479"/>
            <a:ext cx="3314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প্রতিকেজি ৩৮  টাকা</a:t>
            </a:r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F541A4-F8F5-42CB-8F74-BD86A08F95BE}"/>
              </a:ext>
            </a:extLst>
          </p:cNvPr>
          <p:cNvSpPr txBox="1"/>
          <p:nvPr/>
        </p:nvSpPr>
        <p:spPr>
          <a:xfrm>
            <a:off x="4543899" y="3111797"/>
            <a:ext cx="24002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তেল ২৬৫ টাকা </a:t>
            </a:r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BD52B5-F757-4D25-8C1A-B6631887A44F}"/>
              </a:ext>
            </a:extLst>
          </p:cNvPr>
          <p:cNvSpPr txBox="1"/>
          <p:nvPr/>
        </p:nvSpPr>
        <p:spPr>
          <a:xfrm>
            <a:off x="9003541" y="3146342"/>
            <a:ext cx="21277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মাছ ৫৮৮ টাকা  </a:t>
            </a:r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2B2F28-9A7B-43AE-A873-0893F064BDD8}"/>
              </a:ext>
            </a:extLst>
          </p:cNvPr>
          <p:cNvSpPr txBox="1"/>
          <p:nvPr/>
        </p:nvSpPr>
        <p:spPr>
          <a:xfrm>
            <a:off x="3077937" y="92562"/>
            <a:ext cx="619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ছবিতে আমরা কী কী  দেখতে পাচ্ছি?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D55E60-C5F0-475A-A47D-150A6AE22043}"/>
              </a:ext>
            </a:extLst>
          </p:cNvPr>
          <p:cNvSpPr txBox="1"/>
          <p:nvPr/>
        </p:nvSpPr>
        <p:spPr>
          <a:xfrm>
            <a:off x="3342535" y="228808"/>
            <a:ext cx="619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B222CB-27FB-4EA2-AF59-3B6E2D652B82}"/>
              </a:ext>
            </a:extLst>
          </p:cNvPr>
          <p:cNvSpPr txBox="1"/>
          <p:nvPr/>
        </p:nvSpPr>
        <p:spPr>
          <a:xfrm>
            <a:off x="4016910" y="3731117"/>
            <a:ext cx="345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বাজার বা দোকান থেকে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CA51FF-0564-41AA-9DEF-9869004BBB20}"/>
              </a:ext>
            </a:extLst>
          </p:cNvPr>
          <p:cNvSpPr txBox="1"/>
          <p:nvPr/>
        </p:nvSpPr>
        <p:spPr>
          <a:xfrm>
            <a:off x="454854" y="4437140"/>
            <a:ext cx="11282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i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জাহিদুল হাসান বাজার থেকে ৪০ কেজি চাল,২৬৫ টাকার সয়াবিন তেল এবং ৫৮৮ টাকার মাছ কিনলেন। প্রতি কেজি চালের মূল্য ৩৮ টাকা। তিনি ৩০০০ টাকা নিয়ে বাজারে গেলেন।   </a:t>
            </a:r>
            <a:endParaRPr lang="en-SG" sz="3600" b="1" i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50B88-D326-4630-9884-CB5549C8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45CC-F72C-4CAB-B225-1AB2D79792DE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FA274-C082-451E-BAEC-42AAE972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59107-6199-4FF1-89F8-B10A9671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AFEF18C5-6A96-48FA-AB4D-F5CBD9D0F871}"/>
              </a:ext>
            </a:extLst>
          </p:cNvPr>
          <p:cNvSpPr/>
          <p:nvPr/>
        </p:nvSpPr>
        <p:spPr>
          <a:xfrm>
            <a:off x="98474" y="98474"/>
            <a:ext cx="11943471" cy="6654018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9064" y="471270"/>
            <a:ext cx="11282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i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জাহিদুল হাসান বাজার থেকে ৪০ কেজি চাল,২৬৫ টাকার সয়াবিন তেল এবং ৫৮৮ টাকার মাছ কিনলেন। প্রতি কেজি চালের মূল্য ৩৮ টাকা। তিনি ৩০০০ টাকা নিয়ে বাজারে গেলেন।   </a:t>
            </a:r>
            <a:endParaRPr lang="en-SG" sz="3600" b="1" i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6450" y="2225596"/>
            <a:ext cx="803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দোকানদারকে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6449" y="3486445"/>
            <a:ext cx="695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5009" y="2789035"/>
            <a:ext cx="740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কিনলেন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2150" y="4165707"/>
            <a:ext cx="833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8816" y="4879820"/>
            <a:ext cx="8220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৫টাকা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32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5470E-8528-4514-8E1B-0B1FB2BB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634D-5BCB-4613-83DF-292C7451C1A6}" type="datetime1">
              <a:rPr lang="en-US" smtClean="0"/>
              <a:t>3/25/2022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E3C1885-3045-44F0-B085-FDC3B0BA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16D3E0-2BDB-4E1C-92BD-F571C628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A962F9E-F32F-4120-9073-DB4E7EFE2CFB}"/>
              </a:ext>
            </a:extLst>
          </p:cNvPr>
          <p:cNvSpPr/>
          <p:nvPr/>
        </p:nvSpPr>
        <p:spPr>
          <a:xfrm>
            <a:off x="145365" y="147696"/>
            <a:ext cx="11901268" cy="6467802"/>
          </a:xfrm>
          <a:prstGeom prst="flowChartProcess">
            <a:avLst/>
          </a:prstGeom>
          <a:gradFill flip="none" rotWithShape="1">
            <a:gsLst>
              <a:gs pos="64750">
                <a:srgbClr val="FEE599"/>
              </a:gs>
              <a:gs pos="55500">
                <a:srgbClr val="FCE7A6"/>
              </a:gs>
              <a:gs pos="37000">
                <a:srgbClr val="F9EBBF"/>
              </a:gs>
              <a:gs pos="0">
                <a:schemeClr val="bg1">
                  <a:lumMod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20000">
                <a:srgbClr val="FFECB3"/>
              </a:gs>
              <a:gs pos="60375">
                <a:srgbClr val="FFF2CC"/>
              </a:gs>
              <a:gs pos="56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443A8-1D1A-4406-9061-B5710B2BAE1F}"/>
              </a:ext>
            </a:extLst>
          </p:cNvPr>
          <p:cNvSpPr txBox="1"/>
          <p:nvPr/>
        </p:nvSpPr>
        <p:spPr>
          <a:xfrm>
            <a:off x="2903806" y="20888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	৪০  ,,       ,,         (৩৮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	     = ১৫২০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9E178-D201-4A07-8BEA-6797D3E3C2F4}"/>
              </a:ext>
            </a:extLst>
          </p:cNvPr>
          <p:cNvSpPr txBox="1"/>
          <p:nvPr/>
        </p:nvSpPr>
        <p:spPr>
          <a:xfrm>
            <a:off x="669681" y="664082"/>
            <a:ext cx="879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দোকানদারকে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39838-9074-4823-A249-1A7E86838E65}"/>
              </a:ext>
            </a:extLst>
          </p:cNvPr>
          <p:cNvSpPr txBox="1"/>
          <p:nvPr/>
        </p:nvSpPr>
        <p:spPr>
          <a:xfrm>
            <a:off x="2468001" y="5090813"/>
            <a:ext cx="803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দোকানদারকে</a:t>
            </a:r>
            <a:r>
              <a:rPr lang="en-US" sz="3200" b="1" i="1">
                <a:latin typeface="NikoshBAN" panose="02000000000000000000" pitchFamily="2" charset="0"/>
                <a:cs typeface="NikoshBAN" panose="02000000000000000000" pitchFamily="2" charset="0"/>
              </a:rPr>
              <a:t> 1৫20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257239-1335-48FA-B1B4-32DD1C52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0B88-34B9-4424-ABD5-261137876633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06CAF-D245-44B0-A333-5653CD3B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52270-7887-4094-BA9B-A82D0CDA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CBC1-1C2A-45F3-A5C3-C61D8B1455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1426</Words>
  <Application>Microsoft Office PowerPoint</Application>
  <PresentationFormat>Widescreen</PresentationFormat>
  <Paragraphs>250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shahnazchy43@outlook.com</cp:lastModifiedBy>
  <cp:revision>342</cp:revision>
  <dcterms:created xsi:type="dcterms:W3CDTF">2022-01-26T12:14:25Z</dcterms:created>
  <dcterms:modified xsi:type="dcterms:W3CDTF">2022-03-25T01:01:46Z</dcterms:modified>
</cp:coreProperties>
</file>