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45B63-82C2-49F0-82D0-3D82009C955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17385-7FEC-45FF-A8EE-C5248CCA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17385-7FEC-45FF-A8EE-C5248CCADA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1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4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0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5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7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88433-5533-43FB-9B4A-9DE873A2DF8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1591-428C-42C9-B12F-6A0A1724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176" y="1825625"/>
            <a:ext cx="4825621" cy="316945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(সিনিয়র শিক্ষক)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আমেনা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রেসিডেন্সিয়াল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০১৭৩৯৭০৭৭৯৮।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028597" y="1825625"/>
            <a:ext cx="4531055" cy="3169456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606" y="1985596"/>
            <a:ext cx="3143036" cy="3009485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42" y="2634065"/>
            <a:ext cx="1790700" cy="15525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7902054" y="3330054"/>
            <a:ext cx="2825086" cy="4367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25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/০3/২০২২খ্রিঃ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0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16" y="2866030"/>
            <a:ext cx="3480820" cy="26218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76" y="2866030"/>
            <a:ext cx="3794077" cy="27791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36024" y="5827594"/>
            <a:ext cx="2647666" cy="586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 ও দন্ত </a:t>
            </a:r>
            <a:r>
              <a:rPr lang="bn-BD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55343" y="3603009"/>
            <a:ext cx="2975212" cy="1310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12192000" cy="1787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 ও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দন্তঃ 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দাঁতের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গোড়ার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দন্তমূল। উপরের পাটির দন্তমূল ও দাঁতের সঙ্গে জিভের স্পর্শে বেশ কিছু ধ্বনি উৎপন্ন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1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47" y="2811440"/>
            <a:ext cx="3489252" cy="26805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96" y="2811440"/>
            <a:ext cx="3387417" cy="26805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Rectangle 4"/>
          <p:cNvSpPr/>
          <p:nvPr/>
        </p:nvSpPr>
        <p:spPr>
          <a:xfrm>
            <a:off x="4858603" y="5813946"/>
            <a:ext cx="2620371" cy="491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ঠোঁট/ ওষ্ঠ 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787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ঠোঁট/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ওষ্ঠঃ 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বাকপ্রত্যঙ্গের সব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বাইরের অংশের নাম ওষ্ঠ বা ঠোট। ওষ্ঠের মধ্যকার ফাকের কম-বেশির ভিত্তিতে স্বরধ্বনিকে সংবৃত ও বিবৃত এই দুই ভাগে ভাগ করা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এছাড়া ব্যঞ্জনধ্বনি উচ্চারণ করতে ওষ্ঠ গুরুত্বপূর্ণ ভূমিকা পালন করে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4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36" y="2611733"/>
            <a:ext cx="3330052" cy="289012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58" y="2611733"/>
            <a:ext cx="3150973" cy="289012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4" name="Rectangle 3"/>
          <p:cNvSpPr/>
          <p:nvPr/>
        </p:nvSpPr>
        <p:spPr>
          <a:xfrm>
            <a:off x="4858603" y="5854890"/>
            <a:ext cx="2688609" cy="450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নাসিক্য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856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নাসিক্যঃ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মুখগহ্বরের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 নাসিকা বা নাকের ছিদ্র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 বের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উৎপন্ন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50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19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33516" y="1337481"/>
            <a:ext cx="8270544" cy="30434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3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1164433"/>
            <a:ext cx="6332560" cy="445794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Rectangle 2"/>
          <p:cNvSpPr/>
          <p:nvPr/>
        </p:nvSpPr>
        <p:spPr>
          <a:xfrm>
            <a:off x="3521122" y="5786651"/>
            <a:ext cx="4722126" cy="8598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বাগযন্ত্রের বিভিন্ন প্রত্যঙ্গ 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12192000" cy="1037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প্রত্যঙ্গ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473" y="1201502"/>
            <a:ext cx="5063318" cy="416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0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2" y="2493506"/>
            <a:ext cx="3412579" cy="3087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2493506"/>
            <a:ext cx="3241556" cy="30877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0239" y="6005015"/>
            <a:ext cx="3548418" cy="600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ফুসফুস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307" y="0"/>
            <a:ext cx="11932693" cy="1760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ফুসফুসঃ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সৃষ্টিকারি বায়ু প্রবাহের উৎস ফুসফুস। ফুসফুস শ্বাস গ্রহণ ও ত্যাগ করে। মূলত শ্বাস ত্যাগের মাধ্যমে ধ্বনি উৎপন্ন হয়।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8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687" y="2048606"/>
            <a:ext cx="3331192" cy="32316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09" y="2048606"/>
            <a:ext cx="3220871" cy="32316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22127" y="5773004"/>
            <a:ext cx="3302758" cy="545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শ্বাসনালী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830" y="1"/>
            <a:ext cx="12069170" cy="12828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শ্বাসনালীঃ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ফুসফুস থেকে বাতাস শ্বাসনালী হয়ে মুখবিবর ও নাসারন্ধ দিয়ে বের হয়ে আসে।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46" y="1903862"/>
            <a:ext cx="3971499" cy="40964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Rectangle 2"/>
          <p:cNvSpPr/>
          <p:nvPr/>
        </p:nvSpPr>
        <p:spPr>
          <a:xfrm>
            <a:off x="4367284" y="6157235"/>
            <a:ext cx="2552131" cy="5028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স্বরযন্ত্র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-1"/>
            <a:ext cx="12191999" cy="17469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স্বরযন্ত্রঃ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শ্বাসনালির উপরের অংশে স্বরযন্ত্রের অবস্থান। বাতাস স্বরযন্ত্রের মধ্য দিয়ে বেরিয়ে আসে বলে ধ্বনির সৃষ্টি হয়।  অধিজিহবা,স্বররন্ধ্র, ধ্বনিদ্বার ইত্যাদি স্বরযন্ত্রের অংশ।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0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6" y="2402006"/>
            <a:ext cx="4128641" cy="313884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2402006"/>
            <a:ext cx="4074204" cy="313884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ectangle 3"/>
          <p:cNvSpPr/>
          <p:nvPr/>
        </p:nvSpPr>
        <p:spPr>
          <a:xfrm>
            <a:off x="4626591" y="5800299"/>
            <a:ext cx="3138985" cy="5595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জিভ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200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জিভঃ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মুখ গহ্বরের নিচের অংশে জিভের অবস্থান। বাগযন্ত্রের মধ্যে জিভ সবচেয়ে সচল ও সক্রিয় প্রত্যংগ। জিভের উচ্চতা অনুযায়ী, সম্মুখ- পশ্চাৎ অবস্থান অনুযায়ী এবং মুখগহ্বরের বিভিন্ন অংশের সাথে জিভের স্পর্শের প্রকৃতি অনুযায়ী ধ্বনির বৈচিত্র্য তৈরি হয়।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6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484" y="2557253"/>
            <a:ext cx="3436138" cy="2692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044" y="2557251"/>
            <a:ext cx="3606393" cy="269201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4" name="Rectangle 3"/>
          <p:cNvSpPr/>
          <p:nvPr/>
        </p:nvSpPr>
        <p:spPr>
          <a:xfrm>
            <a:off x="4899546" y="5622878"/>
            <a:ext cx="2702257" cy="5732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আলজিভ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21836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আলজিভঃ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মুখগহ্বরের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কোমল তালুর পিছনে ঝুলন্ত মাংসপিণ্ডের নাম আলজিভ। ধ্বনি উচ্চারণের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কোমল তালুর সঙ্গে আলজিভ নিচে নেমে এলে বাতাস মুখ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পুরি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 না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খানিকটা নাক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ফলে নাসিক্য ধ্বনি তৈরি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0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882" y="2606722"/>
            <a:ext cx="3197484" cy="26286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6" name="Group 5"/>
          <p:cNvGrpSpPr/>
          <p:nvPr/>
        </p:nvGrpSpPr>
        <p:grpSpPr>
          <a:xfrm>
            <a:off x="2564729" y="2606722"/>
            <a:ext cx="3398292" cy="2628614"/>
            <a:chOff x="2558955" y="2586251"/>
            <a:chExt cx="3398292" cy="262861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8955" y="2586251"/>
              <a:ext cx="3398292" cy="262861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" name="Rectangle 3"/>
            <p:cNvSpPr/>
            <p:nvPr/>
          </p:nvSpPr>
          <p:spPr>
            <a:xfrm>
              <a:off x="2770495" y="2893325"/>
              <a:ext cx="2975212" cy="177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1960868" y="4241752"/>
            <a:ext cx="2101755" cy="1779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2" descr="Human Nose Realistic Background Isolated 3d Design Vector Illustration  Stock Illustration - Download Image Now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547212" y="2606722"/>
            <a:ext cx="3480179" cy="129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87956" y="5612069"/>
            <a:ext cx="3395984" cy="5786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 ও নরম তালু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5701"/>
            <a:ext cx="12192000" cy="13647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তালুঃ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মুখবিবরের ছাদকে বলা হয় তালু। তালুর দুইটি অংশ কোমল তালু ও শক্ত তালু। অনুনাসিক স্বরধ্বনি উচ্চারণে কোমল তালু নিচে নামে। কোমল তালু ও জিভমূলের স্পর্শে কন্ঠ্যধ্বনি উচ্চারিত হয়। দন্তমূলের শুরু থেকে কোমল তালু পর্যন্ত বিস্তৃত অংশকে বলা হয় শক্ত তালু।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9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10" y="2536207"/>
            <a:ext cx="3199902" cy="273901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479" y="2579604"/>
            <a:ext cx="3199902" cy="273901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5" name="Straight Arrow Connector 4"/>
          <p:cNvCxnSpPr/>
          <p:nvPr/>
        </p:nvCxnSpPr>
        <p:spPr>
          <a:xfrm flipV="1">
            <a:off x="1787857" y="4135273"/>
            <a:ext cx="2186804" cy="1815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993431" y="4172203"/>
            <a:ext cx="2665470" cy="1273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78047" y="5704764"/>
            <a:ext cx="3011997" cy="491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মূর্ধা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534" y="0"/>
            <a:ext cx="12096466" cy="1610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s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মূর্ধা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 ও উপরের পাটির দাঁতের মধ্যবর্তী উত্তল অংশকে মূর্ধা বলে। 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 কোনো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 উচ্চারণের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জিভ মূর্ধাকে স্পর্শ করে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3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353</Words>
  <Application>Microsoft Office PowerPoint</Application>
  <PresentationFormat>Widescreen</PresentationFormat>
  <Paragraphs>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2022-03-24T03:21:27Z</dcterms:created>
  <dcterms:modified xsi:type="dcterms:W3CDTF">2022-03-26T00:09:04Z</dcterms:modified>
</cp:coreProperties>
</file>