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khar" initials="D" lastIdx="1" clrIdx="0">
    <p:extLst>
      <p:ext uri="{19B8F6BF-5375-455C-9EA6-DF929625EA0E}">
        <p15:presenceInfo xmlns:p15="http://schemas.microsoft.com/office/powerpoint/2012/main" userId="f994e891e4b9b4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36F4-59F8-41D4-8000-FFA87B6D83A3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7BD70-71A1-468F-A8D9-95EAF085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7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BD70-71A1-468F-A8D9-95EAF08545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1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BD70-71A1-468F-A8D9-95EAF08545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7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BD70-71A1-468F-A8D9-95EAF08545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6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BD70-71A1-468F-A8D9-95EAF08545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3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367E-F567-492A-8F19-EFE5FA25CD3C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3E1-821E-4F53-AB7F-0AC096C1F0A8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6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B82D-9DDD-4896-BD22-D18E9B874D73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2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917-6C22-49B2-BD6D-07FD9C2FC105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2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C58-247F-460E-96F9-F9B28252DF36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483-8C93-4359-AC74-603C81D7F04B}" type="datetime1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9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6560-8408-4EE6-B7DA-4D98C2FE20D0}" type="datetime1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E053-E4BC-4191-8628-938AA31EB6A1}" type="datetime1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73D-3504-4F6E-8265-19FB1C4A4B78}" type="datetime1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9FE6-BF76-4868-B513-2338E21A9537}" type="datetime1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0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D1E-856F-448E-B4D5-F5B4AD1280AD}" type="datetime1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8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418B-CFF6-44EB-86D6-B8817AF1F748}" type="datetime1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45D4-F6B3-4823-9B32-4F374496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5" Type="http://schemas.openxmlformats.org/officeDocument/2006/relationships/image" Target="../media/image5.jpg"/><Relationship Id="rId10" Type="http://schemas.openxmlformats.org/officeDocument/2006/relationships/image" Target="../media/image4.svg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873D-3504-4F6E-8265-19FB1C4A4B78}" type="datetime1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9485" y="430210"/>
            <a:ext cx="429904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84" y="1356814"/>
            <a:ext cx="3419902" cy="3419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78" y="1604962"/>
            <a:ext cx="3949439" cy="2923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891" y="5002563"/>
            <a:ext cx="8134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 ঘিরে আছে পানি।পৃথিবীর উপরিভাগের চার ভাগের তিন ভাগই পানি।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9C4C-1EB6-47C8-8366-ED568C169741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99" y="1440692"/>
            <a:ext cx="5016003" cy="3739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78" y="1440692"/>
            <a:ext cx="5016003" cy="3739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6848" y="409433"/>
            <a:ext cx="642809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গুলোতে কী দেখতে পাচ্ছো?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938" y="5545347"/>
            <a:ext cx="1051808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পারো,পানি আমরা কোন কোন উৎস থেকে পাই?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30FD-6EE9-468D-8AE4-71C273BF7396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29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7665" y="600502"/>
            <a:ext cx="395785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পানির প্রাকৃতিক উৎস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2295" y="5084326"/>
            <a:ext cx="982639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2311" y="5032431"/>
            <a:ext cx="982639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5358" y="5014291"/>
            <a:ext cx="982639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0" y="2002382"/>
            <a:ext cx="3166211" cy="2787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08" y="2002381"/>
            <a:ext cx="3293588" cy="2787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84" y="2002381"/>
            <a:ext cx="3293588" cy="2787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465D-F584-4786-8EB9-6872E68DFCF9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9486" y="423080"/>
            <a:ext cx="4394579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 উৎস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5" y="1714500"/>
            <a:ext cx="3563061" cy="2420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2" y="1714500"/>
            <a:ext cx="3303257" cy="2411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05" y="1714500"/>
            <a:ext cx="3525925" cy="2411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71850" y="4407603"/>
            <a:ext cx="156949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পুকুর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9823" y="4423672"/>
            <a:ext cx="156949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কূপ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0520" y="4423672"/>
            <a:ext cx="156949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6597" y="5429484"/>
            <a:ext cx="8188657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দিঘি,পুকুর,কূপ,নলকূপ মানুষের তৈরি পানির উৎস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B66A-269E-4F2B-A65C-D2A6D761897E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9" y="2495769"/>
            <a:ext cx="4144206" cy="4127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98" y="639667"/>
            <a:ext cx="5218636" cy="5883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9533" y="2992314"/>
            <a:ext cx="4165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পানির প্রাকৃতিক উৎস।পানির আরও দুটি উৎসের নাম লিখ।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94" y="1238951"/>
            <a:ext cx="4792962" cy="175336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2EC-42FF-4BE0-9FEA-B01975FBA92B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57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7" r="1513"/>
          <a:stretch/>
        </p:blipFill>
        <p:spPr>
          <a:xfrm>
            <a:off x="1160274" y="1296537"/>
            <a:ext cx="4492032" cy="3179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4" y="1296537"/>
            <a:ext cx="4494165" cy="3179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99044" y="314797"/>
            <a:ext cx="492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9504" y="5024173"/>
            <a:ext cx="892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প্রাণী ও উদ্ভিদের পানি অত্যন্ত প্রয়োজন।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2772-0699-4B32-AEB4-54B43D5DD726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1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27" y="1294740"/>
            <a:ext cx="4343614" cy="4343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91069"/>
            <a:ext cx="429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লক্ষ করো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116" y="3705090"/>
            <a:ext cx="6196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বেঁচে থাকার জন্য পানি প্রয়োজন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287" y="2143108"/>
            <a:ext cx="539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দেহে প্রায় ৯০ভাগ পানি।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73F1-5F82-44D4-AE43-DD8BC39BB2E0}" type="datetime1">
              <a:rPr lang="en-US" smtClean="0"/>
              <a:t>3/26/2022</a:t>
            </a:fld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096000" y="2320119"/>
            <a:ext cx="811827" cy="28660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070615" y="3883269"/>
            <a:ext cx="811827" cy="28660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8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7286" y="1730326"/>
            <a:ext cx="3683756" cy="42343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কারনে উদ্ভিদের পানি প্রয়োজন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2513" y="1565542"/>
            <a:ext cx="7233314" cy="646331"/>
            <a:chOff x="3098041" y="1860478"/>
            <a:chExt cx="7233314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3671247" y="1860478"/>
              <a:ext cx="6660108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খাদ্য তৈরিতে পানি ব্যবহার করে।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098041" y="1889250"/>
              <a:ext cx="545072" cy="5595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87584" y="5054327"/>
            <a:ext cx="8120419" cy="1200329"/>
            <a:chOff x="3098041" y="1860478"/>
            <a:chExt cx="7233314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3671247" y="1860478"/>
              <a:ext cx="6660108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মাটি থেকে পুষ্টি উপাদান সংগ্রহ ও বিভিন্ন অংশে পরিবহনের জন্য।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098041" y="1889250"/>
              <a:ext cx="573207" cy="5595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9469" y="2354680"/>
            <a:ext cx="8590607" cy="1200329"/>
            <a:chOff x="3098040" y="1860478"/>
            <a:chExt cx="7233315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3671247" y="1860478"/>
              <a:ext cx="6660108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 ছাড়া উদ্ভিদ মাটি থেকে পুষ্টি উপাদান শোষণ করতে পারে না।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098040" y="1889250"/>
              <a:ext cx="550290" cy="5595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55300" y="3622651"/>
            <a:ext cx="7233315" cy="1200329"/>
            <a:chOff x="3098040" y="1860478"/>
            <a:chExt cx="7233315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3671247" y="1860478"/>
              <a:ext cx="6660108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প্রচন্ড গরমে পানি উদ্ভিদের দেহ শীতল করতে সাহায্য করে।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098040" y="1889250"/>
              <a:ext cx="573207" cy="5595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7D4-16FC-462E-9731-356A2568A363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8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8" y="914257"/>
            <a:ext cx="8567454" cy="5744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9367" y="313899"/>
            <a:ext cx="304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0238" y="2115403"/>
            <a:ext cx="3043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বেঁচে থাকার জন্য পানি কেন প্রয়োজন? ২টি বাক্য লিখ।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E1F8-707E-4C05-A164-81687EFC6C7E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7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84743"/>
            <a:ext cx="5463157" cy="3870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860963" y="5404280"/>
            <a:ext cx="748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ছাড়া কোন প্রাণি বেঁচে থাকতে পারে না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5417631"/>
            <a:ext cx="576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দেহে ৬০-৭০ ভাগ পানি।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09A4-0F03-46C5-8500-040F479C571A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FCDB-65D6-41A6-A9AA-94700F371578}" type="datetime1">
              <a:rPr lang="en-US" smtClean="0"/>
              <a:t>3/26/2022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7637" y="4648512"/>
            <a:ext cx="12141345" cy="2209488"/>
            <a:chOff x="147637" y="3679025"/>
            <a:chExt cx="12044363" cy="3178975"/>
          </a:xfrm>
        </p:grpSpPr>
        <p:grpSp>
          <p:nvGrpSpPr>
            <p:cNvPr id="6" name="Group 5"/>
            <p:cNvGrpSpPr/>
            <p:nvPr/>
          </p:nvGrpSpPr>
          <p:grpSpPr>
            <a:xfrm>
              <a:off x="147637" y="5243511"/>
              <a:ext cx="12044363" cy="1614489"/>
              <a:chOff x="0" y="5243511"/>
              <a:chExt cx="12192000" cy="161448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243511"/>
                <a:ext cx="6400800" cy="161448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2"/>
              <a:stretch/>
            </p:blipFill>
            <p:spPr>
              <a:xfrm>
                <a:off x="6100761" y="5243512"/>
                <a:ext cx="6091239" cy="1614487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37" y="4983955"/>
              <a:ext cx="4667252" cy="106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388" y="4983955"/>
              <a:ext cx="4833936" cy="106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b="7777"/>
            <a:stretch/>
          </p:blipFill>
          <p:spPr>
            <a:xfrm>
              <a:off x="4341020" y="3679025"/>
              <a:ext cx="1519237" cy="2371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4311" y="5214273"/>
              <a:ext cx="1174014" cy="924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508" y="5067804"/>
              <a:ext cx="1174014" cy="924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1FDCF6-0B2B-48DA-BA14-C5C234F13BE7}" type="datetime1">
              <a:rPr lang="en-US" smtClean="0"/>
              <a:pPr/>
              <a:t>3/26/2022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20D5C00-6C81-4F0A-BE4D-4CADB1354FA9}"/>
              </a:ext>
            </a:extLst>
          </p:cNvPr>
          <p:cNvSpPr/>
          <p:nvPr/>
        </p:nvSpPr>
        <p:spPr>
          <a:xfrm rot="285420">
            <a:off x="309355" y="1094244"/>
            <a:ext cx="10475316" cy="276045"/>
          </a:xfrm>
          <a:prstGeom prst="rect">
            <a:avLst/>
          </a:prstGeom>
          <a:gradFill>
            <a:gsLst>
              <a:gs pos="100000">
                <a:schemeClr val="bg1"/>
              </a:gs>
              <a:gs pos="3000">
                <a:schemeClr val="tx1">
                  <a:alpha val="39000"/>
                </a:schemeClr>
              </a:gs>
            </a:gsLst>
            <a:lin ang="5400000" scaled="1"/>
          </a:gradFill>
          <a:ln>
            <a:noFill/>
          </a:ln>
          <a:effectLst>
            <a:softEdge rad="889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CA75523-DBFB-4F50-83BE-0CD9BD00E595}"/>
              </a:ext>
            </a:extLst>
          </p:cNvPr>
          <p:cNvSpPr/>
          <p:nvPr/>
        </p:nvSpPr>
        <p:spPr>
          <a:xfrm>
            <a:off x="5194671" y="693925"/>
            <a:ext cx="680355" cy="3875810"/>
          </a:xfrm>
          <a:prstGeom prst="rect">
            <a:avLst/>
          </a:prstGeom>
          <a:gradFill>
            <a:gsLst>
              <a:gs pos="47000">
                <a:srgbClr val="CC00CC"/>
              </a:gs>
              <a:gs pos="73000">
                <a:srgbClr val="86365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0176932-D9A5-4A42-8806-B4CC22A17E21}"/>
              </a:ext>
            </a:extLst>
          </p:cNvPr>
          <p:cNvSpPr/>
          <p:nvPr/>
        </p:nvSpPr>
        <p:spPr>
          <a:xfrm>
            <a:off x="10123904" y="646390"/>
            <a:ext cx="680355" cy="3875810"/>
          </a:xfrm>
          <a:prstGeom prst="rect">
            <a:avLst/>
          </a:prstGeom>
          <a:gradFill>
            <a:gsLst>
              <a:gs pos="51000">
                <a:srgbClr val="006C31"/>
              </a:gs>
              <a:gs pos="100000">
                <a:srgbClr val="00FF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F3E5619-404A-4EC2-842B-8001A2298C42}"/>
              </a:ext>
            </a:extLst>
          </p:cNvPr>
          <p:cNvSpPr/>
          <p:nvPr/>
        </p:nvSpPr>
        <p:spPr>
          <a:xfrm>
            <a:off x="2759244" y="743865"/>
            <a:ext cx="680355" cy="3875810"/>
          </a:xfrm>
          <a:prstGeom prst="rect">
            <a:avLst/>
          </a:prstGeom>
          <a:gradFill>
            <a:gsLst>
              <a:gs pos="0">
                <a:srgbClr val="DE8400">
                  <a:alpha val="88627"/>
                </a:srgbClr>
              </a:gs>
              <a:gs pos="100000">
                <a:srgbClr val="C09B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6C80E71-8696-41E4-86A2-7E6A30B9D19E}"/>
              </a:ext>
            </a:extLst>
          </p:cNvPr>
          <p:cNvSpPr/>
          <p:nvPr/>
        </p:nvSpPr>
        <p:spPr>
          <a:xfrm>
            <a:off x="7647824" y="646390"/>
            <a:ext cx="680355" cy="3875810"/>
          </a:xfrm>
          <a:prstGeom prst="rect">
            <a:avLst/>
          </a:prstGeom>
          <a:gradFill>
            <a:gsLst>
              <a:gs pos="39000">
                <a:srgbClr val="301898"/>
              </a:gs>
              <a:gs pos="100000">
                <a:srgbClr val="0996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1474094-5050-47CB-9543-03AE6EFFCCF8}"/>
              </a:ext>
            </a:extLst>
          </p:cNvPr>
          <p:cNvGrpSpPr/>
          <p:nvPr/>
        </p:nvGrpSpPr>
        <p:grpSpPr>
          <a:xfrm>
            <a:off x="100096" y="476789"/>
            <a:ext cx="11206737" cy="543497"/>
            <a:chOff x="388412" y="1405890"/>
            <a:chExt cx="11206737" cy="5434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480654DB-BE7E-498F-ADFC-44424227E9AC}"/>
                </a:ext>
              </a:extLst>
            </p:cNvPr>
            <p:cNvSpPr/>
            <p:nvPr/>
          </p:nvSpPr>
          <p:spPr>
            <a:xfrm>
              <a:off x="1236982" y="1405890"/>
              <a:ext cx="340963" cy="543497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63500" dist="2159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719360C-5FC4-4EFE-BE0B-42B6C3E58B0D}"/>
                </a:ext>
              </a:extLst>
            </p:cNvPr>
            <p:cNvSpPr/>
            <p:nvPr/>
          </p:nvSpPr>
          <p:spPr>
            <a:xfrm>
              <a:off x="388412" y="1575491"/>
              <a:ext cx="10655086" cy="201684"/>
            </a:xfrm>
            <a:prstGeom prst="rect">
              <a:avLst/>
            </a:prstGeom>
            <a:gradFill>
              <a:gsLst>
                <a:gs pos="2000">
                  <a:srgbClr val="FF3300"/>
                </a:gs>
                <a:gs pos="98000">
                  <a:srgbClr val="FF3300"/>
                </a:gs>
                <a:gs pos="41000">
                  <a:srgbClr val="FFC000"/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2DD01A0F-01D2-44F0-A0BE-44D36910525C}"/>
                </a:ext>
              </a:extLst>
            </p:cNvPr>
            <p:cNvSpPr/>
            <p:nvPr/>
          </p:nvSpPr>
          <p:spPr>
            <a:xfrm>
              <a:off x="11438395" y="1547522"/>
              <a:ext cx="156754" cy="257621"/>
            </a:xfrm>
            <a:prstGeom prst="ellipse">
              <a:avLst/>
            </a:prstGeom>
            <a:gradFill>
              <a:gsLst>
                <a:gs pos="0">
                  <a:srgbClr val="FF3300"/>
                </a:gs>
                <a:gs pos="96000">
                  <a:srgbClr val="FF7A00"/>
                </a:gs>
                <a:gs pos="51000">
                  <a:srgbClr val="FFFF00"/>
                </a:gs>
                <a:gs pos="0">
                  <a:srgbClr val="FF3300"/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0D96EEF-57EF-4575-B579-5D872B63B9DE}"/>
              </a:ext>
            </a:extLst>
          </p:cNvPr>
          <p:cNvSpPr txBox="1"/>
          <p:nvPr/>
        </p:nvSpPr>
        <p:spPr>
          <a:xfrm>
            <a:off x="3967986" y="1647167"/>
            <a:ext cx="946902" cy="3791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8F8E7D05-7FED-456A-8652-13DC7170BA33}"/>
              </a:ext>
            </a:extLst>
          </p:cNvPr>
          <p:cNvSpPr/>
          <p:nvPr/>
        </p:nvSpPr>
        <p:spPr>
          <a:xfrm>
            <a:off x="6199641" y="5074834"/>
            <a:ext cx="1688792" cy="16474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8000">
                <a:schemeClr val="bg1">
                  <a:lumMod val="65000"/>
                  <a:alpha val="63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01EB64E-D468-4B77-BB70-1FB206E5267B}"/>
              </a:ext>
            </a:extLst>
          </p:cNvPr>
          <p:cNvGrpSpPr/>
          <p:nvPr/>
        </p:nvGrpSpPr>
        <p:grpSpPr>
          <a:xfrm>
            <a:off x="3676589" y="635559"/>
            <a:ext cx="2045555" cy="4779989"/>
            <a:chOff x="3964905" y="1564660"/>
            <a:chExt cx="2045555" cy="477998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9723E41F-C620-4BB9-AF65-B1AC0CBC65B4}"/>
                </a:ext>
              </a:extLst>
            </p:cNvPr>
            <p:cNvSpPr/>
            <p:nvPr/>
          </p:nvSpPr>
          <p:spPr>
            <a:xfrm>
              <a:off x="3964905" y="6110798"/>
              <a:ext cx="1688792" cy="233851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78000">
                  <a:schemeClr val="bg1">
                    <a:lumMod val="65000"/>
                    <a:alpha val="63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8FE05364-EFED-452A-B91C-CA3E2FDBBECD}"/>
                </a:ext>
              </a:extLst>
            </p:cNvPr>
            <p:cNvGrpSpPr/>
            <p:nvPr/>
          </p:nvGrpSpPr>
          <p:grpSpPr>
            <a:xfrm>
              <a:off x="3964905" y="1564660"/>
              <a:ext cx="2045555" cy="4292501"/>
              <a:chOff x="3964905" y="1564660"/>
              <a:chExt cx="2045555" cy="4292501"/>
            </a:xfrm>
          </p:grpSpPr>
          <p:sp>
            <p:nvSpPr>
              <p:cNvPr id="29" name="Freeform: Shape 30">
                <a:extLst>
                  <a:ext uri="{FF2B5EF4-FFF2-40B4-BE49-F238E27FC236}">
                    <a16:creationId xmlns:a16="http://schemas.microsoft.com/office/drawing/2014/main" xmlns="" id="{E7490DEB-FCA4-434E-BF12-7C16733B05D3}"/>
                  </a:ext>
                </a:extLst>
              </p:cNvPr>
              <p:cNvSpPr/>
              <p:nvPr/>
            </p:nvSpPr>
            <p:spPr>
              <a:xfrm>
                <a:off x="3964905" y="1564660"/>
                <a:ext cx="2045555" cy="4292501"/>
              </a:xfrm>
              <a:custGeom>
                <a:avLst/>
                <a:gdLst>
                  <a:gd name="connsiteX0" fmla="*/ 221088 w 1162610"/>
                  <a:gd name="connsiteY0" fmla="*/ 0 h 1771455"/>
                  <a:gd name="connsiteX1" fmla="*/ 1162610 w 1162610"/>
                  <a:gd name="connsiteY1" fmla="*/ 0 h 1771455"/>
                  <a:gd name="connsiteX2" fmla="*/ 941522 w 1162610"/>
                  <a:gd name="connsiteY2" fmla="*/ 221088 h 1771455"/>
                  <a:gd name="connsiteX3" fmla="*/ 941522 w 1162610"/>
                  <a:gd name="connsiteY3" fmla="*/ 1771455 h 1771455"/>
                  <a:gd name="connsiteX4" fmla="*/ 940096 w 1162610"/>
                  <a:gd name="connsiteY4" fmla="*/ 1771455 h 1771455"/>
                  <a:gd name="connsiteX5" fmla="*/ 470048 w 1162610"/>
                  <a:gd name="connsiteY5" fmla="*/ 1529879 h 1771455"/>
                  <a:gd name="connsiteX6" fmla="*/ 0 w 1162610"/>
                  <a:gd name="connsiteY6" fmla="*/ 1771455 h 1771455"/>
                  <a:gd name="connsiteX7" fmla="*/ 0 w 1162610"/>
                  <a:gd name="connsiteY7" fmla="*/ 221088 h 1771455"/>
                  <a:gd name="connsiteX8" fmla="*/ 221088 w 1162610"/>
                  <a:gd name="connsiteY8" fmla="*/ 0 h 177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610" h="1771455">
                    <a:moveTo>
                      <a:pt x="221088" y="0"/>
                    </a:moveTo>
                    <a:lnTo>
                      <a:pt x="1162610" y="0"/>
                    </a:lnTo>
                    <a:cubicBezTo>
                      <a:pt x="1040506" y="0"/>
                      <a:pt x="941522" y="98984"/>
                      <a:pt x="941522" y="221088"/>
                    </a:cubicBezTo>
                    <a:lnTo>
                      <a:pt x="941522" y="1771455"/>
                    </a:lnTo>
                    <a:lnTo>
                      <a:pt x="940096" y="1771455"/>
                    </a:lnTo>
                    <a:lnTo>
                      <a:pt x="470048" y="1529879"/>
                    </a:lnTo>
                    <a:lnTo>
                      <a:pt x="0" y="1771455"/>
                    </a:lnTo>
                    <a:lnTo>
                      <a:pt x="0" y="221088"/>
                    </a:lnTo>
                    <a:cubicBezTo>
                      <a:pt x="0" y="98984"/>
                      <a:pt x="98984" y="0"/>
                      <a:pt x="221088" y="0"/>
                    </a:cubicBezTo>
                    <a:close/>
                  </a:path>
                </a:pathLst>
              </a:custGeom>
              <a:gradFill flip="none" rotWithShape="1">
                <a:gsLst>
                  <a:gs pos="72000">
                    <a:srgbClr val="FF99FF"/>
                  </a:gs>
                  <a:gs pos="46000">
                    <a:srgbClr val="D60093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AE28E27-232B-49D1-85BF-788015E78811}"/>
                  </a:ext>
                </a:extLst>
              </p:cNvPr>
              <p:cNvSpPr txBox="1"/>
              <p:nvPr/>
            </p:nvSpPr>
            <p:spPr>
              <a:xfrm>
                <a:off x="4334752" y="1918330"/>
                <a:ext cx="102835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relaxedInset"/>
                </a:sp3d>
              </a:bodyPr>
              <a:lstStyle/>
              <a:p>
                <a:r>
                  <a:rPr lang="bn-BD" sz="96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endParaRPr lang="en-US" sz="9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15D9470-1721-4F53-B3F4-A137F0CDBB18}"/>
                  </a:ext>
                </a:extLst>
              </p:cNvPr>
              <p:cNvSpPr txBox="1"/>
              <p:nvPr/>
            </p:nvSpPr>
            <p:spPr>
              <a:xfrm>
                <a:off x="4410303" y="3203031"/>
                <a:ext cx="11614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r>
                  <a:rPr lang="bn-BD" sz="9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2" name="Graphic 33" descr="Balloons with solid fill">
                <a:extLst>
                  <a:ext uri="{FF2B5EF4-FFF2-40B4-BE49-F238E27FC236}">
                    <a16:creationId xmlns:a16="http://schemas.microsoft.com/office/drawing/2014/main" xmlns="" id="{D505F95E-B3AF-4AAE-9E75-039F6FC4C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4387375" y="4563295"/>
                <a:ext cx="763452" cy="763452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0B22582-9F60-4EBA-9371-4AAD5C210952}"/>
              </a:ext>
            </a:extLst>
          </p:cNvPr>
          <p:cNvGrpSpPr/>
          <p:nvPr/>
        </p:nvGrpSpPr>
        <p:grpSpPr>
          <a:xfrm>
            <a:off x="8735305" y="618421"/>
            <a:ext cx="2045555" cy="4718562"/>
            <a:chOff x="9023621" y="1547522"/>
            <a:chExt cx="2045555" cy="471856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7C98018-0F3D-4F3E-BC92-BF82E8A56776}"/>
                </a:ext>
              </a:extLst>
            </p:cNvPr>
            <p:cNvSpPr/>
            <p:nvPr/>
          </p:nvSpPr>
          <p:spPr>
            <a:xfrm>
              <a:off x="9111252" y="6070515"/>
              <a:ext cx="1688792" cy="19556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78000">
                  <a:schemeClr val="bg1">
                    <a:lumMod val="65000"/>
                    <a:alpha val="63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7478D0F0-B39B-43D3-AFAE-AC28415F3624}"/>
                </a:ext>
              </a:extLst>
            </p:cNvPr>
            <p:cNvGrpSpPr/>
            <p:nvPr/>
          </p:nvGrpSpPr>
          <p:grpSpPr>
            <a:xfrm>
              <a:off x="9023621" y="1547522"/>
              <a:ext cx="2045555" cy="4331862"/>
              <a:chOff x="9023621" y="1547522"/>
              <a:chExt cx="2045555" cy="4331862"/>
            </a:xfrm>
          </p:grpSpPr>
          <p:sp>
            <p:nvSpPr>
              <p:cNvPr id="36" name="Freeform: Shape 37">
                <a:extLst>
                  <a:ext uri="{FF2B5EF4-FFF2-40B4-BE49-F238E27FC236}">
                    <a16:creationId xmlns:a16="http://schemas.microsoft.com/office/drawing/2014/main" xmlns="" id="{64B7137A-4668-4A6D-9E02-346E0969204B}"/>
                  </a:ext>
                </a:extLst>
              </p:cNvPr>
              <p:cNvSpPr/>
              <p:nvPr/>
            </p:nvSpPr>
            <p:spPr>
              <a:xfrm>
                <a:off x="9023621" y="1547522"/>
                <a:ext cx="2045555" cy="4331862"/>
              </a:xfrm>
              <a:custGeom>
                <a:avLst/>
                <a:gdLst>
                  <a:gd name="connsiteX0" fmla="*/ 221088 w 1162610"/>
                  <a:gd name="connsiteY0" fmla="*/ 0 h 1771455"/>
                  <a:gd name="connsiteX1" fmla="*/ 1162610 w 1162610"/>
                  <a:gd name="connsiteY1" fmla="*/ 0 h 1771455"/>
                  <a:gd name="connsiteX2" fmla="*/ 941522 w 1162610"/>
                  <a:gd name="connsiteY2" fmla="*/ 221088 h 1771455"/>
                  <a:gd name="connsiteX3" fmla="*/ 941522 w 1162610"/>
                  <a:gd name="connsiteY3" fmla="*/ 1771455 h 1771455"/>
                  <a:gd name="connsiteX4" fmla="*/ 940096 w 1162610"/>
                  <a:gd name="connsiteY4" fmla="*/ 1771455 h 1771455"/>
                  <a:gd name="connsiteX5" fmla="*/ 470048 w 1162610"/>
                  <a:gd name="connsiteY5" fmla="*/ 1529879 h 1771455"/>
                  <a:gd name="connsiteX6" fmla="*/ 0 w 1162610"/>
                  <a:gd name="connsiteY6" fmla="*/ 1771455 h 1771455"/>
                  <a:gd name="connsiteX7" fmla="*/ 0 w 1162610"/>
                  <a:gd name="connsiteY7" fmla="*/ 221088 h 1771455"/>
                  <a:gd name="connsiteX8" fmla="*/ 221088 w 1162610"/>
                  <a:gd name="connsiteY8" fmla="*/ 0 h 177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610" h="1771455">
                    <a:moveTo>
                      <a:pt x="221088" y="0"/>
                    </a:moveTo>
                    <a:lnTo>
                      <a:pt x="1162610" y="0"/>
                    </a:lnTo>
                    <a:cubicBezTo>
                      <a:pt x="1040506" y="0"/>
                      <a:pt x="941522" y="98984"/>
                      <a:pt x="941522" y="221088"/>
                    </a:cubicBezTo>
                    <a:lnTo>
                      <a:pt x="941522" y="1771455"/>
                    </a:lnTo>
                    <a:lnTo>
                      <a:pt x="940096" y="1771455"/>
                    </a:lnTo>
                    <a:lnTo>
                      <a:pt x="470048" y="1529879"/>
                    </a:lnTo>
                    <a:lnTo>
                      <a:pt x="0" y="1771455"/>
                    </a:lnTo>
                    <a:lnTo>
                      <a:pt x="0" y="221088"/>
                    </a:lnTo>
                    <a:cubicBezTo>
                      <a:pt x="0" y="98984"/>
                      <a:pt x="98984" y="0"/>
                      <a:pt x="221088" y="0"/>
                    </a:cubicBezTo>
                    <a:close/>
                  </a:path>
                </a:pathLst>
              </a:custGeom>
              <a:gradFill flip="none" rotWithShape="1">
                <a:gsLst>
                  <a:gs pos="76000">
                    <a:srgbClr val="00FF00"/>
                  </a:gs>
                  <a:gs pos="35000">
                    <a:srgbClr val="00800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sp3d extrusionH="57150">
                  <a:bevelT w="38100" h="38100" prst="relaxedInset"/>
                </a:sp3d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ABD40D05-B391-4351-826F-CCEC1959AD19}"/>
                  </a:ext>
                </a:extLst>
              </p:cNvPr>
              <p:cNvSpPr txBox="1"/>
              <p:nvPr/>
            </p:nvSpPr>
            <p:spPr>
              <a:xfrm>
                <a:off x="9249685" y="1859333"/>
                <a:ext cx="1112051" cy="158405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  <a:sp3d extrusionH="57150">
                  <a:bevelT w="38100" h="38100" prst="relaxedInset"/>
                </a:sp3d>
              </a:bodyPr>
              <a:lstStyle/>
              <a:p>
                <a:r>
                  <a:rPr lang="bn-BD" sz="9600" b="1" dirty="0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endParaRPr lang="en-US" sz="9600" b="1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C0BCB06-191A-4D46-A099-105746533FFC}"/>
                  </a:ext>
                </a:extLst>
              </p:cNvPr>
              <p:cNvSpPr txBox="1"/>
              <p:nvPr/>
            </p:nvSpPr>
            <p:spPr>
              <a:xfrm>
                <a:off x="9493788" y="3238715"/>
                <a:ext cx="1013227" cy="158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r>
                  <a:rPr lang="bn-BD" sz="9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endParaRPr lang="en-US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9" name="Graphic 40" descr="Balloons with solid fill">
                <a:extLst>
                  <a:ext uri="{FF2B5EF4-FFF2-40B4-BE49-F238E27FC236}">
                    <a16:creationId xmlns:a16="http://schemas.microsoft.com/office/drawing/2014/main" xmlns="" id="{6798084E-067B-45E8-9DFF-686F8D578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9493788" y="4589561"/>
                <a:ext cx="763452" cy="77045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A4812EF-F3E5-4CAD-B88D-CD5A5DDD7409}"/>
              </a:ext>
            </a:extLst>
          </p:cNvPr>
          <p:cNvGrpSpPr/>
          <p:nvPr/>
        </p:nvGrpSpPr>
        <p:grpSpPr>
          <a:xfrm>
            <a:off x="1347500" y="476789"/>
            <a:ext cx="2171534" cy="4905311"/>
            <a:chOff x="1635816" y="1386708"/>
            <a:chExt cx="2171534" cy="490531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06DFC7C-3ACF-4235-BE98-EAAE256CDF9E}"/>
                </a:ext>
              </a:extLst>
            </p:cNvPr>
            <p:cNvSpPr/>
            <p:nvPr/>
          </p:nvSpPr>
          <p:spPr>
            <a:xfrm>
              <a:off x="1635816" y="6058168"/>
              <a:ext cx="1688792" cy="233851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78000">
                  <a:schemeClr val="bg1">
                    <a:lumMod val="65000"/>
                    <a:alpha val="63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39B541B-B666-4F02-8FF4-B9731BA728FB}"/>
                </a:ext>
              </a:extLst>
            </p:cNvPr>
            <p:cNvGrpSpPr/>
            <p:nvPr/>
          </p:nvGrpSpPr>
          <p:grpSpPr>
            <a:xfrm>
              <a:off x="1761795" y="1386708"/>
              <a:ext cx="2045555" cy="4426346"/>
              <a:chOff x="1672564" y="1364127"/>
              <a:chExt cx="2045555" cy="4426346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45" name="Freeform: Shape 46">
                <a:extLst>
                  <a:ext uri="{FF2B5EF4-FFF2-40B4-BE49-F238E27FC236}">
                    <a16:creationId xmlns:a16="http://schemas.microsoft.com/office/drawing/2014/main" xmlns="" id="{0CB3AF37-78E9-4725-A748-2EBB4A774C2C}"/>
                  </a:ext>
                </a:extLst>
              </p:cNvPr>
              <p:cNvSpPr/>
              <p:nvPr/>
            </p:nvSpPr>
            <p:spPr>
              <a:xfrm>
                <a:off x="1672564" y="1497972"/>
                <a:ext cx="2045555" cy="4292501"/>
              </a:xfrm>
              <a:custGeom>
                <a:avLst/>
                <a:gdLst>
                  <a:gd name="connsiteX0" fmla="*/ 221088 w 1162610"/>
                  <a:gd name="connsiteY0" fmla="*/ 0 h 1771455"/>
                  <a:gd name="connsiteX1" fmla="*/ 1162610 w 1162610"/>
                  <a:gd name="connsiteY1" fmla="*/ 0 h 1771455"/>
                  <a:gd name="connsiteX2" fmla="*/ 941522 w 1162610"/>
                  <a:gd name="connsiteY2" fmla="*/ 221088 h 1771455"/>
                  <a:gd name="connsiteX3" fmla="*/ 941522 w 1162610"/>
                  <a:gd name="connsiteY3" fmla="*/ 1771455 h 1771455"/>
                  <a:gd name="connsiteX4" fmla="*/ 940096 w 1162610"/>
                  <a:gd name="connsiteY4" fmla="*/ 1771455 h 1771455"/>
                  <a:gd name="connsiteX5" fmla="*/ 470048 w 1162610"/>
                  <a:gd name="connsiteY5" fmla="*/ 1529879 h 1771455"/>
                  <a:gd name="connsiteX6" fmla="*/ 0 w 1162610"/>
                  <a:gd name="connsiteY6" fmla="*/ 1771455 h 1771455"/>
                  <a:gd name="connsiteX7" fmla="*/ 0 w 1162610"/>
                  <a:gd name="connsiteY7" fmla="*/ 221088 h 1771455"/>
                  <a:gd name="connsiteX8" fmla="*/ 221088 w 1162610"/>
                  <a:gd name="connsiteY8" fmla="*/ 0 h 177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610" h="1771455">
                    <a:moveTo>
                      <a:pt x="221088" y="0"/>
                    </a:moveTo>
                    <a:lnTo>
                      <a:pt x="1162610" y="0"/>
                    </a:lnTo>
                    <a:cubicBezTo>
                      <a:pt x="1040506" y="0"/>
                      <a:pt x="941522" y="98984"/>
                      <a:pt x="941522" y="221088"/>
                    </a:cubicBezTo>
                    <a:lnTo>
                      <a:pt x="941522" y="1771455"/>
                    </a:lnTo>
                    <a:lnTo>
                      <a:pt x="940096" y="1771455"/>
                    </a:lnTo>
                    <a:lnTo>
                      <a:pt x="470048" y="1529879"/>
                    </a:lnTo>
                    <a:lnTo>
                      <a:pt x="0" y="1771455"/>
                    </a:lnTo>
                    <a:lnTo>
                      <a:pt x="0" y="221088"/>
                    </a:lnTo>
                    <a:cubicBezTo>
                      <a:pt x="0" y="98984"/>
                      <a:pt x="98984" y="0"/>
                      <a:pt x="221088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rgbClr val="FF6600"/>
                  </a:gs>
                  <a:gs pos="71000">
                    <a:srgbClr val="FFCC0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sp3d extrusionH="57150">
                  <a:bevelT w="38100" h="38100" prst="relaxedInset"/>
                </a:sp3d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D328C1F1-09C2-4E84-9D4A-923AD6E085E6}"/>
                  </a:ext>
                </a:extLst>
              </p:cNvPr>
              <p:cNvSpPr txBox="1"/>
              <p:nvPr/>
            </p:nvSpPr>
            <p:spPr>
              <a:xfrm>
                <a:off x="1863926" y="1364127"/>
                <a:ext cx="1112051" cy="21236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rtlCol="0">
                <a:spAutoFit/>
                <a:sp3d extrusionH="57150">
                  <a:bevelT w="38100" h="38100" prst="relaxedInset"/>
                </a:sp3d>
              </a:bodyPr>
              <a:lstStyle/>
              <a:p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  <a:p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     </a:t>
                </a:r>
                <a:r>
                  <a:rPr lang="en-US" sz="96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endParaRPr lang="en-US" sz="9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7A2158A-CA8D-4D4D-B3EA-56545510A5AC}"/>
                </a:ext>
              </a:extLst>
            </p:cNvPr>
            <p:cNvSpPr txBox="1"/>
            <p:nvPr/>
          </p:nvSpPr>
          <p:spPr>
            <a:xfrm>
              <a:off x="1826313" y="3147707"/>
              <a:ext cx="1232831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perspectiveRelaxedModerately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bn-BD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4" name="Graphic 45" descr="Balloons with solid fill">
              <a:extLst>
                <a:ext uri="{FF2B5EF4-FFF2-40B4-BE49-F238E27FC236}">
                  <a16:creationId xmlns:a16="http://schemas.microsoft.com/office/drawing/2014/main" xmlns="" id="{77166747-C007-4B93-BA79-6F620E445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018617" y="4617832"/>
              <a:ext cx="763452" cy="76345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FFA3526-EBFE-430A-B468-3EF5F42D40B8}"/>
              </a:ext>
            </a:extLst>
          </p:cNvPr>
          <p:cNvGrpSpPr/>
          <p:nvPr/>
        </p:nvGrpSpPr>
        <p:grpSpPr>
          <a:xfrm>
            <a:off x="6167403" y="635559"/>
            <a:ext cx="2045555" cy="4800288"/>
            <a:chOff x="6455719" y="1564660"/>
            <a:chExt cx="2045555" cy="480028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CDA2D281-1FD2-4540-A799-2F70CD790263}"/>
                </a:ext>
              </a:extLst>
            </p:cNvPr>
            <p:cNvSpPr/>
            <p:nvPr/>
          </p:nvSpPr>
          <p:spPr>
            <a:xfrm>
              <a:off x="6514365" y="6163693"/>
              <a:ext cx="1688792" cy="20125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78000">
                  <a:schemeClr val="bg1">
                    <a:lumMod val="65000"/>
                    <a:alpha val="63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38EA331-2154-4092-9B05-F0D39A655895}"/>
                </a:ext>
              </a:extLst>
            </p:cNvPr>
            <p:cNvGrpSpPr/>
            <p:nvPr/>
          </p:nvGrpSpPr>
          <p:grpSpPr>
            <a:xfrm>
              <a:off x="6455719" y="1564660"/>
              <a:ext cx="2045555" cy="4292501"/>
              <a:chOff x="6455719" y="1564660"/>
              <a:chExt cx="2045555" cy="4292501"/>
            </a:xfrm>
          </p:grpSpPr>
          <p:sp>
            <p:nvSpPr>
              <p:cNvPr id="50" name="Freeform: Shape 51">
                <a:extLst>
                  <a:ext uri="{FF2B5EF4-FFF2-40B4-BE49-F238E27FC236}">
                    <a16:creationId xmlns:a16="http://schemas.microsoft.com/office/drawing/2014/main" xmlns="" id="{8E7CFC46-7B6D-46BE-B042-DCA4476A47D7}"/>
                  </a:ext>
                </a:extLst>
              </p:cNvPr>
              <p:cNvSpPr/>
              <p:nvPr/>
            </p:nvSpPr>
            <p:spPr>
              <a:xfrm>
                <a:off x="6455719" y="1564660"/>
                <a:ext cx="2045555" cy="4292501"/>
              </a:xfrm>
              <a:custGeom>
                <a:avLst/>
                <a:gdLst>
                  <a:gd name="connsiteX0" fmla="*/ 221088 w 1162610"/>
                  <a:gd name="connsiteY0" fmla="*/ 0 h 1771455"/>
                  <a:gd name="connsiteX1" fmla="*/ 1162610 w 1162610"/>
                  <a:gd name="connsiteY1" fmla="*/ 0 h 1771455"/>
                  <a:gd name="connsiteX2" fmla="*/ 941522 w 1162610"/>
                  <a:gd name="connsiteY2" fmla="*/ 221088 h 1771455"/>
                  <a:gd name="connsiteX3" fmla="*/ 941522 w 1162610"/>
                  <a:gd name="connsiteY3" fmla="*/ 1771455 h 1771455"/>
                  <a:gd name="connsiteX4" fmla="*/ 940096 w 1162610"/>
                  <a:gd name="connsiteY4" fmla="*/ 1771455 h 1771455"/>
                  <a:gd name="connsiteX5" fmla="*/ 470048 w 1162610"/>
                  <a:gd name="connsiteY5" fmla="*/ 1529879 h 1771455"/>
                  <a:gd name="connsiteX6" fmla="*/ 0 w 1162610"/>
                  <a:gd name="connsiteY6" fmla="*/ 1771455 h 1771455"/>
                  <a:gd name="connsiteX7" fmla="*/ 0 w 1162610"/>
                  <a:gd name="connsiteY7" fmla="*/ 221088 h 1771455"/>
                  <a:gd name="connsiteX8" fmla="*/ 221088 w 1162610"/>
                  <a:gd name="connsiteY8" fmla="*/ 0 h 177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610" h="1771455">
                    <a:moveTo>
                      <a:pt x="221088" y="0"/>
                    </a:moveTo>
                    <a:lnTo>
                      <a:pt x="1162610" y="0"/>
                    </a:lnTo>
                    <a:cubicBezTo>
                      <a:pt x="1040506" y="0"/>
                      <a:pt x="941522" y="98984"/>
                      <a:pt x="941522" y="221088"/>
                    </a:cubicBezTo>
                    <a:lnTo>
                      <a:pt x="941522" y="1771455"/>
                    </a:lnTo>
                    <a:lnTo>
                      <a:pt x="940096" y="1771455"/>
                    </a:lnTo>
                    <a:lnTo>
                      <a:pt x="470048" y="1529879"/>
                    </a:lnTo>
                    <a:lnTo>
                      <a:pt x="0" y="1771455"/>
                    </a:lnTo>
                    <a:lnTo>
                      <a:pt x="0" y="221088"/>
                    </a:lnTo>
                    <a:cubicBezTo>
                      <a:pt x="0" y="98984"/>
                      <a:pt x="98984" y="0"/>
                      <a:pt x="221088" y="0"/>
                    </a:cubicBezTo>
                    <a:close/>
                  </a:path>
                </a:pathLst>
              </a:custGeom>
              <a:gradFill flip="none" rotWithShape="1">
                <a:gsLst>
                  <a:gs pos="27000">
                    <a:srgbClr val="4422D4"/>
                  </a:gs>
                  <a:gs pos="65000">
                    <a:srgbClr val="43AEFF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sp3d extrusionH="57150">
                  <a:bevelT w="38100" h="38100" prst="relaxedInset"/>
                </a:sp3d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B73D68B6-E4E9-45CF-9175-D2A1FD1F5940}"/>
                  </a:ext>
                </a:extLst>
              </p:cNvPr>
              <p:cNvSpPr txBox="1"/>
              <p:nvPr/>
            </p:nvSpPr>
            <p:spPr>
              <a:xfrm>
                <a:off x="6851672" y="3241062"/>
                <a:ext cx="113580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r>
                  <a:rPr lang="bn-BD" sz="9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52" name="Graphic 53" descr="Balloons with solid fill">
                <a:extLst>
                  <a:ext uri="{FF2B5EF4-FFF2-40B4-BE49-F238E27FC236}">
                    <a16:creationId xmlns:a16="http://schemas.microsoft.com/office/drawing/2014/main" xmlns="" id="{0E816665-D88C-40A2-B025-A8529A6E7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6879396" y="4581421"/>
                <a:ext cx="763452" cy="763452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9E6537BA-E641-4FFE-A507-21F8CBC16962}"/>
                  </a:ext>
                </a:extLst>
              </p:cNvPr>
              <p:cNvSpPr txBox="1"/>
              <p:nvPr/>
            </p:nvSpPr>
            <p:spPr>
              <a:xfrm>
                <a:off x="6929699" y="1927664"/>
                <a:ext cx="110557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r>
                  <a:rPr lang="bn-BD" sz="96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endParaRPr lang="en-US" sz="9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780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919731"/>
            <a:ext cx="2825086" cy="482597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234520" y="723331"/>
            <a:ext cx="0" cy="46830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34520" y="517741"/>
            <a:ext cx="6714698" cy="1200329"/>
            <a:chOff x="3289109" y="855872"/>
            <a:chExt cx="6714698" cy="1200329"/>
          </a:xfrm>
        </p:grpSpPr>
        <p:sp>
          <p:nvSpPr>
            <p:cNvPr id="3" name="Right Arrow 2"/>
            <p:cNvSpPr/>
            <p:nvPr/>
          </p:nvSpPr>
          <p:spPr>
            <a:xfrm>
              <a:off x="3289109" y="1196729"/>
              <a:ext cx="641444" cy="2593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03258" y="855872"/>
              <a:ext cx="610054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দেহের বিভিন্ন অংশে পুষ্টি উপাদান পরিবহনে সাহায্য করে।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34518" y="2182835"/>
            <a:ext cx="6714698" cy="646331"/>
            <a:chOff x="3441509" y="1008272"/>
            <a:chExt cx="6714698" cy="646331"/>
          </a:xfrm>
        </p:grpSpPr>
        <p:sp>
          <p:nvSpPr>
            <p:cNvPr id="8" name="Right Arrow 7"/>
            <p:cNvSpPr/>
            <p:nvPr/>
          </p:nvSpPr>
          <p:spPr>
            <a:xfrm>
              <a:off x="3441509" y="1349129"/>
              <a:ext cx="641444" cy="2593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55658" y="1008272"/>
              <a:ext cx="6100549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 পরিপাকে সাহায্য করে।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34518" y="3588621"/>
            <a:ext cx="6714698" cy="646331"/>
            <a:chOff x="3637127" y="3874384"/>
            <a:chExt cx="6714698" cy="646331"/>
          </a:xfrm>
        </p:grpSpPr>
        <p:sp>
          <p:nvSpPr>
            <p:cNvPr id="12" name="Right Arrow 11"/>
            <p:cNvSpPr/>
            <p:nvPr/>
          </p:nvSpPr>
          <p:spPr>
            <a:xfrm>
              <a:off x="3637127" y="4215241"/>
              <a:ext cx="641444" cy="2593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51276" y="3874384"/>
              <a:ext cx="6100549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দেহে পুষ্টি উপাদান শোষণে সাহায্য করে।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34520" y="4740611"/>
            <a:ext cx="6714698" cy="1200329"/>
            <a:chOff x="3441509" y="1008272"/>
            <a:chExt cx="6714698" cy="1200329"/>
          </a:xfrm>
        </p:grpSpPr>
        <p:sp>
          <p:nvSpPr>
            <p:cNvPr id="15" name="Right Arrow 14"/>
            <p:cNvSpPr/>
            <p:nvPr/>
          </p:nvSpPr>
          <p:spPr>
            <a:xfrm>
              <a:off x="3441509" y="1349129"/>
              <a:ext cx="641444" cy="2593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55658" y="1008272"/>
              <a:ext cx="610054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দেহের স্বাভাবিক তাপমাত্রা বজায় রাখতে সাহায্য করে।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7B72-C989-4BD5-BB46-C00A9E2D1D09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0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49" y="746697"/>
            <a:ext cx="191068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4429" y="2423178"/>
            <a:ext cx="178785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429" y="4786624"/>
            <a:ext cx="178785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30054" y="2115402"/>
            <a:ext cx="7533566" cy="1323439"/>
            <a:chOff x="2715904" y="2129050"/>
            <a:chExt cx="7533566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2715904" y="2129050"/>
              <a:ext cx="7533566" cy="13234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প্রাণীর বেঁচে থাকার জন্য পানি কেন প্রয়োজন?৪টি বাক্যে লিখ।</a:t>
              </a:r>
            </a:p>
          </p:txBody>
        </p:sp>
        <p:sp>
          <p:nvSpPr>
            <p:cNvPr id="6" name="Chevron 5"/>
            <p:cNvSpPr/>
            <p:nvPr/>
          </p:nvSpPr>
          <p:spPr>
            <a:xfrm>
              <a:off x="2811439" y="2263729"/>
              <a:ext cx="382138" cy="396685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0054" y="4453603"/>
            <a:ext cx="7533566" cy="1323439"/>
            <a:chOff x="2715904" y="2129050"/>
            <a:chExt cx="7533566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2715904" y="2129050"/>
              <a:ext cx="7533566" cy="13234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উদ্ভিদের বেঁচে থাকার জন্য পানি কেন প্রয়োজন?৪টি বাক্যে লিখ।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2811439" y="2263729"/>
              <a:ext cx="382138" cy="396685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18E8-5E17-4831-8155-A0799673A6EF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/>
          <a:stretch/>
        </p:blipFill>
        <p:spPr>
          <a:xfrm>
            <a:off x="7461657" y="1164500"/>
            <a:ext cx="4093442" cy="5191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6472"/>
          <a:stretch/>
        </p:blipFill>
        <p:spPr>
          <a:xfrm>
            <a:off x="3312989" y="1164500"/>
            <a:ext cx="3947369" cy="5191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89290" y="1924334"/>
            <a:ext cx="2022400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১৫ ও ১৬ পৃষ্ঠা দেখ এবং পড়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D75F-6E4B-40DD-AA30-DB399470D7D1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9558" y="1301296"/>
            <a:ext cx="345288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অল্প কথায় উত্তর দাও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6056" y="2606723"/>
            <a:ext cx="7356143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১।মানব দেহে কত ভাগ পানি থাকে?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২।খাদ্য পরিপাকে পানি কি হিসেবে কাজ করে?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উদ্ভিদ কিভাবে পানি গ্রহণ করে?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৪।উদ্ভিদের দেহে শতকরা কতভাগ পানি থাকে?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BE52-6811-4BCA-AAA1-4C4CA52F772B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8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0"/>
          <a:stretch/>
        </p:blipFill>
        <p:spPr>
          <a:xfrm>
            <a:off x="3821798" y="191068"/>
            <a:ext cx="4462392" cy="1978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1519" y="1180530"/>
            <a:ext cx="244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1969968"/>
            <a:ext cx="6127844" cy="2711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688610" y="4918601"/>
            <a:ext cx="713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দুটি উৎসের নাম লিখ।উদ্ভিদের পানি কেন প্রয়োজন তা ৪টি বাক্যে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8292-B4A1-4108-93DB-8E14708B2838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2573" y="2875002"/>
            <a:ext cx="89665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থেকো।আল্লাহ হাফেজ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3E3C-F3C2-4C0A-A5ED-C92AC98A1C86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2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9091" y="462244"/>
            <a:ext cx="2439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2540" y="3986470"/>
            <a:ext cx="434691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ফারহানা পারভীন জুঁই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 ভেদুরিয়া-১ সরঃপ্রাঃবিঃ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ভোলা সদর।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4975" r="9314" b="31344"/>
          <a:stretch/>
        </p:blipFill>
        <p:spPr>
          <a:xfrm>
            <a:off x="4101867" y="1299493"/>
            <a:ext cx="3161069" cy="2533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EA-62C6-455F-9E87-EA15EA3D12B4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75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331" y="654634"/>
            <a:ext cx="3125338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91" y="2383970"/>
            <a:ext cx="2732809" cy="3042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2531" y="2658485"/>
            <a:ext cx="4844955" cy="24929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পঞ্চম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ধ্যায়ঃ৩-জীবনের জন্য পানি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(উদ্ভিদ ও প্রাণীর জন্য পানি)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" b="7656"/>
          <a:stretch/>
        </p:blipFill>
        <p:spPr>
          <a:xfrm>
            <a:off x="4682451" y="2194837"/>
            <a:ext cx="1413549" cy="284982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54A-3D23-46DC-93F9-298ED0F68E31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2166426" y="2546252"/>
            <a:ext cx="7934178" cy="1308296"/>
          </a:xfrm>
          <a:prstGeom prst="chevron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জীবনে পানির প্রয়োজনীয়তা ব্যাখ্যা করতে পারবে।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31521" y="1983545"/>
            <a:ext cx="2504049" cy="24337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3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802" y="630198"/>
            <a:ext cx="515885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দেখতে পাচ্ছো?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29" y="1834771"/>
            <a:ext cx="5061428" cy="3248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9" y="1834771"/>
            <a:ext cx="5061428" cy="3242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8550" y="5447796"/>
            <a:ext cx="272955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পান করছে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6346" y="5546358"/>
            <a:ext cx="904846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 জীবের জন্য পানি অত্যন্ত প্রয়োজন?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FD0B-81D6-460E-890E-3EF2B2756DD4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1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7" y="1599595"/>
            <a:ext cx="7793504" cy="4884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8294" y="442198"/>
            <a:ext cx="58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7" y="1517153"/>
            <a:ext cx="3764504" cy="2505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7" y="1535948"/>
            <a:ext cx="3754374" cy="2505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5" y="1517152"/>
            <a:ext cx="3771584" cy="2505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5" y="1599595"/>
            <a:ext cx="3833260" cy="2474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7045" y="1959452"/>
            <a:ext cx="3181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অনুমান করতে পারছো আজ আমরা কি পড়ব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4476-CAC3-43F9-94E8-E464D33729FE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4"/>
            <a:ext cx="12192000" cy="6815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600" y="1984455"/>
            <a:ext cx="427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1871" y="3000118"/>
            <a:ext cx="6288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179-5FC9-456B-9E34-33E6A1AAACBE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7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46418"/>
            <a:ext cx="6841225" cy="4044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0462" y="689866"/>
            <a:ext cx="462659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দলে বসে কাজটি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jui,Bhola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06A3-5FA0-4FA1-980B-46C6723621F7}" type="datetime1">
              <a:rPr lang="en-US" smtClean="0"/>
              <a:t>3/26/2022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2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474</Words>
  <Application>Microsoft Office PowerPoint</Application>
  <PresentationFormat>Widescreen</PresentationFormat>
  <Paragraphs>128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</dc:creator>
  <cp:lastModifiedBy>Shekhar</cp:lastModifiedBy>
  <cp:revision>29</cp:revision>
  <dcterms:created xsi:type="dcterms:W3CDTF">2021-07-04T14:06:38Z</dcterms:created>
  <dcterms:modified xsi:type="dcterms:W3CDTF">2022-03-26T15:08:53Z</dcterms:modified>
</cp:coreProperties>
</file>