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sldIdLst>
    <p:sldId id="402" r:id="rId2"/>
    <p:sldId id="360" r:id="rId3"/>
    <p:sldId id="390" r:id="rId4"/>
    <p:sldId id="391" r:id="rId5"/>
    <p:sldId id="392" r:id="rId6"/>
    <p:sldId id="394" r:id="rId7"/>
    <p:sldId id="396" r:id="rId8"/>
    <p:sldId id="382" r:id="rId9"/>
    <p:sldId id="383" r:id="rId10"/>
    <p:sldId id="393" r:id="rId11"/>
    <p:sldId id="397" r:id="rId12"/>
    <p:sldId id="384" r:id="rId13"/>
    <p:sldId id="385" r:id="rId14"/>
    <p:sldId id="399" r:id="rId15"/>
    <p:sldId id="373" r:id="rId16"/>
    <p:sldId id="386" r:id="rId17"/>
    <p:sldId id="387" r:id="rId18"/>
    <p:sldId id="400" r:id="rId19"/>
    <p:sldId id="314" r:id="rId20"/>
  </p:sldIdLst>
  <p:sldSz cx="137160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6" userDrawn="1">
          <p15:clr>
            <a:srgbClr val="A4A3A4"/>
          </p15:clr>
        </p15:guide>
        <p15:guide id="2" pos="43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80" autoAdjust="0"/>
  </p:normalViewPr>
  <p:slideViewPr>
    <p:cSldViewPr>
      <p:cViewPr varScale="1">
        <p:scale>
          <a:sx n="55" d="100"/>
          <a:sy n="55" d="100"/>
        </p:scale>
        <p:origin x="776" y="36"/>
      </p:cViewPr>
      <p:guideLst>
        <p:guide orient="horz" pos="2306"/>
        <p:guide pos="43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3716000" cy="73152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325" y="2239715"/>
            <a:ext cx="9928865" cy="2856158"/>
          </a:xfrm>
        </p:spPr>
        <p:txBody>
          <a:bodyPr anchor="b"/>
          <a:lstStyle>
            <a:lvl1pPr>
              <a:defRPr sz="5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299325" y="5095872"/>
            <a:ext cx="9928865" cy="918848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8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1457750" y="1902816"/>
            <a:ext cx="1056639" cy="3428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23CD9C3-95C4-4805-9EEE-EECAC59A1A55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10183551" y="3434131"/>
            <a:ext cx="4117115" cy="3429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742539" y="0"/>
            <a:ext cx="771525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46608" y="315445"/>
            <a:ext cx="942974" cy="818866"/>
          </a:xfrm>
        </p:spPr>
        <p:txBody>
          <a:bodyPr/>
          <a:lstStyle/>
          <a:p>
            <a:fld id="{A0ED94C6-F9DA-4CD7-9071-D0494E5DA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68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3716000" cy="73152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324" y="5301255"/>
            <a:ext cx="9928866" cy="604521"/>
          </a:xfrm>
        </p:spPr>
        <p:txBody>
          <a:bodyPr anchor="b">
            <a:normAutofit/>
          </a:bodyPr>
          <a:lstStyle>
            <a:lvl1pPr algn="l">
              <a:defRPr sz="25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99324" y="731520"/>
            <a:ext cx="9928866" cy="36576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9323" y="5905776"/>
            <a:ext cx="9928865" cy="526626"/>
          </a:xfrm>
        </p:spPr>
        <p:txBody>
          <a:bodyPr>
            <a:normAutofit/>
          </a:bodyPr>
          <a:lstStyle>
            <a:lvl1pPr marL="0" indent="0">
              <a:buNone/>
              <a:defRPr sz="128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D9C3-95C4-4805-9EEE-EECAC59A1A55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742539" y="0"/>
            <a:ext cx="771525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94C6-F9DA-4CD7-9071-D0494E5DA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06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3716000" cy="73152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398" y="1134312"/>
            <a:ext cx="9935793" cy="1464518"/>
          </a:xfrm>
        </p:spPr>
        <p:txBody>
          <a:bodyPr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9324" y="3779520"/>
            <a:ext cx="9928866" cy="2641600"/>
          </a:xfrm>
        </p:spPr>
        <p:txBody>
          <a:bodyPr anchor="ctr">
            <a:normAutofit/>
          </a:bodyPr>
          <a:lstStyle>
            <a:lvl1pPr marL="0" indent="0">
              <a:buNone/>
              <a:defRPr sz="1920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D9C3-95C4-4805-9EEE-EECAC59A1A55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742539" y="0"/>
            <a:ext cx="771525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94C6-F9DA-4CD7-9071-D0494E5DA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59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3716000" cy="73152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991762" y="647826"/>
            <a:ext cx="902151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24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11120016" y="2788040"/>
            <a:ext cx="734358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24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613" y="1047610"/>
            <a:ext cx="9510644" cy="2876407"/>
          </a:xfrm>
        </p:spPr>
        <p:txBody>
          <a:bodyPr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2189189" y="3924017"/>
            <a:ext cx="8697621" cy="364986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93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9324" y="5364479"/>
            <a:ext cx="10400509" cy="1064381"/>
          </a:xfrm>
        </p:spPr>
        <p:txBody>
          <a:bodyPr anchor="ctr">
            <a:normAutofit/>
          </a:bodyPr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D9C3-95C4-4805-9EEE-EECAC59A1A55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1742539" y="0"/>
            <a:ext cx="771525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94C6-F9DA-4CD7-9071-D0494E5DA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8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3716000" cy="73152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323" y="2528711"/>
            <a:ext cx="9928868" cy="1944015"/>
          </a:xfrm>
        </p:spPr>
        <p:txBody>
          <a:bodyPr anchor="b"/>
          <a:lstStyle>
            <a:lvl1pPr algn="l">
              <a:defRPr sz="42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9324" y="5359965"/>
            <a:ext cx="9928866" cy="917760"/>
          </a:xfrm>
        </p:spPr>
        <p:txBody>
          <a:bodyPr anchor="t"/>
          <a:lstStyle>
            <a:lvl1pPr marL="0" indent="0" algn="l">
              <a:buNone/>
              <a:defRPr sz="2133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D9C3-95C4-4805-9EEE-EECAC59A1A55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742539" y="0"/>
            <a:ext cx="771525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94C6-F9DA-4CD7-9071-D0494E5DA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92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324" y="1038579"/>
            <a:ext cx="9928866" cy="754095"/>
          </a:xfrm>
        </p:spPr>
        <p:txBody>
          <a:bodyPr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9323" y="2777069"/>
            <a:ext cx="3534613" cy="614679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299323" y="3391749"/>
            <a:ext cx="3534614" cy="3037113"/>
          </a:xfrm>
        </p:spPr>
        <p:txBody>
          <a:bodyPr anchor="t">
            <a:normAutofit/>
          </a:bodyPr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6812" y="2777067"/>
            <a:ext cx="3540385" cy="614679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5076812" y="3391748"/>
            <a:ext cx="3540385" cy="3037113"/>
          </a:xfrm>
        </p:spPr>
        <p:txBody>
          <a:bodyPr anchor="t">
            <a:normAutofit/>
          </a:bodyPr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874152" y="2777068"/>
            <a:ext cx="3538946" cy="614679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8874370" y="3391746"/>
            <a:ext cx="3538728" cy="3037113"/>
          </a:xfrm>
        </p:spPr>
        <p:txBody>
          <a:bodyPr anchor="t">
            <a:normAutofit/>
          </a:bodyPr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954467" y="2740943"/>
            <a:ext cx="0" cy="372533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743951" y="2740943"/>
            <a:ext cx="0" cy="372533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D9C3-95C4-4805-9EEE-EECAC59A1A55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94C6-F9DA-4CD7-9071-D0494E5DA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44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324" y="1038579"/>
            <a:ext cx="9928866" cy="754095"/>
          </a:xfrm>
        </p:spPr>
        <p:txBody>
          <a:bodyPr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9323" y="4835034"/>
            <a:ext cx="3431743" cy="614679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501372" y="2777067"/>
            <a:ext cx="3027647" cy="169761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299323" y="5449713"/>
            <a:ext cx="3431743" cy="979149"/>
          </a:xfrm>
        </p:spPr>
        <p:txBody>
          <a:bodyPr anchor="t">
            <a:normAutofit/>
          </a:bodyPr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39973" y="4835034"/>
            <a:ext cx="3431743" cy="614681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5342021" y="2777067"/>
            <a:ext cx="3027648" cy="169761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5141443" y="5449712"/>
            <a:ext cx="3431743" cy="979149"/>
          </a:xfrm>
        </p:spPr>
        <p:txBody>
          <a:bodyPr anchor="t">
            <a:normAutofit/>
          </a:bodyPr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980622" y="4835035"/>
            <a:ext cx="3432482" cy="614679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9183410" y="2777067"/>
            <a:ext cx="3027647" cy="169761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8980622" y="5449711"/>
            <a:ext cx="3432483" cy="979149"/>
          </a:xfrm>
        </p:spPr>
        <p:txBody>
          <a:bodyPr anchor="t">
            <a:normAutofit/>
          </a:bodyPr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956560" y="2740943"/>
            <a:ext cx="0" cy="372533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772527" y="2740943"/>
            <a:ext cx="0" cy="372533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D9C3-95C4-4805-9EEE-EECAC59A1A55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31250" y="6817961"/>
            <a:ext cx="4099817" cy="32512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94C6-F9DA-4CD7-9071-D0494E5DA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12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324" y="1038579"/>
            <a:ext cx="9928866" cy="7540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9324" y="2777067"/>
            <a:ext cx="9928866" cy="3644053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032369" y="6817961"/>
            <a:ext cx="1114424" cy="325119"/>
          </a:xfrm>
        </p:spPr>
        <p:txBody>
          <a:bodyPr/>
          <a:lstStyle/>
          <a:p>
            <a:fld id="{E23CD9C3-95C4-4805-9EEE-EECAC59A1A55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94C6-F9DA-4CD7-9071-D0494E5DA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96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3716000" cy="73152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58390" y="1363698"/>
            <a:ext cx="1586211" cy="5065163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9324" y="1363698"/>
            <a:ext cx="7038028" cy="5065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84743" y="6817961"/>
            <a:ext cx="1116152" cy="325119"/>
          </a:xfrm>
        </p:spPr>
        <p:txBody>
          <a:bodyPr/>
          <a:lstStyle/>
          <a:p>
            <a:fld id="{E23CD9C3-95C4-4805-9EEE-EECAC59A1A55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742539" y="0"/>
            <a:ext cx="771525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94C6-F9DA-4CD7-9071-D0494E5DA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88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9324" y="2777067"/>
            <a:ext cx="9928866" cy="36440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D9C3-95C4-4805-9EEE-EECAC59A1A55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94C6-F9DA-4CD7-9071-D0494E5DA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28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3716000" cy="73152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324" y="2856155"/>
            <a:ext cx="4894903" cy="2436079"/>
          </a:xfrm>
        </p:spPr>
        <p:txBody>
          <a:bodyPr anchor="ctr"/>
          <a:lstStyle>
            <a:lvl1pPr algn="l">
              <a:defRPr sz="42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57505" y="2856154"/>
            <a:ext cx="4227238" cy="2436079"/>
          </a:xfrm>
        </p:spPr>
        <p:txBody>
          <a:bodyPr anchor="ctr"/>
          <a:lstStyle>
            <a:lvl1pPr marL="0" indent="0" algn="l">
              <a:buNone/>
              <a:defRPr sz="2133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D9C3-95C4-4805-9EEE-EECAC59A1A55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742539" y="0"/>
            <a:ext cx="771525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94C6-F9DA-4CD7-9071-D0494E5DA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95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9323" y="2777067"/>
            <a:ext cx="5428303" cy="364405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84802" y="2777067"/>
            <a:ext cx="5428304" cy="364405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D9C3-95C4-4805-9EEE-EECAC59A1A55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94C6-F9DA-4CD7-9071-D0494E5DA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4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9324" y="2777067"/>
            <a:ext cx="5428302" cy="614679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accent1"/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9323" y="3391747"/>
            <a:ext cx="5428303" cy="302937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84802" y="2777067"/>
            <a:ext cx="5428304" cy="614679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accent1"/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84802" y="3391747"/>
            <a:ext cx="5428304" cy="3029375"/>
          </a:xfrm>
        </p:spPr>
        <p:txBody>
          <a:bodyPr>
            <a:normAutofit/>
          </a:bodyPr>
          <a:lstStyle>
            <a:lvl1pPr>
              <a:defRPr sz="1920"/>
            </a:lvl1pPr>
            <a:lvl2pPr>
              <a:defRPr sz="1707"/>
            </a:lvl2pPr>
            <a:lvl3pPr>
              <a:defRPr sz="1493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D9C3-95C4-4805-9EEE-EECAC59A1A55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94C6-F9DA-4CD7-9071-D0494E5DA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9324" y="1038579"/>
            <a:ext cx="9856590" cy="75409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D9C3-95C4-4805-9EEE-EECAC59A1A55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94C6-F9DA-4CD7-9071-D0494E5DA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2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D9C3-95C4-4805-9EEE-EECAC59A1A55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742539" y="0"/>
            <a:ext cx="771525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94C6-F9DA-4CD7-9071-D0494E5DA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54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3716000" cy="73152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324" y="1381760"/>
            <a:ext cx="3142303" cy="1706880"/>
          </a:xfrm>
        </p:spPr>
        <p:txBody>
          <a:bodyPr anchor="b"/>
          <a:lstStyle>
            <a:lvl1pPr algn="l">
              <a:defRPr sz="25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3789" y="1544320"/>
            <a:ext cx="5838824" cy="48768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299323" y="3337899"/>
            <a:ext cx="3142303" cy="3088639"/>
          </a:xfrm>
        </p:spPr>
        <p:txBody>
          <a:bodyPr/>
          <a:lstStyle>
            <a:lvl1pPr marL="0" indent="0">
              <a:buNone/>
              <a:defRPr sz="1493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D9C3-95C4-4805-9EEE-EECAC59A1A55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742539" y="0"/>
            <a:ext cx="771525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94C6-F9DA-4CD7-9071-D0494E5DA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77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3716000" cy="73152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324" y="1806222"/>
            <a:ext cx="4348276" cy="1851378"/>
          </a:xfrm>
        </p:spPr>
        <p:txBody>
          <a:bodyPr anchor="b">
            <a:normAutofit/>
          </a:bodyPr>
          <a:lstStyle>
            <a:lvl1pPr algn="l">
              <a:defRPr sz="384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66354" y="1219200"/>
            <a:ext cx="3630592" cy="4876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299323" y="3901440"/>
            <a:ext cx="4341614" cy="1463040"/>
          </a:xfrm>
        </p:spPr>
        <p:txBody>
          <a:bodyPr>
            <a:normAutofit/>
          </a:bodyPr>
          <a:lstStyle>
            <a:lvl1pPr marL="0" indent="0">
              <a:buNone/>
              <a:defRPr sz="1493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D9C3-95C4-4805-9EEE-EECAC59A1A55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742539" y="0"/>
            <a:ext cx="771525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94C6-F9DA-4CD7-9071-D0494E5DA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74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3716000" cy="73152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299324" y="1038579"/>
            <a:ext cx="9856590" cy="754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9324" y="2777067"/>
            <a:ext cx="9856590" cy="3644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984743" y="6817961"/>
            <a:ext cx="1114424" cy="325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 b="1" i="0">
                <a:solidFill>
                  <a:schemeClr val="accent1"/>
                </a:solidFill>
              </a:defRPr>
            </a:lvl1pPr>
          </a:lstStyle>
          <a:p>
            <a:fld id="{E23CD9C3-95C4-4805-9EEE-EECAC59A1A55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1250" y="6817961"/>
            <a:ext cx="4342269" cy="3251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1742539" y="0"/>
            <a:ext cx="771525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646608" y="315445"/>
            <a:ext cx="942974" cy="818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987" b="0" i="0">
                <a:solidFill>
                  <a:schemeClr val="bg1"/>
                </a:solidFill>
              </a:defRPr>
            </a:lvl1pPr>
          </a:lstStyle>
          <a:p>
            <a:fld id="{A0ED94C6-F9DA-4CD7-9071-D0494E5DA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6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</p:sldLayoutIdLst>
  <p:txStyles>
    <p:titleStyle>
      <a:lvl1pPr algn="l" defTabSz="487695" rtl="0" eaLnBrk="1" latinLnBrk="0" hangingPunct="1">
        <a:spcBef>
          <a:spcPct val="0"/>
        </a:spcBef>
        <a:buNone/>
        <a:defRPr sz="384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71" indent="-365771" algn="l" defTabSz="487695" rtl="0" eaLnBrk="1" latinLnBrk="0" hangingPunct="1">
        <a:spcBef>
          <a:spcPts val="10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2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92505" indent="-304810" algn="l" defTabSz="487695" rtl="0" eaLnBrk="1" latinLnBrk="0" hangingPunct="1">
        <a:spcBef>
          <a:spcPts val="10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19238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93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06933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8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94629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8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82324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8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170019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8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714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8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45410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8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BECA77-7851-4009-B9EB-CD622B1E2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26752" cy="74020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B9A32F-7B58-4DFC-AE7F-B6E0C29022DA}"/>
              </a:ext>
            </a:extLst>
          </p:cNvPr>
          <p:cNvSpPr txBox="1"/>
          <p:nvPr/>
        </p:nvSpPr>
        <p:spPr>
          <a:xfrm>
            <a:off x="2177480" y="417240"/>
            <a:ext cx="744627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Bradley Hand ITC" panose="03070402050302030203" pitchFamily="66" charset="0"/>
              </a:rPr>
              <a:t>Welcome Everybody</a:t>
            </a:r>
          </a:p>
          <a:p>
            <a:pPr algn="ctr"/>
            <a:r>
              <a:rPr lang="en-US" sz="4800" b="1" dirty="0">
                <a:latin typeface="Bradley Hand ITC" panose="03070402050302030203" pitchFamily="66" charset="0"/>
              </a:rPr>
              <a:t> to</a:t>
            </a:r>
          </a:p>
          <a:p>
            <a:pPr algn="ctr"/>
            <a:r>
              <a:rPr lang="en-US" sz="4800" b="1" dirty="0">
                <a:latin typeface="Bradley Hand ITC" panose="03070402050302030203" pitchFamily="66" charset="0"/>
              </a:rPr>
              <a:t> my Multimedia Classroom.</a:t>
            </a:r>
          </a:p>
        </p:txBody>
      </p:sp>
    </p:spTree>
    <p:extLst>
      <p:ext uri="{BB962C8B-B14F-4D97-AF65-F5344CB8AC3E}">
        <p14:creationId xmlns:p14="http://schemas.microsoft.com/office/powerpoint/2010/main" val="126594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260" y="201216"/>
            <a:ext cx="13321480" cy="6912768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059" tIns="50530" rIns="101059" bIns="50530"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740654" y="548866"/>
            <a:ext cx="12234693" cy="621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7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260" y="201216"/>
            <a:ext cx="13321480" cy="6912768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059" tIns="50530" rIns="101059" bIns="50530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1356" y="1984902"/>
            <a:ext cx="11593288" cy="3345396"/>
          </a:xfrm>
          <a:prstGeom prst="rect">
            <a:avLst/>
          </a:prstGeom>
          <a:noFill/>
        </p:spPr>
        <p:txBody>
          <a:bodyPr wrap="square" lIns="112641" tIns="56321" rIns="112641" bIns="56321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British Council Sans" panose="020B0504020202020204" pitchFamily="2" charset="0"/>
              </a:rPr>
              <a:t>&gt; What is your full name?</a:t>
            </a:r>
          </a:p>
          <a:p>
            <a:pPr>
              <a:lnSpc>
                <a:spcPct val="150000"/>
              </a:lnSpc>
            </a:pPr>
            <a:r>
              <a:rPr lang="en-US" sz="7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British Council Sans" panose="020B0504020202020204" pitchFamily="2" charset="0"/>
              </a:rPr>
              <a:t>&gt; Do you have a nickname?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75701" y="882300"/>
            <a:ext cx="4764622" cy="729295"/>
          </a:xfrm>
          <a:prstGeom prst="rect">
            <a:avLst/>
          </a:prstGeom>
          <a:noFill/>
        </p:spPr>
        <p:txBody>
          <a:bodyPr wrap="none" lIns="112641" tIns="56321" rIns="112641" bIns="56321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British Council Sans" panose="020B0504020202020204" pitchFamily="2" charset="0"/>
              </a:rPr>
              <a:t>Write your answers</a:t>
            </a:r>
          </a:p>
        </p:txBody>
      </p:sp>
    </p:spTree>
    <p:extLst>
      <p:ext uri="{BB962C8B-B14F-4D97-AF65-F5344CB8AC3E}">
        <p14:creationId xmlns:p14="http://schemas.microsoft.com/office/powerpoint/2010/main" val="262714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260" y="201216"/>
            <a:ext cx="13321480" cy="6912768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059" tIns="50530" rIns="101059" bIns="5053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81536" y="764983"/>
            <a:ext cx="7840427" cy="707886"/>
          </a:xfrm>
          <a:prstGeom prst="rect">
            <a:avLst/>
          </a:prstGeom>
          <a:ln w="190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British Council Sans" panose="020B0504020202020204" pitchFamily="2" charset="0"/>
              </a:rPr>
              <a:t>Tell me what about this picture?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3857" y="5817840"/>
            <a:ext cx="4568286" cy="1092607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65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ritish Council Sans" panose="020B0504020202020204" pitchFamily="2" charset="0"/>
              </a:rPr>
              <a:t>Fan</a:t>
            </a:r>
          </a:p>
        </p:txBody>
      </p:sp>
      <p:pic>
        <p:nvPicPr>
          <p:cNvPr id="1026" name="Picture 2" descr="Click Cyclone Fan 9&amp;quot; Blue - Buy Click Cyclone Fan 9&amp;quot; Blue Online at  Wholesale Pr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680" y="1641376"/>
            <a:ext cx="5599509" cy="428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32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260" y="201216"/>
            <a:ext cx="13321480" cy="6912768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059" tIns="50530" rIns="101059" bIns="5053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37786" y="880590"/>
            <a:ext cx="7840427" cy="707886"/>
          </a:xfrm>
          <a:prstGeom prst="rect">
            <a:avLst/>
          </a:prstGeom>
          <a:ln w="190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British Council Sans" panose="020B0504020202020204" pitchFamily="2" charset="0"/>
              </a:rPr>
              <a:t>Tell me what about this picture?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632" y="1950256"/>
            <a:ext cx="6413893" cy="3851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619585" y="5817840"/>
            <a:ext cx="8476831" cy="1092607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65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ritish Council Sans" panose="020B0504020202020204" pitchFamily="2" charset="0"/>
              </a:rPr>
              <a:t>The fan is on the van.</a:t>
            </a:r>
          </a:p>
        </p:txBody>
      </p:sp>
    </p:spTree>
    <p:extLst>
      <p:ext uri="{BB962C8B-B14F-4D97-AF65-F5344CB8AC3E}">
        <p14:creationId xmlns:p14="http://schemas.microsoft.com/office/powerpoint/2010/main" val="350553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260" y="201216"/>
            <a:ext cx="13321480" cy="6912768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059" tIns="50530" rIns="101059" bIns="5053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37787" y="417240"/>
            <a:ext cx="7840427" cy="707886"/>
          </a:xfrm>
          <a:prstGeom prst="rect">
            <a:avLst/>
          </a:prstGeom>
          <a:ln w="190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British Council Sans" panose="020B0504020202020204" pitchFamily="2" charset="0"/>
              </a:rPr>
              <a:t>Tell me what about this picture?</a:t>
            </a:r>
          </a:p>
        </p:txBody>
      </p:sp>
      <p:sp>
        <p:nvSpPr>
          <p:cNvPr id="8" name="Rectangle 7"/>
          <p:cNvSpPr/>
          <p:nvPr/>
        </p:nvSpPr>
        <p:spPr>
          <a:xfrm>
            <a:off x="3257600" y="4860085"/>
            <a:ext cx="6944548" cy="923330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ritish Council Sans" panose="020B0504020202020204" pitchFamily="2" charset="0"/>
              </a:rPr>
              <a:t>Vine – </a:t>
            </a:r>
            <a:r>
              <a:rPr lang="en-US" sz="5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আঙ্গুর</a:t>
            </a:r>
            <a:r>
              <a:rPr lang="en-US" sz="5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US" sz="5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4185662" y="1506936"/>
            <a:ext cx="5344675" cy="3343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5EFAB5-3B9E-4819-A69F-D230E2C0D73D}"/>
              </a:ext>
            </a:extLst>
          </p:cNvPr>
          <p:cNvSpPr txBox="1"/>
          <p:nvPr/>
        </p:nvSpPr>
        <p:spPr>
          <a:xfrm>
            <a:off x="4195222" y="5776239"/>
            <a:ext cx="53351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</a:rPr>
              <a:t>Grapes on a vine</a:t>
            </a:r>
          </a:p>
        </p:txBody>
      </p:sp>
    </p:spTree>
    <p:extLst>
      <p:ext uri="{BB962C8B-B14F-4D97-AF65-F5344CB8AC3E}">
        <p14:creationId xmlns:p14="http://schemas.microsoft.com/office/powerpoint/2010/main" val="398486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06123" y="489248"/>
            <a:ext cx="4703750" cy="79840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lIns="120123" tIns="60062" rIns="120123" bIns="60062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ritish Council Sans" panose="020B0504020202020204" pitchFamily="2" charset="0"/>
              </a:rPr>
              <a:t>Pronounce these</a:t>
            </a:r>
          </a:p>
        </p:txBody>
      </p:sp>
      <p:sp>
        <p:nvSpPr>
          <p:cNvPr id="4" name="Rectangle 3"/>
          <p:cNvSpPr/>
          <p:nvPr/>
        </p:nvSpPr>
        <p:spPr>
          <a:xfrm>
            <a:off x="197260" y="201216"/>
            <a:ext cx="13321480" cy="6912768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059" tIns="50530" rIns="101059" bIns="50530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8433" y="1857400"/>
            <a:ext cx="8219135" cy="436861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lIns="120123" tIns="60062" rIns="120123" bIns="60062" rtlCol="0">
            <a:spAutoFit/>
          </a:bodyPr>
          <a:lstStyle/>
          <a:p>
            <a:pPr algn="ctr"/>
            <a:r>
              <a:rPr lang="en-US" sz="13800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ritish Council Sans" panose="020B0504020202020204" pitchFamily="2" charset="0"/>
              </a:rPr>
              <a:t>Fan, Van</a:t>
            </a:r>
          </a:p>
          <a:p>
            <a:pPr algn="ctr"/>
            <a:r>
              <a:rPr lang="en-US" sz="13800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ritish Council Sans" panose="020B0504020202020204" pitchFamily="2" charset="0"/>
              </a:rPr>
              <a:t>Fine, Vine</a:t>
            </a:r>
          </a:p>
        </p:txBody>
      </p:sp>
    </p:spTree>
    <p:extLst>
      <p:ext uri="{BB962C8B-B14F-4D97-AF65-F5344CB8AC3E}">
        <p14:creationId xmlns:p14="http://schemas.microsoft.com/office/powerpoint/2010/main" val="181065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17057" y="700045"/>
            <a:ext cx="3281887" cy="798406"/>
          </a:xfrm>
          <a:prstGeom prst="rect">
            <a:avLst/>
          </a:prstGeom>
          <a:noFill/>
          <a:ln>
            <a:noFill/>
          </a:ln>
        </p:spPr>
        <p:txBody>
          <a:bodyPr wrap="none" lIns="120123" tIns="60062" rIns="120123" bIns="60062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ritish Council Sans" panose="020B0504020202020204" pitchFamily="2" charset="0"/>
              </a:rPr>
              <a:t>Try another</a:t>
            </a:r>
          </a:p>
        </p:txBody>
      </p:sp>
      <p:sp>
        <p:nvSpPr>
          <p:cNvPr id="4" name="Rectangle 3"/>
          <p:cNvSpPr/>
          <p:nvPr/>
        </p:nvSpPr>
        <p:spPr>
          <a:xfrm>
            <a:off x="197260" y="201216"/>
            <a:ext cx="13321480" cy="6912768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059" tIns="50530" rIns="101059" bIns="50530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6209928" y="1711642"/>
            <a:ext cx="4104456" cy="3891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349388" y="5653639"/>
            <a:ext cx="11017223" cy="1044627"/>
          </a:xfrm>
          <a:prstGeom prst="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wrap="square" lIns="120123" tIns="60062" rIns="120123" bIns="60062" rtlCol="0">
            <a:spAutoFit/>
          </a:bodyPr>
          <a:lstStyle/>
          <a:p>
            <a:pPr algn="ctr"/>
            <a:r>
              <a:rPr lang="en-US" sz="6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ritish Council Sans" panose="020B0504020202020204" pitchFamily="2" charset="0"/>
              </a:rPr>
              <a:t>I like grapes from the vine!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F9963A-92AF-467D-83D9-E115B85545FC}"/>
              </a:ext>
            </a:extLst>
          </p:cNvPr>
          <p:cNvSpPr txBox="1"/>
          <p:nvPr/>
        </p:nvSpPr>
        <p:spPr>
          <a:xfrm>
            <a:off x="1993217" y="3657600"/>
            <a:ext cx="2816797" cy="76944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4400" b="1" dirty="0"/>
              <a:t>I feel fine.</a:t>
            </a:r>
          </a:p>
        </p:txBody>
      </p:sp>
    </p:spTree>
    <p:extLst>
      <p:ext uri="{BB962C8B-B14F-4D97-AF65-F5344CB8AC3E}">
        <p14:creationId xmlns:p14="http://schemas.microsoft.com/office/powerpoint/2010/main" val="223190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260" y="201216"/>
            <a:ext cx="13321480" cy="6912768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059" tIns="50530" rIns="101059" bIns="50530"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417911" y="2339168"/>
            <a:ext cx="12880179" cy="26368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8615" y="4984301"/>
            <a:ext cx="12578771" cy="1121571"/>
          </a:xfrm>
          <a:prstGeom prst="rect">
            <a:avLst/>
          </a:prstGeom>
          <a:noFill/>
          <a:ln>
            <a:noFill/>
          </a:ln>
        </p:spPr>
        <p:txBody>
          <a:bodyPr wrap="square" lIns="120123" tIns="60062" rIns="120123" bIns="60062" rtlCol="0">
            <a:spAutoFit/>
          </a:bodyPr>
          <a:lstStyle/>
          <a:p>
            <a:pPr algn="ctr"/>
            <a:r>
              <a:rPr lang="en-US" sz="65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highlight>
                  <a:srgbClr val="FFFF00"/>
                </a:highlight>
                <a:latin typeface="British Council Sans" panose="020B0504020202020204" pitchFamily="2" charset="0"/>
              </a:rPr>
              <a:t>Vase, Fish, Vegetables, Elephant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786F9E-6EEA-4D57-9D1C-03A24FF69FE1}"/>
              </a:ext>
            </a:extLst>
          </p:cNvPr>
          <p:cNvSpPr txBox="1"/>
          <p:nvPr/>
        </p:nvSpPr>
        <p:spPr>
          <a:xfrm flipH="1">
            <a:off x="1889448" y="980728"/>
            <a:ext cx="9747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highlight>
                  <a:srgbClr val="FF00FF"/>
                </a:highlight>
              </a:rPr>
              <a:t>Write the words about each pictures:</a:t>
            </a:r>
          </a:p>
        </p:txBody>
      </p:sp>
    </p:spTree>
    <p:extLst>
      <p:ext uri="{BB962C8B-B14F-4D97-AF65-F5344CB8AC3E}">
        <p14:creationId xmlns:p14="http://schemas.microsoft.com/office/powerpoint/2010/main" val="109564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602D02-5FBE-4CD4-932D-EC4F2027B950}"/>
              </a:ext>
            </a:extLst>
          </p:cNvPr>
          <p:cNvSpPr txBox="1"/>
          <p:nvPr/>
        </p:nvSpPr>
        <p:spPr>
          <a:xfrm>
            <a:off x="4409728" y="2289448"/>
            <a:ext cx="35108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Home Work.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C8CBFA-84F8-4934-8F7D-13FF3178B4A3}"/>
              </a:ext>
            </a:extLst>
          </p:cNvPr>
          <p:cNvSpPr txBox="1"/>
          <p:nvPr/>
        </p:nvSpPr>
        <p:spPr>
          <a:xfrm>
            <a:off x="1961456" y="3657600"/>
            <a:ext cx="8972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Page No 10  in your textbook.</a:t>
            </a:r>
          </a:p>
        </p:txBody>
      </p:sp>
    </p:spTree>
    <p:extLst>
      <p:ext uri="{BB962C8B-B14F-4D97-AF65-F5344CB8AC3E}">
        <p14:creationId xmlns:p14="http://schemas.microsoft.com/office/powerpoint/2010/main" val="2952461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2275" y="1198978"/>
            <a:ext cx="11211451" cy="37685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53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ritish Council Sans" panose="020B0504020202020204" pitchFamily="2" charset="0"/>
              </a:rPr>
              <a:t>Thank you everybody See you next class</a:t>
            </a:r>
          </a:p>
        </p:txBody>
      </p:sp>
      <p:sp>
        <p:nvSpPr>
          <p:cNvPr id="3" name="Rectangle 2"/>
          <p:cNvSpPr/>
          <p:nvPr/>
        </p:nvSpPr>
        <p:spPr>
          <a:xfrm>
            <a:off x="197260" y="201216"/>
            <a:ext cx="13321480" cy="6912768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059" tIns="50530" rIns="101059" bIns="5053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5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29405" y="1397856"/>
            <a:ext cx="10257193" cy="4519489"/>
          </a:xfrm>
          <a:prstGeom prst="rect">
            <a:avLst/>
          </a:prstGeom>
          <a:noFill/>
        </p:spPr>
        <p:txBody>
          <a:bodyPr wrap="none" lIns="120123" tIns="60062" rIns="120123" bIns="60062" rtlCol="0">
            <a:spAutoFit/>
          </a:bodyPr>
          <a:lstStyle/>
          <a:p>
            <a:pPr algn="ctr"/>
            <a:r>
              <a:rPr lang="en-US" sz="6398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British Council Sans" panose="020B0504020202020204" pitchFamily="2" charset="0"/>
              </a:rPr>
              <a:t>Mijanur</a:t>
            </a:r>
            <a:r>
              <a:rPr lang="en-US" sz="6398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British Council Sans" panose="020B0504020202020204" pitchFamily="2" charset="0"/>
              </a:rPr>
              <a:t> Rahman</a:t>
            </a:r>
          </a:p>
          <a:p>
            <a:pPr algn="ctr"/>
            <a:r>
              <a:rPr lang="en-US" sz="4266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British Council Sans" panose="020B0504020202020204" pitchFamily="2" charset="0"/>
              </a:rPr>
              <a:t>Assistant Teacher</a:t>
            </a:r>
          </a:p>
          <a:p>
            <a:pPr algn="ctr"/>
            <a:r>
              <a:rPr lang="en-US" sz="5119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British Council Sans" panose="020B0504020202020204" pitchFamily="2" charset="0"/>
              </a:rPr>
              <a:t>Gopalpur(Uttar) Govt. Primary School</a:t>
            </a:r>
          </a:p>
          <a:p>
            <a:pPr algn="ctr"/>
            <a:r>
              <a:rPr lang="en-US" sz="4266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British Council Sans" panose="020B0504020202020204" pitchFamily="2" charset="0"/>
              </a:rPr>
              <a:t>Durgapur, </a:t>
            </a:r>
            <a:r>
              <a:rPr lang="en-US" sz="4266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British Council Sans" panose="020B0504020202020204" pitchFamily="2" charset="0"/>
              </a:rPr>
              <a:t>Netrakona</a:t>
            </a:r>
            <a:endParaRPr lang="en-US" sz="4266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British Council Sans" panose="020B0504020202020204" pitchFamily="2" charset="0"/>
            </a:endParaRPr>
          </a:p>
          <a:p>
            <a:pPr algn="ctr"/>
            <a:r>
              <a:rPr lang="en-US" sz="4266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British Council Sans" panose="020B0504020202020204" pitchFamily="2" charset="0"/>
              </a:rPr>
              <a:t>Mobile: 01912793491</a:t>
            </a:r>
          </a:p>
          <a:p>
            <a:pPr algn="ctr"/>
            <a:r>
              <a:rPr lang="en-US" sz="4266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British Council Sans" panose="020B0504020202020204" pitchFamily="2" charset="0"/>
              </a:rPr>
              <a:t>E-mail: sabitmijan@gmail.com</a:t>
            </a:r>
          </a:p>
        </p:txBody>
      </p:sp>
      <p:sp>
        <p:nvSpPr>
          <p:cNvPr id="7" name="Rectangle 6"/>
          <p:cNvSpPr/>
          <p:nvPr/>
        </p:nvSpPr>
        <p:spPr>
          <a:xfrm>
            <a:off x="197260" y="201216"/>
            <a:ext cx="13321480" cy="6912768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059" tIns="50530" rIns="101059" bIns="5053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1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7260" y="201216"/>
            <a:ext cx="13321480" cy="6912768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059" tIns="50530" rIns="101059" bIns="50530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67875" y="2215735"/>
            <a:ext cx="9180253" cy="288373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112641" tIns="56321" rIns="112641" bIns="56321" rtlCol="0">
            <a:spAutoFit/>
          </a:bodyPr>
          <a:lstStyle/>
          <a:p>
            <a:pPr algn="ctr"/>
            <a:r>
              <a:rPr lang="en-US" sz="18000" dirty="0" err="1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British Council Sans" panose="020B0504020202020204" pitchFamily="2" charset="0"/>
              </a:rPr>
              <a:t>gleoulace</a:t>
            </a:r>
            <a:endParaRPr lang="en-US" sz="18000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British Council Sans" panose="020B0504020202020204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7776" y="882300"/>
            <a:ext cx="7780447" cy="575407"/>
          </a:xfrm>
          <a:prstGeom prst="rect">
            <a:avLst/>
          </a:prstGeom>
          <a:noFill/>
        </p:spPr>
        <p:txBody>
          <a:bodyPr wrap="none" lIns="112641" tIns="56321" rIns="112641" bIns="56321" rtlCol="0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British Council Sans" panose="020B0504020202020204" pitchFamily="2" charset="0"/>
              </a:rPr>
              <a:t>Rearrange the word to make a meaningful word.</a:t>
            </a:r>
          </a:p>
        </p:txBody>
      </p:sp>
    </p:spTree>
    <p:extLst>
      <p:ext uri="{BB962C8B-B14F-4D97-AF65-F5344CB8AC3E}">
        <p14:creationId xmlns:p14="http://schemas.microsoft.com/office/powerpoint/2010/main" val="218473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7260" y="201216"/>
            <a:ext cx="13321480" cy="6912768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059" tIns="50530" rIns="101059" bIns="50530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77460" y="1713384"/>
            <a:ext cx="9161081" cy="288373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112641" tIns="56321" rIns="112641" bIns="56321" rtlCol="0" anchor="ctr">
            <a:spAutoFit/>
          </a:bodyPr>
          <a:lstStyle/>
          <a:p>
            <a:pPr algn="ctr"/>
            <a:r>
              <a:rPr lang="en-US" sz="18000" dirty="0">
                <a:ln>
                  <a:solidFill>
                    <a:schemeClr val="bg1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British Council Sans" panose="020B0504020202020204" pitchFamily="2" charset="0"/>
              </a:rPr>
              <a:t>colleague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3109" y="882300"/>
            <a:ext cx="3709782" cy="652351"/>
          </a:xfrm>
          <a:prstGeom prst="rect">
            <a:avLst/>
          </a:prstGeom>
          <a:noFill/>
        </p:spPr>
        <p:txBody>
          <a:bodyPr wrap="none" lIns="112641" tIns="56321" rIns="112641" bIns="56321" rtlCol="0">
            <a:spAutoFit/>
          </a:bodyPr>
          <a:lstStyle/>
          <a:p>
            <a:pPr algn="ctr"/>
            <a:r>
              <a:rPr lang="en-US" sz="35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British Council Sans" panose="020B0504020202020204" pitchFamily="2" charset="0"/>
              </a:rPr>
              <a:t>Match your word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7560" y="4887545"/>
            <a:ext cx="7581502" cy="1221738"/>
          </a:xfrm>
          <a:prstGeom prst="rect">
            <a:avLst/>
          </a:prstGeom>
          <a:noFill/>
          <a:ln w="28575">
            <a:noFill/>
          </a:ln>
        </p:spPr>
        <p:txBody>
          <a:bodyPr wrap="square" lIns="112641" tIns="56321" rIns="112641" bIns="56321" rtlCol="0" anchor="ctr">
            <a:spAutoFit/>
          </a:bodyPr>
          <a:lstStyle/>
          <a:p>
            <a:pPr algn="ctr"/>
            <a:r>
              <a:rPr lang="en-US" sz="7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সহকর্মী</a:t>
            </a:r>
            <a:endParaRPr lang="en-US" sz="7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09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7260" y="201216"/>
            <a:ext cx="13321480" cy="6912768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059" tIns="50530" rIns="101059" bIns="50530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8492" y="882300"/>
            <a:ext cx="12219033" cy="1037072"/>
          </a:xfrm>
          <a:prstGeom prst="rect">
            <a:avLst/>
          </a:prstGeom>
          <a:noFill/>
        </p:spPr>
        <p:txBody>
          <a:bodyPr wrap="none" lIns="112641" tIns="56321" rIns="112641" bIns="56321" rtlCol="0">
            <a:spAutoFit/>
          </a:bodyPr>
          <a:lstStyle/>
          <a:p>
            <a:pPr algn="ctr"/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British Council Sans" panose="020B0504020202020204" pitchFamily="2" charset="0"/>
              </a:rPr>
              <a:t>What do you use to say goodbye?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68469" y="2217440"/>
            <a:ext cx="10790695" cy="4422614"/>
          </a:xfrm>
          <a:prstGeom prst="rect">
            <a:avLst/>
          </a:prstGeom>
          <a:noFill/>
        </p:spPr>
        <p:txBody>
          <a:bodyPr wrap="none" lIns="112641" tIns="56321" rIns="112641" bIns="56321" rtlCol="0">
            <a:spAutoFit/>
          </a:bodyPr>
          <a:lstStyle/>
          <a:p>
            <a:pPr algn="ctr"/>
            <a:r>
              <a:rPr lang="en-US" sz="7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British Council Sans" panose="020B0504020202020204" pitchFamily="2" charset="0"/>
              </a:rPr>
              <a:t>We use to say goodbye – </a:t>
            </a:r>
          </a:p>
          <a:p>
            <a:pPr lvl="4"/>
            <a:r>
              <a:rPr lang="en-US" sz="7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British Council Sans" panose="020B0504020202020204" pitchFamily="2" charset="0"/>
              </a:rPr>
              <a:t>bye!</a:t>
            </a:r>
          </a:p>
          <a:p>
            <a:pPr lvl="4"/>
            <a:r>
              <a:rPr lang="en-US" sz="7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British Council Sans" panose="020B0504020202020204" pitchFamily="2" charset="0"/>
              </a:rPr>
              <a:t>See you later.</a:t>
            </a:r>
          </a:p>
          <a:p>
            <a:pPr lvl="4"/>
            <a:r>
              <a:rPr lang="en-US" sz="7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British Council Sans" panose="020B0504020202020204" pitchFamily="2" charset="0"/>
              </a:rPr>
              <a:t>See you.</a:t>
            </a:r>
          </a:p>
        </p:txBody>
      </p:sp>
    </p:spTree>
    <p:extLst>
      <p:ext uri="{BB962C8B-B14F-4D97-AF65-F5344CB8AC3E}">
        <p14:creationId xmlns:p14="http://schemas.microsoft.com/office/powerpoint/2010/main" val="418602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260" y="201216"/>
            <a:ext cx="13321480" cy="6912768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059" tIns="50530" rIns="101059" bIns="50530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77954" y="705272"/>
            <a:ext cx="8360093" cy="652351"/>
          </a:xfrm>
          <a:prstGeom prst="rect">
            <a:avLst/>
          </a:prstGeom>
          <a:noFill/>
        </p:spPr>
        <p:txBody>
          <a:bodyPr wrap="none" lIns="112641" tIns="56321" rIns="112641" bIns="56321" rtlCol="0">
            <a:spAutoFit/>
          </a:bodyPr>
          <a:lstStyle/>
          <a:p>
            <a:pPr algn="ctr"/>
            <a:r>
              <a:rPr lang="en-US" sz="35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British Council Sans" panose="020B0504020202020204" pitchFamily="2" charset="0"/>
              </a:rPr>
              <a:t>Let's know the meaning of some words.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741933"/>
              </p:ext>
            </p:extLst>
          </p:nvPr>
        </p:nvGraphicFramePr>
        <p:xfrm>
          <a:off x="624808" y="1929408"/>
          <a:ext cx="12466385" cy="459136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491150">
                  <a:extLst>
                    <a:ext uri="{9D8B030D-6E8A-4147-A177-3AD203B41FA5}">
                      <a16:colId xmlns:a16="http://schemas.microsoft.com/office/drawing/2014/main" val="335223872"/>
                    </a:ext>
                  </a:extLst>
                </a:gridCol>
                <a:gridCol w="3733930">
                  <a:extLst>
                    <a:ext uri="{9D8B030D-6E8A-4147-A177-3AD203B41FA5}">
                      <a16:colId xmlns:a16="http://schemas.microsoft.com/office/drawing/2014/main" val="1674888376"/>
                    </a:ext>
                  </a:extLst>
                </a:gridCol>
                <a:gridCol w="7241305">
                  <a:extLst>
                    <a:ext uri="{9D8B030D-6E8A-4147-A177-3AD203B41FA5}">
                      <a16:colId xmlns:a16="http://schemas.microsoft.com/office/drawing/2014/main" val="1296304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500" dirty="0">
                          <a:effectLst/>
                        </a:rPr>
                        <a:t>No.</a:t>
                      </a:r>
                      <a:endParaRPr lang="en-US" sz="4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0601" marR="0" lvl="1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500" dirty="0">
                          <a:effectLst/>
                        </a:rPr>
                        <a:t>Words</a:t>
                      </a:r>
                      <a:endParaRPr lang="en-US" sz="4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0601" marR="0" lvl="1" indent="0" algn="l" defTabSz="120120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500" dirty="0">
                          <a:effectLst/>
                          <a:latin typeface="+mn-lt"/>
                          <a:ea typeface="+mn-ea"/>
                          <a:cs typeface="+mn-cs"/>
                        </a:rPr>
                        <a:t>Meanings</a:t>
                      </a:r>
                      <a:endParaRPr lang="en-US" sz="4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03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5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  <a:t>1</a:t>
                      </a:r>
                      <a:endParaRPr lang="en-US" sz="45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Add</a:t>
                      </a:r>
                      <a:endParaRPr lang="en-US" sz="5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0601" marR="0" lv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" panose="02000000000000000000" pitchFamily="2" charset="0"/>
                          <a:ea typeface="Calibri" panose="020F0502020204030204" pitchFamily="34" charset="0"/>
                          <a:cs typeface="Nikosh" panose="02000000000000000000" pitchFamily="2" charset="0"/>
                        </a:rPr>
                        <a:t>যোগ</a:t>
                      </a:r>
                      <a:r>
                        <a:rPr lang="en-US" sz="500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" panose="02000000000000000000" pitchFamily="2" charset="0"/>
                          <a:ea typeface="Calibri" panose="020F0502020204030204" pitchFamily="34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5000" baseline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" panose="02000000000000000000" pitchFamily="2" charset="0"/>
                          <a:ea typeface="Calibri" panose="020F0502020204030204" pitchFamily="34" charset="0"/>
                          <a:cs typeface="Nikosh" panose="02000000000000000000" pitchFamily="2" charset="0"/>
                        </a:rPr>
                        <a:t>করা</a:t>
                      </a:r>
                      <a:r>
                        <a:rPr lang="en-US" sz="500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" panose="02000000000000000000" pitchFamily="2" charset="0"/>
                          <a:ea typeface="Calibri" panose="020F0502020204030204" pitchFamily="34" charset="0"/>
                          <a:cs typeface="Nikosh" panose="02000000000000000000" pitchFamily="2" charset="0"/>
                        </a:rPr>
                        <a:t>, </a:t>
                      </a:r>
                      <a:r>
                        <a:rPr lang="en-US" sz="5000" baseline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" panose="02000000000000000000" pitchFamily="2" charset="0"/>
                          <a:ea typeface="Calibri" panose="020F0502020204030204" pitchFamily="34" charset="0"/>
                          <a:cs typeface="Nikosh" panose="02000000000000000000" pitchFamily="2" charset="0"/>
                        </a:rPr>
                        <a:t>যুক্ত</a:t>
                      </a:r>
                      <a:r>
                        <a:rPr lang="en-US" sz="500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" panose="02000000000000000000" pitchFamily="2" charset="0"/>
                          <a:ea typeface="Calibri" panose="020F0502020204030204" pitchFamily="34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5000" baseline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" panose="02000000000000000000" pitchFamily="2" charset="0"/>
                          <a:ea typeface="Calibri" panose="020F0502020204030204" pitchFamily="34" charset="0"/>
                          <a:cs typeface="Nikosh" panose="02000000000000000000" pitchFamily="2" charset="0"/>
                        </a:rPr>
                        <a:t>করা</a:t>
                      </a:r>
                      <a:endParaRPr lang="en-US" sz="5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" panose="02000000000000000000" pitchFamily="2" charset="0"/>
                        <a:ea typeface="Calibri" panose="020F0502020204030204" pitchFamily="34" charset="0"/>
                        <a:cs typeface="Nikosh" panose="020000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550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500" b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  <a:t>2</a:t>
                      </a:r>
                      <a:endParaRPr lang="en-US" sz="4500" b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Information</a:t>
                      </a:r>
                      <a:endParaRPr lang="en-US" sz="5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0601" marR="0" lv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" panose="02000000000000000000" pitchFamily="2" charset="0"/>
                          <a:ea typeface="Calibri" panose="020F0502020204030204" pitchFamily="34" charset="0"/>
                          <a:cs typeface="Nikosh" panose="02000000000000000000" pitchFamily="2" charset="0"/>
                        </a:rPr>
                        <a:t>তথ্য</a:t>
                      </a:r>
                      <a:endParaRPr lang="en-US" sz="5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" panose="02000000000000000000" pitchFamily="2" charset="0"/>
                        <a:ea typeface="Calibri" panose="020F0502020204030204" pitchFamily="34" charset="0"/>
                        <a:cs typeface="Nikosh" panose="020000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033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5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  <a:t>3</a:t>
                      </a:r>
                      <a:endParaRPr lang="en-US" sz="45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Married</a:t>
                      </a:r>
                      <a:endParaRPr lang="en-US" sz="5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0601" marR="0" lv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" panose="02000000000000000000" pitchFamily="2" charset="0"/>
                          <a:ea typeface="Calibri" panose="020F0502020204030204" pitchFamily="34" charset="0"/>
                          <a:cs typeface="Nikosh" panose="02000000000000000000" pitchFamily="2" charset="0"/>
                        </a:rPr>
                        <a:t>বিবাহিত</a:t>
                      </a:r>
                      <a:endParaRPr lang="en-US" sz="5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" panose="02000000000000000000" pitchFamily="2" charset="0"/>
                        <a:ea typeface="Calibri" panose="020F0502020204030204" pitchFamily="34" charset="0"/>
                        <a:cs typeface="Nikosh" panose="020000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1855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5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  <a:t>4</a:t>
                      </a:r>
                      <a:endParaRPr lang="en-US" sz="45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Men</a:t>
                      </a:r>
                      <a:endParaRPr lang="en-US" sz="5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0601" marR="0" lv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পুরুষ</a:t>
                      </a:r>
                      <a:r>
                        <a:rPr lang="en-US" sz="5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50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লোক</a:t>
                      </a:r>
                      <a:endParaRPr lang="en-US" sz="5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" panose="02000000000000000000" pitchFamily="2" charset="0"/>
                        <a:ea typeface="Calibri" panose="020F0502020204030204" pitchFamily="34" charset="0"/>
                        <a:cs typeface="Nikosh" panose="020000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186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5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  <a:t>5</a:t>
                      </a:r>
                      <a:endParaRPr lang="en-US" sz="45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Nickname</a:t>
                      </a:r>
                      <a:endParaRPr lang="en-US" sz="5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0601" marR="0" lv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" panose="02000000000000000000" pitchFamily="2" charset="0"/>
                          <a:ea typeface="Calibri" panose="020F0502020204030204" pitchFamily="34" charset="0"/>
                          <a:cs typeface="Nikosh" panose="02000000000000000000" pitchFamily="2" charset="0"/>
                        </a:rPr>
                        <a:t>ডাকনাম</a:t>
                      </a:r>
                      <a:r>
                        <a:rPr lang="en-US" sz="5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" panose="02000000000000000000" pitchFamily="2" charset="0"/>
                          <a:ea typeface="Calibri" panose="020F0502020204030204" pitchFamily="34" charset="0"/>
                          <a:cs typeface="Nikosh" panose="02000000000000000000" pitchFamily="2" charset="0"/>
                        </a:rPr>
                        <a:t>, </a:t>
                      </a:r>
                      <a:r>
                        <a:rPr lang="en-US" sz="50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" panose="02000000000000000000" pitchFamily="2" charset="0"/>
                          <a:ea typeface="Calibri" panose="020F0502020204030204" pitchFamily="34" charset="0"/>
                          <a:cs typeface="Nikosh" panose="02000000000000000000" pitchFamily="2" charset="0"/>
                        </a:rPr>
                        <a:t>উপনাম</a:t>
                      </a:r>
                      <a:endParaRPr lang="en-US" sz="5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" panose="02000000000000000000" pitchFamily="2" charset="0"/>
                        <a:ea typeface="Calibri" panose="020F0502020204030204" pitchFamily="34" charset="0"/>
                        <a:cs typeface="Nikosh" panose="020000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265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145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260" y="201216"/>
            <a:ext cx="13321480" cy="6912768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059" tIns="50530" rIns="101059" bIns="50530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77954" y="705272"/>
            <a:ext cx="8360093" cy="652351"/>
          </a:xfrm>
          <a:prstGeom prst="rect">
            <a:avLst/>
          </a:prstGeom>
          <a:noFill/>
        </p:spPr>
        <p:txBody>
          <a:bodyPr wrap="none" lIns="112641" tIns="56321" rIns="112641" bIns="56321" rtlCol="0">
            <a:spAutoFit/>
          </a:bodyPr>
          <a:lstStyle/>
          <a:p>
            <a:pPr algn="ctr"/>
            <a:r>
              <a:rPr lang="en-US" sz="35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British Council Sans" panose="020B0504020202020204" pitchFamily="2" charset="0"/>
              </a:rPr>
              <a:t>Let's know the meaning of some words.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372413"/>
              </p:ext>
            </p:extLst>
          </p:nvPr>
        </p:nvGraphicFramePr>
        <p:xfrm>
          <a:off x="624808" y="1929408"/>
          <a:ext cx="12466385" cy="459136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491150">
                  <a:extLst>
                    <a:ext uri="{9D8B030D-6E8A-4147-A177-3AD203B41FA5}">
                      <a16:colId xmlns:a16="http://schemas.microsoft.com/office/drawing/2014/main" val="335223872"/>
                    </a:ext>
                  </a:extLst>
                </a:gridCol>
                <a:gridCol w="3733930">
                  <a:extLst>
                    <a:ext uri="{9D8B030D-6E8A-4147-A177-3AD203B41FA5}">
                      <a16:colId xmlns:a16="http://schemas.microsoft.com/office/drawing/2014/main" val="1674888376"/>
                    </a:ext>
                  </a:extLst>
                </a:gridCol>
                <a:gridCol w="7241305">
                  <a:extLst>
                    <a:ext uri="{9D8B030D-6E8A-4147-A177-3AD203B41FA5}">
                      <a16:colId xmlns:a16="http://schemas.microsoft.com/office/drawing/2014/main" val="1296304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500" dirty="0">
                          <a:effectLst/>
                        </a:rPr>
                        <a:t>No.</a:t>
                      </a:r>
                      <a:endParaRPr lang="en-US" sz="4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0601" marR="0" lvl="1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500" dirty="0">
                          <a:effectLst/>
                        </a:rPr>
                        <a:t>Words</a:t>
                      </a:r>
                      <a:endParaRPr lang="en-US" sz="4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0601" marR="0" lvl="1" indent="0" algn="l" defTabSz="120120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500" dirty="0">
                          <a:effectLst/>
                          <a:latin typeface="+mn-lt"/>
                          <a:ea typeface="+mn-ea"/>
                          <a:cs typeface="+mn-cs"/>
                        </a:rPr>
                        <a:t>Meanings</a:t>
                      </a:r>
                      <a:endParaRPr lang="en-US" sz="4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03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5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  <a:t>6</a:t>
                      </a:r>
                      <a:endParaRPr lang="en-US" sz="45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Pronounced</a:t>
                      </a:r>
                      <a:endParaRPr lang="en-US" sz="5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0601" marR="0" lv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" panose="02000000000000000000" pitchFamily="2" charset="0"/>
                          <a:ea typeface="Calibri" panose="020F0502020204030204" pitchFamily="34" charset="0"/>
                          <a:cs typeface="Nikosh" panose="02000000000000000000" pitchFamily="2" charset="0"/>
                        </a:rPr>
                        <a:t>উচ্চারিত</a:t>
                      </a:r>
                      <a:r>
                        <a:rPr lang="en-US" sz="5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" panose="02000000000000000000" pitchFamily="2" charset="0"/>
                          <a:ea typeface="Calibri" panose="020F0502020204030204" pitchFamily="34" charset="0"/>
                          <a:cs typeface="Nikosh" panose="02000000000000000000" pitchFamily="2" charset="0"/>
                        </a:rPr>
                        <a:t>,</a:t>
                      </a:r>
                      <a:r>
                        <a:rPr lang="en-US" sz="500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" panose="02000000000000000000" pitchFamily="2" charset="0"/>
                          <a:ea typeface="Calibri" panose="020F0502020204030204" pitchFamily="34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5000" baseline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" panose="02000000000000000000" pitchFamily="2" charset="0"/>
                          <a:ea typeface="Calibri" panose="020F0502020204030204" pitchFamily="34" charset="0"/>
                          <a:cs typeface="Nikosh" panose="02000000000000000000" pitchFamily="2" charset="0"/>
                        </a:rPr>
                        <a:t>কথিত</a:t>
                      </a:r>
                      <a:endParaRPr lang="en-US" sz="5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" panose="02000000000000000000" pitchFamily="2" charset="0"/>
                        <a:ea typeface="Calibri" panose="020F0502020204030204" pitchFamily="34" charset="0"/>
                        <a:cs typeface="Nikosh" panose="020000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550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5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  <a:t>7</a:t>
                      </a:r>
                      <a:endParaRPr lang="en-US" sz="45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Spell</a:t>
                      </a:r>
                      <a:endParaRPr lang="en-US" sz="5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0601" marR="0" lv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" panose="02000000000000000000" pitchFamily="2" charset="0"/>
                          <a:ea typeface="Calibri" panose="020F0502020204030204" pitchFamily="34" charset="0"/>
                          <a:cs typeface="Nikosh" panose="02000000000000000000" pitchFamily="2" charset="0"/>
                        </a:rPr>
                        <a:t>বানান</a:t>
                      </a:r>
                      <a:r>
                        <a:rPr lang="en-US" sz="500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" panose="02000000000000000000" pitchFamily="2" charset="0"/>
                          <a:ea typeface="Calibri" panose="020F0502020204030204" pitchFamily="34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5000" baseline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" panose="02000000000000000000" pitchFamily="2" charset="0"/>
                          <a:ea typeface="Calibri" panose="020F0502020204030204" pitchFamily="34" charset="0"/>
                          <a:cs typeface="Nikosh" panose="02000000000000000000" pitchFamily="2" charset="0"/>
                        </a:rPr>
                        <a:t>করা</a:t>
                      </a:r>
                      <a:endParaRPr lang="en-US" sz="5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" panose="02000000000000000000" pitchFamily="2" charset="0"/>
                        <a:ea typeface="Calibri" panose="020F0502020204030204" pitchFamily="34" charset="0"/>
                        <a:cs typeface="Nikosh" panose="020000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033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5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  <a:t>8</a:t>
                      </a:r>
                      <a:endParaRPr lang="en-US" sz="45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Title</a:t>
                      </a:r>
                      <a:endParaRPr lang="en-US" sz="5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0601" marR="0" lv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" panose="02000000000000000000" pitchFamily="2" charset="0"/>
                          <a:ea typeface="Calibri" panose="020F0502020204030204" pitchFamily="34" charset="0"/>
                          <a:cs typeface="Nikosh" panose="02000000000000000000" pitchFamily="2" charset="0"/>
                        </a:rPr>
                        <a:t>উপাধি</a:t>
                      </a:r>
                      <a:r>
                        <a:rPr lang="en-US" sz="5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" panose="02000000000000000000" pitchFamily="2" charset="0"/>
                          <a:ea typeface="Calibri" panose="020F0502020204030204" pitchFamily="34" charset="0"/>
                          <a:cs typeface="Nikosh" panose="02000000000000000000" pitchFamily="2" charset="0"/>
                        </a:rPr>
                        <a:t>, </a:t>
                      </a:r>
                      <a:r>
                        <a:rPr lang="en-US" sz="50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" panose="02000000000000000000" pitchFamily="2" charset="0"/>
                          <a:ea typeface="Calibri" panose="020F0502020204030204" pitchFamily="34" charset="0"/>
                          <a:cs typeface="Nikosh" panose="02000000000000000000" pitchFamily="2" charset="0"/>
                        </a:rPr>
                        <a:t>পদবি</a:t>
                      </a:r>
                      <a:r>
                        <a:rPr lang="en-US" sz="5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" panose="02000000000000000000" pitchFamily="2" charset="0"/>
                          <a:ea typeface="Calibri" panose="020F0502020204030204" pitchFamily="34" charset="0"/>
                          <a:cs typeface="Nikosh" panose="02000000000000000000" pitchFamily="2" charset="0"/>
                        </a:rPr>
                        <a:t>,</a:t>
                      </a:r>
                      <a:r>
                        <a:rPr lang="en-US" sz="500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" panose="02000000000000000000" pitchFamily="2" charset="0"/>
                          <a:ea typeface="Calibri" panose="020F0502020204030204" pitchFamily="34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5000" baseline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" panose="02000000000000000000" pitchFamily="2" charset="0"/>
                          <a:ea typeface="Calibri" panose="020F0502020204030204" pitchFamily="34" charset="0"/>
                          <a:cs typeface="Nikosh" panose="02000000000000000000" pitchFamily="2" charset="0"/>
                        </a:rPr>
                        <a:t>নাম</a:t>
                      </a:r>
                      <a:endParaRPr lang="en-US" sz="5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" panose="02000000000000000000" pitchFamily="2" charset="0"/>
                        <a:ea typeface="Calibri" panose="020F0502020204030204" pitchFamily="34" charset="0"/>
                        <a:cs typeface="Nikosh" panose="020000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1855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5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  <a:t>9</a:t>
                      </a:r>
                      <a:endParaRPr lang="en-US" sz="45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Use</a:t>
                      </a:r>
                      <a:endParaRPr lang="en-US" sz="5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0601" marR="0" lv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" panose="02000000000000000000" pitchFamily="2" charset="0"/>
                          <a:ea typeface="Calibri" panose="020F0502020204030204" pitchFamily="34" charset="0"/>
                          <a:cs typeface="Nikosh" panose="02000000000000000000" pitchFamily="2" charset="0"/>
                        </a:rPr>
                        <a:t>ব্যবহার</a:t>
                      </a:r>
                      <a:r>
                        <a:rPr lang="en-US" sz="500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" panose="02000000000000000000" pitchFamily="2" charset="0"/>
                          <a:ea typeface="Calibri" panose="020F0502020204030204" pitchFamily="34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5000" baseline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" panose="02000000000000000000" pitchFamily="2" charset="0"/>
                          <a:ea typeface="Calibri" panose="020F0502020204030204" pitchFamily="34" charset="0"/>
                          <a:cs typeface="Nikosh" panose="02000000000000000000" pitchFamily="2" charset="0"/>
                        </a:rPr>
                        <a:t>করা</a:t>
                      </a:r>
                      <a:endParaRPr lang="en-US" sz="5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" panose="02000000000000000000" pitchFamily="2" charset="0"/>
                        <a:ea typeface="Calibri" panose="020F0502020204030204" pitchFamily="34" charset="0"/>
                        <a:cs typeface="Nikosh" panose="020000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186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5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  <a:t>10</a:t>
                      </a:r>
                      <a:endParaRPr lang="en-US" sz="45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Women</a:t>
                      </a:r>
                      <a:endParaRPr lang="en-US" sz="5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0601" marR="0" lv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" panose="02000000000000000000" pitchFamily="2" charset="0"/>
                          <a:ea typeface="Calibri" panose="020F0502020204030204" pitchFamily="34" charset="0"/>
                          <a:cs typeface="Nikosh" panose="02000000000000000000" pitchFamily="2" charset="0"/>
                        </a:rPr>
                        <a:t>মহিলা</a:t>
                      </a:r>
                      <a:r>
                        <a:rPr lang="en-US" sz="5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" panose="02000000000000000000" pitchFamily="2" charset="0"/>
                          <a:ea typeface="Calibri" panose="020F0502020204030204" pitchFamily="34" charset="0"/>
                          <a:cs typeface="Nikosh" panose="02000000000000000000" pitchFamily="2" charset="0"/>
                        </a:rPr>
                        <a:t>,</a:t>
                      </a:r>
                      <a:r>
                        <a:rPr lang="en-US" sz="500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" panose="02000000000000000000" pitchFamily="2" charset="0"/>
                          <a:ea typeface="Calibri" panose="020F0502020204030204" pitchFamily="34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5000" baseline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" panose="02000000000000000000" pitchFamily="2" charset="0"/>
                          <a:ea typeface="Calibri" panose="020F0502020204030204" pitchFamily="34" charset="0"/>
                          <a:cs typeface="Nikosh" panose="02000000000000000000" pitchFamily="2" charset="0"/>
                        </a:rPr>
                        <a:t>নারী</a:t>
                      </a:r>
                      <a:endParaRPr lang="en-US" sz="5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" panose="02000000000000000000" pitchFamily="2" charset="0"/>
                        <a:ea typeface="Calibri" panose="020F0502020204030204" pitchFamily="34" charset="0"/>
                        <a:cs typeface="Nikosh" panose="020000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265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03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260" y="201216"/>
            <a:ext cx="13321480" cy="6912768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059" tIns="50530" rIns="101059" bIns="5053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34529" y="814445"/>
            <a:ext cx="6446941" cy="861774"/>
          </a:xfrm>
          <a:prstGeom prst="rect">
            <a:avLst/>
          </a:prstGeom>
          <a:ln w="190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British Council Sans" panose="020B0504020202020204" pitchFamily="2" charset="0"/>
              </a:rPr>
              <a:t>Home work review: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31346" y="2289448"/>
            <a:ext cx="12853308" cy="451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260" y="201216"/>
            <a:ext cx="13321480" cy="6912768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059" tIns="50530" rIns="101059" bIns="5053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34530" y="635586"/>
            <a:ext cx="6446941" cy="861774"/>
          </a:xfrm>
          <a:prstGeom prst="rect">
            <a:avLst/>
          </a:prstGeom>
          <a:ln w="190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British Council Sans" panose="020B0504020202020204" pitchFamily="2" charset="0"/>
              </a:rPr>
              <a:t>Home work review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72811" y="1785392"/>
            <a:ext cx="12770378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3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4970</TotalTime>
  <Words>266</Words>
  <Application>Microsoft Office PowerPoint</Application>
  <PresentationFormat>Custom</PresentationFormat>
  <Paragraphs>80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Bradley Hand ITC</vt:lpstr>
      <vt:lpstr>British Council Sans</vt:lpstr>
      <vt:lpstr>Calibri</vt:lpstr>
      <vt:lpstr>Century Gothic</vt:lpstr>
      <vt:lpstr>Nikosh</vt:lpstr>
      <vt:lpstr>NikoshBAN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User</cp:lastModifiedBy>
  <cp:revision>450</cp:revision>
  <dcterms:created xsi:type="dcterms:W3CDTF">2020-12-23T12:53:06Z</dcterms:created>
  <dcterms:modified xsi:type="dcterms:W3CDTF">2022-03-27T16:01:27Z</dcterms:modified>
</cp:coreProperties>
</file>