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tableStyles" Target="tableStyle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1C95DF53-C023-44B3-B438-72F086BB84AF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104871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1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DC5D1538-8075-496B-9D9C-0A3D02D0CA4D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9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DC5D1538-8075-496B-9D9C-0A3D02D0CA4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5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66E363-59E8-4872-9E44-2B69BD168F1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8A755A-4517-4F96-A995-8905AD77A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66E363-59E8-4872-9E44-2B69BD168F1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8A755A-4517-4F96-A995-8905AD77A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66E363-59E8-4872-9E44-2B69BD168F1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10486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8A755A-4517-4F96-A995-8905AD77A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66E363-59E8-4872-9E44-2B69BD168F1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8A755A-4517-4F96-A995-8905AD77A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66E363-59E8-4872-9E44-2B69BD168F1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8A755A-4517-4F96-A995-8905AD77A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0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1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66E363-59E8-4872-9E44-2B69BD168F1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8A755A-4517-4F96-A995-8905AD77A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6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7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9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66E363-59E8-4872-9E44-2B69BD168F1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104870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8A755A-4517-4F96-A995-8905AD77A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66E363-59E8-4872-9E44-2B69BD168F1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104866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8A755A-4517-4F96-A995-8905AD77A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66E363-59E8-4872-9E44-2B69BD168F1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8A755A-4517-4F96-A995-8905AD77A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4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66E363-59E8-4872-9E44-2B69BD168F1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10487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8A755A-4517-4F96-A995-8905AD77A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74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7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A66E363-59E8-4872-9E44-2B69BD168F1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10486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A8A755A-4517-4F96-A995-8905AD77A4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6E363-59E8-4872-9E44-2B69BD168F1B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755A-4517-4F96-A995-8905AD77A409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extBox 1"/>
          <p:cNvSpPr txBox="1"/>
          <p:nvPr/>
        </p:nvSpPr>
        <p:spPr>
          <a:xfrm>
            <a:off x="470858" y="3086964"/>
            <a:ext cx="6275990" cy="2479040"/>
          </a:xfrm>
          <a:prstGeom prst="rect"/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8000" lang="en-US" smtClean="0"/>
              <a:t> </a:t>
            </a:r>
            <a:r>
              <a:rPr dirty="0" sz="8000" lang="en-US"/>
              <a:t>To </a:t>
            </a:r>
            <a:r>
              <a:rPr dirty="0" sz="8000" lang="en-US"/>
              <a:t>m</a:t>
            </a:r>
            <a:r>
              <a:rPr dirty="0" sz="8000" lang="en-US"/>
              <a:t>y</a:t>
            </a:r>
            <a:r>
              <a:rPr dirty="0" sz="8000" lang="en-US"/>
              <a:t> </a:t>
            </a:r>
            <a:r>
              <a:rPr dirty="0" sz="8000" lang="en-US"/>
              <a:t>English </a:t>
            </a:r>
            <a:r>
              <a:rPr dirty="0" sz="8000" lang="en-US" smtClean="0"/>
              <a:t>class.</a:t>
            </a:r>
            <a:endParaRPr dirty="0" sz="8000" lang="en-US"/>
          </a:p>
        </p:txBody>
      </p:sp>
      <p:sp>
        <p:nvSpPr>
          <p:cNvPr id="1048585" name="Rectangle 2"/>
          <p:cNvSpPr/>
          <p:nvPr/>
        </p:nvSpPr>
        <p:spPr>
          <a:xfrm>
            <a:off x="470858" y="629741"/>
            <a:ext cx="6251117" cy="1513840"/>
          </a:xfrm>
          <a:prstGeom prst="rect"/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p>
            <a:pPr algn="ctr"/>
            <a:r>
              <a:rPr b="1" dirty="0" sz="9600" lang="en-US">
                <a:solidFill>
                  <a:srgbClr val="000000"/>
                </a:solidFill>
              </a:rPr>
              <a:t>Welcome</a:t>
            </a:r>
            <a:endParaRPr b="1" dirty="0" sz="9600" lang="en-US">
              <a:solidFill>
                <a:srgbClr val="000000"/>
              </a:solidFill>
            </a:endParaRPr>
          </a:p>
        </p:txBody>
      </p:sp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295087" y="311725"/>
            <a:ext cx="4628628" cy="545920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77481" y="1500354"/>
            <a:ext cx="5372840" cy="4409106"/>
          </a:xfrm>
          <a:prstGeom prst="rect"/>
        </p:spPr>
      </p:pic>
      <p:sp>
        <p:nvSpPr>
          <p:cNvPr id="1048604" name="TextBox 2"/>
          <p:cNvSpPr txBox="1"/>
          <p:nvPr/>
        </p:nvSpPr>
        <p:spPr>
          <a:xfrm>
            <a:off x="6172201" y="1271588"/>
            <a:ext cx="5300662" cy="4866639"/>
          </a:xfrm>
          <a:prstGeom prst="rect"/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8000" lang="en-US" smtClean="0">
                <a:solidFill>
                  <a:schemeClr val="bg1"/>
                </a:solidFill>
              </a:rPr>
              <a:t>She has a cough and a sore throat.</a:t>
            </a:r>
            <a:endParaRPr dirty="0" sz="800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12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28713" y="1543050"/>
            <a:ext cx="5291049" cy="4599606"/>
          </a:xfrm>
          <a:prstGeom prst="rect"/>
        </p:spPr>
      </p:pic>
      <p:sp>
        <p:nvSpPr>
          <p:cNvPr id="1048605" name="TextBox 2"/>
          <p:cNvSpPr txBox="1"/>
          <p:nvPr/>
        </p:nvSpPr>
        <p:spPr>
          <a:xfrm>
            <a:off x="6557963" y="1543050"/>
            <a:ext cx="4471987" cy="4599940"/>
          </a:xfrm>
          <a:prstGeom prst="rect"/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r>
              <a:rPr dirty="0" sz="6000" lang="en-US" smtClean="0">
                <a:solidFill>
                  <a:srgbClr val="000000"/>
                </a:solidFill>
              </a:rPr>
              <a:t>She also feels very warm because she has a fever.</a:t>
            </a:r>
            <a:endParaRPr dirty="0" sz="60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3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31013" y="1485900"/>
            <a:ext cx="4598250" cy="3046988"/>
          </a:xfrm>
          <a:prstGeom prst="rect"/>
        </p:spPr>
      </p:pic>
      <p:sp>
        <p:nvSpPr>
          <p:cNvPr id="1048606" name="TextBox 3"/>
          <p:cNvSpPr txBox="1"/>
          <p:nvPr/>
        </p:nvSpPr>
        <p:spPr>
          <a:xfrm>
            <a:off x="6172201" y="1485899"/>
            <a:ext cx="4914899" cy="2936241"/>
          </a:xfrm>
          <a:prstGeom prst="rect"/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9600" lang="en-US" smtClean="0">
                <a:solidFill>
                  <a:schemeClr val="bg1"/>
                </a:solidFill>
              </a:rPr>
              <a:t>She has the flu.</a:t>
            </a:r>
            <a:endParaRPr dirty="0" sz="960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8456" y="282830"/>
            <a:ext cx="3941101" cy="2876957"/>
          </a:xfrm>
          <a:prstGeom prst="rect"/>
        </p:spPr>
      </p:pic>
      <p:pic>
        <p:nvPicPr>
          <p:cNvPr id="209716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170066" y="282830"/>
            <a:ext cx="3805313" cy="2876957"/>
          </a:xfrm>
          <a:prstGeom prst="rect"/>
        </p:spPr>
      </p:pic>
      <p:pic>
        <p:nvPicPr>
          <p:cNvPr id="2097165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4252911" y="282830"/>
            <a:ext cx="3733801" cy="2876957"/>
          </a:xfrm>
          <a:prstGeom prst="rect"/>
        </p:spPr>
      </p:pic>
      <p:sp>
        <p:nvSpPr>
          <p:cNvPr id="1048607" name="TextBox 4"/>
          <p:cNvSpPr txBox="1"/>
          <p:nvPr/>
        </p:nvSpPr>
        <p:spPr>
          <a:xfrm>
            <a:off x="196350" y="3829050"/>
            <a:ext cx="11846922" cy="2491741"/>
          </a:xfrm>
          <a:prstGeom prst="rect"/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5400" lang="en-US" smtClean="0"/>
              <a:t>The doctor visited </a:t>
            </a:r>
            <a:r>
              <a:rPr dirty="0" sz="5400" lang="en-US" err="1" smtClean="0"/>
              <a:t>Sima</a:t>
            </a:r>
            <a:r>
              <a:rPr dirty="0" sz="5400" lang="en-US" smtClean="0"/>
              <a:t> last </a:t>
            </a:r>
            <a:r>
              <a:rPr dirty="0" sz="5400" lang="en-US" err="1" smtClean="0"/>
              <a:t>night.She</a:t>
            </a:r>
            <a:r>
              <a:rPr dirty="0" sz="5400" lang="en-US" smtClean="0"/>
              <a:t> needs some </a:t>
            </a:r>
            <a:r>
              <a:rPr dirty="0" sz="5400" lang="en-US" err="1" smtClean="0"/>
              <a:t>medicine.He</a:t>
            </a:r>
            <a:r>
              <a:rPr dirty="0" sz="5400" lang="en-US" smtClean="0"/>
              <a:t> also told her what to do in order to get well soon.</a:t>
            </a:r>
            <a:endParaRPr dirty="0" sz="54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2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27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28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29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30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31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2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33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4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35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3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37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b="54389"/>
          <a:stretch>
            <a:fillRect/>
          </a:stretch>
        </p:blipFill>
        <p:spPr>
          <a:xfrm>
            <a:off x="1102011" y="1943099"/>
            <a:ext cx="10215563" cy="4529137"/>
          </a:xfrm>
          <a:prstGeom prst="rect"/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10" name="TextBox 2"/>
          <p:cNvSpPr txBox="1"/>
          <p:nvPr/>
        </p:nvSpPr>
        <p:spPr>
          <a:xfrm>
            <a:off x="1102011" y="194872"/>
            <a:ext cx="10215563" cy="1412240"/>
          </a:xfrm>
          <a:prstGeom prst="rect"/>
          <a:solidFill>
            <a:schemeClr val="accent1">
              <a:lumMod val="60000"/>
              <a:lumOff val="40000"/>
            </a:schemeClr>
          </a:solidFill>
        </p:spPr>
        <p:txBody>
          <a:bodyPr rtlCol="0" wrap="square">
            <a:spAutoFit/>
          </a:bodyPr>
          <a:p>
            <a:pPr algn="ctr"/>
            <a:r>
              <a:rPr dirty="0" sz="4400" lang="en-US" smtClean="0"/>
              <a:t>Now open your book at page number 30 and listen to me attentively.</a:t>
            </a:r>
            <a:endParaRPr dirty="0" sz="44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extBox 1"/>
          <p:cNvSpPr txBox="1"/>
          <p:nvPr/>
        </p:nvSpPr>
        <p:spPr>
          <a:xfrm>
            <a:off x="1102011" y="194872"/>
            <a:ext cx="10215563" cy="9423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0" dirty="0" sz="5700" lang="en-US" smtClean="0">
                <a:solidFill>
                  <a:srgbClr val="00B050"/>
                </a:solidFill>
              </a:rPr>
              <a:t> about five minutes.</a:t>
            </a:r>
            <a:endParaRPr b="0" dirty="0" sz="5700" lang="en-US">
              <a:solidFill>
                <a:srgbClr val="00B050"/>
              </a:solidFill>
            </a:endParaRPr>
          </a:p>
        </p:txBody>
      </p:sp>
      <p:sp>
        <p:nvSpPr>
          <p:cNvPr id="1048612" name="TextBox 2"/>
          <p:cNvSpPr txBox="1"/>
          <p:nvPr/>
        </p:nvSpPr>
        <p:spPr>
          <a:xfrm>
            <a:off x="6800850" y="2457450"/>
            <a:ext cx="4914901" cy="3177541"/>
          </a:xfrm>
          <a:prstGeom prst="rect"/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6900" lang="en-US" smtClean="0"/>
              <a:t>Student’s silent reading.</a:t>
            </a:r>
            <a:endParaRPr dirty="0" sz="6900" lang="en-US"/>
          </a:p>
        </p:txBody>
      </p:sp>
      <p:pic>
        <p:nvPicPr>
          <p:cNvPr id="2097167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02011" y="2457450"/>
            <a:ext cx="5181600" cy="3785652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 animBg="1"/>
      <p:bldP spid="10486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Rectangle 1"/>
          <p:cNvSpPr/>
          <p:nvPr/>
        </p:nvSpPr>
        <p:spPr>
          <a:xfrm>
            <a:off x="812005" y="1712346"/>
            <a:ext cx="10829925" cy="4685441"/>
          </a:xfrm>
          <a:prstGeom prst="rect"/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>
            <a:defPPr>
              <a:defRPr lang="en-US"/>
            </a:defPPr>
            <a:lvl1pPr algn="l" defTabSz="1135136" eaLnBrk="1" hangingPunct="1" latinLnBrk="0" marL="0" rtl="0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1135136" eaLnBrk="1" hangingPunct="1" latinLnBrk="0" marL="567568" rtl="0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1135136" eaLnBrk="1" hangingPunct="1" latinLnBrk="0" marL="1135136" rtl="0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1135136" eaLnBrk="1" hangingPunct="1" latinLnBrk="0" marL="1702704" rtl="0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1135136" eaLnBrk="1" hangingPunct="1" latinLnBrk="0" marL="2270272" rtl="0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1135136" eaLnBrk="1" hangingPunct="1" latinLnBrk="0" marL="2837840" rtl="0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1135136" eaLnBrk="1" hangingPunct="1" latinLnBrk="0" marL="3405408" rtl="0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1135136" eaLnBrk="1" hangingPunct="1" latinLnBrk="0" marL="3972977" rtl="0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1135136" eaLnBrk="1" hangingPunct="1" latinLnBrk="0" marL="4540545" rtl="0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 sz="3200"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dirty="0" sz="3200" lang="en-US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dirty="0" sz="3200"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at ---------------today.</a:t>
            </a:r>
          </a:p>
          <a:p>
            <a:pPr indent="-514350" marL="514350">
              <a:buAutoNum type="arabicPeriod"/>
            </a:pPr>
            <a:endParaRPr dirty="0" sz="3200"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dirty="0" sz="3200"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The doctor visited </a:t>
            </a:r>
            <a:r>
              <a:rPr dirty="0" sz="3200" lang="en-US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sima</a:t>
            </a:r>
            <a:r>
              <a:rPr dirty="0" sz="3200"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-----------.</a:t>
            </a:r>
          </a:p>
          <a:p>
            <a:pPr indent="-514350" marL="514350">
              <a:buAutoNum type="arabicPeriod"/>
            </a:pPr>
            <a:endParaRPr dirty="0" sz="3200"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dirty="0" sz="3200"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She has a cough and a -----------.</a:t>
            </a:r>
          </a:p>
          <a:p>
            <a:pPr indent="-514350" marL="514350">
              <a:buAutoNum type="arabicPeriod"/>
            </a:pPr>
            <a:endParaRPr dirty="0" sz="3200"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dirty="0" sz="3200"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She also feels very -------------. </a:t>
            </a:r>
          </a:p>
          <a:p>
            <a:endParaRPr dirty="0" sz="3200"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dirty="0" sz="3200"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5)She -------------some medicine. </a:t>
            </a:r>
            <a:endParaRPr dirty="0" sz="3200" lang="en-US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6" name="TextBox 2"/>
          <p:cNvSpPr txBox="1"/>
          <p:nvPr/>
        </p:nvSpPr>
        <p:spPr>
          <a:xfrm>
            <a:off x="3107532" y="1712346"/>
            <a:ext cx="1728787" cy="584775"/>
          </a:xfrm>
          <a:prstGeom prst="rect"/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3200" lang="en-US" smtClean="0">
                <a:solidFill>
                  <a:srgbClr val="FF0000"/>
                </a:solidFill>
              </a:rPr>
              <a:t>home</a:t>
            </a:r>
            <a:endParaRPr dirty="0" sz="3200" lang="en-US">
              <a:solidFill>
                <a:srgbClr val="FF0000"/>
              </a:solidFill>
            </a:endParaRPr>
          </a:p>
        </p:txBody>
      </p:sp>
      <p:sp>
        <p:nvSpPr>
          <p:cNvPr id="1048627" name="TextBox 3"/>
          <p:cNvSpPr txBox="1"/>
          <p:nvPr/>
        </p:nvSpPr>
        <p:spPr>
          <a:xfrm>
            <a:off x="5343524" y="2635445"/>
            <a:ext cx="2309813" cy="584775"/>
          </a:xfrm>
          <a:prstGeom prst="rect"/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3200" lang="en-US" smtClean="0">
                <a:solidFill>
                  <a:srgbClr val="FF0000"/>
                </a:solidFill>
              </a:rPr>
              <a:t>Last night</a:t>
            </a:r>
            <a:endParaRPr dirty="0" sz="3200" lang="en-US">
              <a:solidFill>
                <a:srgbClr val="FF0000"/>
              </a:solidFill>
            </a:endParaRPr>
          </a:p>
        </p:txBody>
      </p:sp>
      <p:sp>
        <p:nvSpPr>
          <p:cNvPr id="1048628" name="TextBox 4"/>
          <p:cNvSpPr txBox="1"/>
          <p:nvPr/>
        </p:nvSpPr>
        <p:spPr>
          <a:xfrm>
            <a:off x="5038725" y="3635598"/>
            <a:ext cx="2119313" cy="1056639"/>
          </a:xfrm>
          <a:prstGeom prst="rect"/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3200" lang="en-US" smtClean="0">
                <a:solidFill>
                  <a:srgbClr val="FF0000"/>
                </a:solidFill>
              </a:rPr>
              <a:t>Sore throat</a:t>
            </a:r>
            <a:endParaRPr dirty="0" sz="3200" lang="en-US">
              <a:solidFill>
                <a:srgbClr val="FF0000"/>
              </a:solidFill>
            </a:endParaRPr>
          </a:p>
        </p:txBody>
      </p:sp>
      <p:sp>
        <p:nvSpPr>
          <p:cNvPr id="1048629" name="TextBox 5"/>
          <p:cNvSpPr txBox="1"/>
          <p:nvPr/>
        </p:nvSpPr>
        <p:spPr>
          <a:xfrm>
            <a:off x="4479131" y="4678067"/>
            <a:ext cx="1728787" cy="584775"/>
          </a:xfrm>
          <a:prstGeom prst="rect"/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3200" lang="en-US" smtClean="0">
                <a:solidFill>
                  <a:srgbClr val="FF0000"/>
                </a:solidFill>
              </a:rPr>
              <a:t>warm</a:t>
            </a:r>
            <a:endParaRPr dirty="0" sz="3200" lang="en-US">
              <a:solidFill>
                <a:srgbClr val="FF0000"/>
              </a:solidFill>
            </a:endParaRPr>
          </a:p>
        </p:txBody>
      </p:sp>
      <p:sp>
        <p:nvSpPr>
          <p:cNvPr id="1048630" name="TextBox 6"/>
          <p:cNvSpPr txBox="1"/>
          <p:nvPr/>
        </p:nvSpPr>
        <p:spPr>
          <a:xfrm>
            <a:off x="1935956" y="5572126"/>
            <a:ext cx="1728787" cy="584775"/>
          </a:xfrm>
          <a:prstGeom prst="rect"/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3200" lang="en-US" smtClean="0">
                <a:solidFill>
                  <a:srgbClr val="FF0000"/>
                </a:solidFill>
              </a:rPr>
              <a:t>needs</a:t>
            </a:r>
            <a:endParaRPr dirty="0" sz="3200" lang="en-US">
              <a:solidFill>
                <a:srgbClr val="FF0000"/>
              </a:solidFill>
            </a:endParaRPr>
          </a:p>
        </p:txBody>
      </p:sp>
      <p:sp>
        <p:nvSpPr>
          <p:cNvPr id="1048631" name="Title 1"/>
          <p:cNvSpPr>
            <a:spLocks noGrp="1"/>
          </p:cNvSpPr>
          <p:nvPr/>
        </p:nvSpPr>
        <p:spPr>
          <a:xfrm>
            <a:off x="2316956" y="810688"/>
            <a:ext cx="8077200" cy="628656"/>
          </a:xfrm>
          <a:prstGeom prst="rect"/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anchor="ctr" bIns="45720" lIns="91440" rIns="91440" rtlCol="0" tIns="45720" vert="horz">
            <a:normAutofit/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sz="2800" lang="en-US">
                <a:latin typeface="NikoshBAN" pitchFamily="2" charset="0"/>
                <a:cs typeface="NikoshBAN" pitchFamily="2" charset="0"/>
              </a:rPr>
              <a:t>Fill in the gaps:</a:t>
            </a:r>
          </a:p>
        </p:txBody>
      </p:sp>
      <p:sp>
        <p:nvSpPr>
          <p:cNvPr id="1048632" name="TextBox 8"/>
          <p:cNvSpPr txBox="1"/>
          <p:nvPr/>
        </p:nvSpPr>
        <p:spPr>
          <a:xfrm>
            <a:off x="519112" y="88911"/>
            <a:ext cx="11158538" cy="646331"/>
          </a:xfrm>
          <a:prstGeom prst="rect"/>
          <a:solidFill>
            <a:schemeClr val="accent5">
              <a:lumMod val="60000"/>
              <a:lumOff val="40000"/>
            </a:schemeClr>
          </a:solidFill>
        </p:spPr>
        <p:txBody>
          <a:bodyPr rtlCol="0" wrap="square">
            <a:spAutoFit/>
          </a:bodyPr>
          <a:p>
            <a:pPr algn="ctr"/>
            <a:r>
              <a:rPr dirty="0" sz="3600" lang="en-US" smtClean="0"/>
              <a:t>Pair work</a:t>
            </a:r>
            <a:endParaRPr dirty="0" sz="3600" lang="en-US"/>
          </a:p>
        </p:txBody>
      </p:sp>
      <p:pic>
        <p:nvPicPr>
          <p:cNvPr id="2097169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891463" y="2791881"/>
            <a:ext cx="3472628" cy="2856984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2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7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4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1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48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55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animBg="1"/>
      <p:bldP spid="1048626" grpId="0" animBg="1"/>
      <p:bldP spid="1048627" grpId="0" animBg="1"/>
      <p:bldP spid="1048628" grpId="0" animBg="1"/>
      <p:bldP spid="1048629" grpId="0" animBg="1"/>
      <p:bldP spid="1048630" grpId="0" animBg="1"/>
      <p:bldP spid="1048631" grpId="0" animBg="1"/>
      <p:bldP spid="10486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extBox 1"/>
          <p:cNvSpPr txBox="1"/>
          <p:nvPr/>
        </p:nvSpPr>
        <p:spPr>
          <a:xfrm>
            <a:off x="3843555" y="243908"/>
            <a:ext cx="4907540" cy="942340"/>
          </a:xfrm>
          <a:prstGeom prst="rect"/>
          <a:solidFill>
            <a:srgbClr val="FFC000"/>
          </a:solidFill>
        </p:spPr>
        <p:txBody>
          <a:bodyPr rtlCol="0" wrap="square">
            <a:spAutoFit/>
          </a:bodyPr>
          <a:p>
            <a:pPr algn="ctr"/>
            <a:r>
              <a:rPr b="1" dirty="0" sz="5800" lang="en-US" smtClean="0"/>
              <a:t>Group work</a:t>
            </a:r>
            <a:endParaRPr b="1" dirty="0" sz="5800" lang="en-US"/>
          </a:p>
        </p:txBody>
      </p:sp>
      <p:sp>
        <p:nvSpPr>
          <p:cNvPr id="1048634" name="TextBox 2"/>
          <p:cNvSpPr txBox="1"/>
          <p:nvPr/>
        </p:nvSpPr>
        <p:spPr>
          <a:xfrm>
            <a:off x="581619" y="1709338"/>
            <a:ext cx="3376015" cy="891541"/>
          </a:xfrm>
          <a:prstGeom prst="rect"/>
          <a:solidFill>
            <a:schemeClr val="accent2">
              <a:lumMod val="20000"/>
              <a:lumOff val="80000"/>
            </a:schemeClr>
          </a:solidFill>
        </p:spPr>
        <p:txBody>
          <a:bodyPr rtlCol="0" wrap="square">
            <a:spAutoFit/>
          </a:bodyPr>
          <a:p>
            <a:pPr algn="ctr"/>
            <a:r>
              <a:rPr b="1" dirty="0" sz="5400" lang="en-US" smtClean="0"/>
              <a:t>Group-A</a:t>
            </a:r>
            <a:endParaRPr b="1" dirty="0" sz="5400" lang="en-US"/>
          </a:p>
        </p:txBody>
      </p:sp>
      <p:sp>
        <p:nvSpPr>
          <p:cNvPr id="1048635" name="TextBox 3"/>
          <p:cNvSpPr txBox="1"/>
          <p:nvPr/>
        </p:nvSpPr>
        <p:spPr>
          <a:xfrm>
            <a:off x="684970" y="4675980"/>
            <a:ext cx="3272663" cy="891541"/>
          </a:xfrm>
          <a:prstGeom prst="rect"/>
          <a:solidFill>
            <a:schemeClr val="accent2">
              <a:lumMod val="20000"/>
              <a:lumOff val="80000"/>
            </a:schemeClr>
          </a:solidFill>
        </p:spPr>
        <p:txBody>
          <a:bodyPr rtlCol="0" wrap="square">
            <a:spAutoFit/>
          </a:bodyPr>
          <a:p>
            <a:pPr algn="ctr"/>
            <a:r>
              <a:rPr b="1" dirty="0" sz="5400" lang="en-US" smtClean="0"/>
              <a:t>Group-B</a:t>
            </a:r>
            <a:endParaRPr b="1" dirty="0" sz="5400" lang="en-US"/>
          </a:p>
        </p:txBody>
      </p:sp>
      <p:sp>
        <p:nvSpPr>
          <p:cNvPr id="1048636" name="Right Arrow 4"/>
          <p:cNvSpPr/>
          <p:nvPr/>
        </p:nvSpPr>
        <p:spPr>
          <a:xfrm>
            <a:off x="4193165" y="1709337"/>
            <a:ext cx="1478972" cy="1233488"/>
          </a:xfrm>
          <a:prstGeom prst="rightArrow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7" name="Right Arrow 5"/>
          <p:cNvSpPr/>
          <p:nvPr/>
        </p:nvSpPr>
        <p:spPr>
          <a:xfrm>
            <a:off x="4193165" y="4304547"/>
            <a:ext cx="1669473" cy="1268124"/>
          </a:xfrm>
          <a:prstGeom prst="rightArrow"/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638" name="TextBox 6"/>
          <p:cNvSpPr txBox="1"/>
          <p:nvPr/>
        </p:nvSpPr>
        <p:spPr>
          <a:xfrm>
            <a:off x="6096000" y="1404060"/>
            <a:ext cx="5733217" cy="2148840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4600" lang="en-US" u="none" smtClean="0"/>
              <a:t>Write three sentences about a doctor.</a:t>
            </a:r>
            <a:endParaRPr b="1" dirty="0" sz="4600" lang="en-US" u="none"/>
          </a:p>
        </p:txBody>
      </p:sp>
      <p:sp>
        <p:nvSpPr>
          <p:cNvPr id="1048639" name="Rectangle 8"/>
          <p:cNvSpPr/>
          <p:nvPr/>
        </p:nvSpPr>
        <p:spPr>
          <a:xfrm>
            <a:off x="6357938" y="4542631"/>
            <a:ext cx="4786312" cy="1920240"/>
          </a:xfrm>
          <a:prstGeom prst="rect"/>
          <a:noFill/>
        </p:spPr>
        <p:txBody>
          <a:bodyPr wrap="square">
            <a:spAutoFit/>
          </a:bodyPr>
          <a:p>
            <a:pPr algn="ctr"/>
            <a:r>
              <a:rPr b="1" dirty="0" sz="4100" lang="en-US" smtClean="0">
                <a:solidFill>
                  <a:srgbClr val="008000"/>
                </a:solidFill>
              </a:rPr>
              <a:t>Write three sentences about a patient.</a:t>
            </a:r>
            <a:endParaRPr b="1" dirty="0" sz="4100"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2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4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3" grpId="0" animBg="1"/>
      <p:bldP spid="1048634" grpId="0" animBg="1"/>
      <p:bldP spid="1048635" grpId="0" animBg="1"/>
      <p:bldP spid="1048636" grpId="0" animBg="1"/>
      <p:bldP spid="1048637" grpId="0" animBg="1"/>
      <p:bldP spid="1048638" grpId="0" animBg="1"/>
      <p:bldP spid="10486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extBox 2"/>
          <p:cNvSpPr txBox="1"/>
          <p:nvPr/>
        </p:nvSpPr>
        <p:spPr>
          <a:xfrm>
            <a:off x="957264" y="179589"/>
            <a:ext cx="10215562" cy="866140"/>
          </a:xfrm>
          <a:prstGeom prst="rect"/>
          <a:solidFill>
            <a:srgbClr val="92D050"/>
          </a:solidFill>
        </p:spPr>
        <p:txBody>
          <a:bodyPr rtlCol="0" wrap="square">
            <a:spAutoFit/>
          </a:bodyPr>
          <a:p>
            <a:pPr algn="ctr"/>
            <a:r>
              <a:rPr b="1" dirty="0" sz="5400" lang="en-US" smtClean="0">
                <a:solidFill>
                  <a:srgbClr val="000000"/>
                </a:solidFill>
              </a:rPr>
              <a:t>Evaluation</a:t>
            </a:r>
            <a:endParaRPr b="1" dirty="0" sz="5400" lang="en-US">
              <a:solidFill>
                <a:srgbClr val="000000"/>
              </a:solidFill>
            </a:endParaRPr>
          </a:p>
        </p:txBody>
      </p:sp>
      <p:sp>
        <p:nvSpPr>
          <p:cNvPr id="1048642" name="TextBox 23"/>
          <p:cNvSpPr txBox="1"/>
          <p:nvPr/>
        </p:nvSpPr>
        <p:spPr>
          <a:xfrm>
            <a:off x="2049196" y="2417675"/>
            <a:ext cx="7800975" cy="769441"/>
          </a:xfrm>
          <a:prstGeom prst="rect"/>
          <a:solidFill>
            <a:schemeClr val="accent2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4500" lang="en-US" smtClean="0">
                <a:solidFill>
                  <a:srgbClr val="FF0000"/>
                </a:solidFill>
              </a:rPr>
              <a:t>1)</a:t>
            </a:r>
            <a:r>
              <a:rPr b="1" dirty="0" sz="4500" lang="en-US" smtClean="0">
                <a:solidFill>
                  <a:srgbClr val="FF0000"/>
                </a:solidFill>
              </a:rPr>
              <a:t> </a:t>
            </a:r>
            <a:r>
              <a:rPr b="1" dirty="0" sz="4500" lang="en-US" smtClean="0">
                <a:solidFill>
                  <a:srgbClr val="FF0000"/>
                </a:solidFill>
              </a:rPr>
              <a:t> </a:t>
            </a:r>
            <a:r>
              <a:rPr b="1" dirty="0" sz="4500" lang="en-US" smtClean="0">
                <a:solidFill>
                  <a:srgbClr val="FF0000"/>
                </a:solidFill>
              </a:rPr>
              <a:t>Where is </a:t>
            </a:r>
            <a:r>
              <a:rPr b="1" dirty="0" sz="4500" lang="en-US" err="1" smtClean="0">
                <a:solidFill>
                  <a:srgbClr val="FF0000"/>
                </a:solidFill>
              </a:rPr>
              <a:t>Sima</a:t>
            </a:r>
            <a:r>
              <a:rPr b="1" dirty="0" sz="4500" lang="en-US" smtClean="0">
                <a:solidFill>
                  <a:srgbClr val="FF0000"/>
                </a:solidFill>
              </a:rPr>
              <a:t> today?</a:t>
            </a:r>
            <a:endParaRPr b="1" dirty="0" sz="4500" lang="en-US">
              <a:solidFill>
                <a:srgbClr val="FF0000"/>
              </a:solidFill>
            </a:endParaRPr>
          </a:p>
        </p:txBody>
      </p:sp>
      <p:sp>
        <p:nvSpPr>
          <p:cNvPr id="1048643" name="TextBox 24"/>
          <p:cNvSpPr txBox="1"/>
          <p:nvPr/>
        </p:nvSpPr>
        <p:spPr>
          <a:xfrm>
            <a:off x="2049195" y="3971909"/>
            <a:ext cx="7800975" cy="891540"/>
          </a:xfrm>
          <a:prstGeom prst="rect"/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5500" lang="en-US" err="1" smtClean="0">
                <a:solidFill>
                  <a:schemeClr val="accent6">
                    <a:lumMod val="75000"/>
                  </a:schemeClr>
                </a:solidFill>
              </a:rPr>
              <a:t>Sima</a:t>
            </a:r>
            <a:r>
              <a:rPr b="1" dirty="0" sz="5500" lang="en-US" smtClean="0">
                <a:solidFill>
                  <a:schemeClr val="accent6">
                    <a:lumMod val="75000"/>
                  </a:schemeClr>
                </a:solidFill>
              </a:rPr>
              <a:t> is at home today.</a:t>
            </a:r>
            <a:endParaRPr b="1" dirty="0" sz="5500"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104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6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1" grpId="0" animBg="1"/>
      <p:bldP spid="1048642" grpId="0" animBg="1"/>
      <p:bldP spid="10486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1"/>
          <p:cNvSpPr txBox="1"/>
          <p:nvPr/>
        </p:nvSpPr>
        <p:spPr>
          <a:xfrm>
            <a:off x="1128714" y="409352"/>
            <a:ext cx="10244136" cy="866140"/>
          </a:xfrm>
          <a:prstGeom prst="rect"/>
          <a:solidFill>
            <a:srgbClr val="00B050"/>
          </a:solidFill>
          <a:ln w="12700">
            <a:solidFill>
              <a:srgbClr val="92D05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5200" lang="en-US" smtClean="0">
                <a:solidFill>
                  <a:srgbClr val="FF0000"/>
                </a:solidFill>
              </a:rPr>
              <a:t>2)Why did not </a:t>
            </a:r>
            <a:r>
              <a:rPr dirty="0" sz="5200" lang="en-US" err="1" smtClean="0">
                <a:solidFill>
                  <a:srgbClr val="FF0000"/>
                </a:solidFill>
              </a:rPr>
              <a:t>Sima</a:t>
            </a:r>
            <a:r>
              <a:rPr dirty="0" sz="5200" lang="en-US" smtClean="0">
                <a:solidFill>
                  <a:srgbClr val="FF0000"/>
                </a:solidFill>
              </a:rPr>
              <a:t> go </a:t>
            </a:r>
            <a:r>
              <a:rPr dirty="0" sz="5200" lang="en-US" err="1" smtClean="0">
                <a:solidFill>
                  <a:srgbClr val="FF0000"/>
                </a:solidFill>
              </a:rPr>
              <a:t>toSchool</a:t>
            </a:r>
            <a:r>
              <a:rPr dirty="0" sz="5200" lang="en-US" smtClean="0">
                <a:solidFill>
                  <a:srgbClr val="FF0000"/>
                </a:solidFill>
              </a:rPr>
              <a:t>?</a:t>
            </a:r>
            <a:endParaRPr dirty="0" sz="5200" lang="en-US">
              <a:solidFill>
                <a:srgbClr val="FF0000"/>
              </a:solidFill>
            </a:endParaRPr>
          </a:p>
        </p:txBody>
      </p:sp>
      <p:sp>
        <p:nvSpPr>
          <p:cNvPr id="1048645" name="TextBox 2"/>
          <p:cNvSpPr txBox="1"/>
          <p:nvPr/>
        </p:nvSpPr>
        <p:spPr>
          <a:xfrm>
            <a:off x="2549259" y="1638123"/>
            <a:ext cx="7800975" cy="1691640"/>
          </a:xfrm>
          <a:prstGeom prst="rect"/>
          <a:solidFill>
            <a:srgbClr val="FFFFFF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5400" lang="en-US" err="1" smtClean="0">
                <a:solidFill>
                  <a:schemeClr val="accent6">
                    <a:lumMod val="75000"/>
                  </a:schemeClr>
                </a:solidFill>
              </a:rPr>
              <a:t>Sima</a:t>
            </a:r>
            <a:r>
              <a:rPr b="1" dirty="0" sz="5400" lang="en-US" smtClean="0">
                <a:solidFill>
                  <a:schemeClr val="accent6">
                    <a:lumMod val="75000"/>
                  </a:schemeClr>
                </a:solidFill>
              </a:rPr>
              <a:t> did not go to School because she is ill.</a:t>
            </a:r>
            <a:endParaRPr b="1" dirty="0" sz="5400"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8646" name="TextBox 3"/>
          <p:cNvSpPr txBox="1"/>
          <p:nvPr/>
        </p:nvSpPr>
        <p:spPr>
          <a:xfrm>
            <a:off x="1128714" y="3544003"/>
            <a:ext cx="10244136" cy="891540"/>
          </a:xfrm>
          <a:prstGeom prst="rect"/>
          <a:noFill/>
          <a:ln w="12700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5400" lang="en-US" smtClean="0">
                <a:solidFill>
                  <a:srgbClr val="FF0000"/>
                </a:solidFill>
              </a:rPr>
              <a:t>3)Who visited </a:t>
            </a:r>
            <a:r>
              <a:rPr b="1" dirty="0" sz="5400" lang="en-US" err="1" smtClean="0">
                <a:solidFill>
                  <a:srgbClr val="FF0000"/>
                </a:solidFill>
              </a:rPr>
              <a:t>Sima</a:t>
            </a:r>
            <a:r>
              <a:rPr b="1" dirty="0" sz="5400" lang="en-US" smtClean="0">
                <a:solidFill>
                  <a:srgbClr val="FF0000"/>
                </a:solidFill>
              </a:rPr>
              <a:t> last night?</a:t>
            </a:r>
            <a:endParaRPr b="1" dirty="0" sz="5400" lang="en-US">
              <a:solidFill>
                <a:srgbClr val="FF0000"/>
              </a:solidFill>
            </a:endParaRPr>
          </a:p>
        </p:txBody>
      </p:sp>
      <p:sp>
        <p:nvSpPr>
          <p:cNvPr id="1048647" name="TextBox 4"/>
          <p:cNvSpPr txBox="1"/>
          <p:nvPr/>
        </p:nvSpPr>
        <p:spPr>
          <a:xfrm>
            <a:off x="1168881" y="4704043"/>
            <a:ext cx="9801991" cy="1818640"/>
          </a:xfrm>
          <a:prstGeom prst="rect"/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5800" lang="en-US" smtClean="0">
                <a:solidFill>
                  <a:schemeClr val="accent6">
                    <a:lumMod val="75000"/>
                  </a:schemeClr>
                </a:solidFill>
              </a:rPr>
              <a:t>The doctor visited </a:t>
            </a:r>
            <a:r>
              <a:rPr b="1" dirty="0" sz="5800" lang="en-US" err="1" smtClean="0">
                <a:solidFill>
                  <a:schemeClr val="accent6">
                    <a:lumMod val="75000"/>
                  </a:schemeClr>
                </a:solidFill>
              </a:rPr>
              <a:t>Sima</a:t>
            </a:r>
            <a:r>
              <a:rPr b="1" dirty="0" sz="5800" lang="en-US" smtClean="0">
                <a:solidFill>
                  <a:schemeClr val="accent6">
                    <a:lumMod val="75000"/>
                  </a:schemeClr>
                </a:solidFill>
              </a:rPr>
              <a:t> last night.</a:t>
            </a:r>
            <a:endParaRPr b="1" dirty="0" sz="5800" 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24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animBg="1"/>
      <p:bldP spid="1048645" grpId="0" animBg="1"/>
      <p:bldP spid="1048646" grpId="0" animBg="1"/>
      <p:bldP spid="10486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 l="9324" r="9324"/>
          <a:stretch>
            <a:fillRect/>
          </a:stretch>
        </p:blipFill>
        <p:spPr bwMode="auto">
          <a:xfrm>
            <a:off x="649864" y="1984529"/>
            <a:ext cx="4223471" cy="4283225"/>
          </a:xfrm>
          <a:prstGeom prst="ellipse"/>
          <a:ln w="63500" cap="rnd">
            <a:solidFill>
              <a:srgbClr val="FFC000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586" name="TextBox 3"/>
          <p:cNvSpPr txBox="1"/>
          <p:nvPr/>
        </p:nvSpPr>
        <p:spPr>
          <a:xfrm>
            <a:off x="4966851" y="5426317"/>
            <a:ext cx="74868" cy="358141"/>
          </a:xfrm>
          <a:prstGeom prst="rect"/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txBody>
          <a:bodyPr rtlCol="0" wrap="square">
            <a:spAutoFit/>
            <a:scene3d>
              <a:camera prst="orthographicFront"/>
              <a:lightRig dir="tl" rig="flat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b="1" lang="zh-CN"/>
          </a:p>
        </p:txBody>
      </p:sp>
      <p:sp>
        <p:nvSpPr>
          <p:cNvPr id="1048587" name="Rectangle 4"/>
          <p:cNvSpPr/>
          <p:nvPr/>
        </p:nvSpPr>
        <p:spPr>
          <a:xfrm>
            <a:off x="1100137" y="639848"/>
            <a:ext cx="10301287" cy="1015663"/>
          </a:xfrm>
          <a:prstGeom prst="rect"/>
          <a:solidFill>
            <a:srgbClr val="0000FF"/>
          </a:solidFill>
        </p:spPr>
        <p:txBody>
          <a:bodyPr wrap="square">
            <a:spAutoFit/>
          </a:bodyPr>
          <a:p>
            <a:pPr algn="ctr" lvl="0"/>
            <a:r>
              <a:rPr dirty="0" sz="6000" lang="en-US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Introduction of teacher</a:t>
            </a:r>
            <a:endParaRPr dirty="0" sz="6000" lang="en-US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716" name=""/>
          <p:cNvSpPr txBox="1"/>
          <p:nvPr/>
        </p:nvSpPr>
        <p:spPr>
          <a:xfrm>
            <a:off x="5188335" y="2211947"/>
            <a:ext cx="6213089" cy="4053840"/>
          </a:xfrm>
          <a:prstGeom prst="rect"/>
          <a:solidFill>
            <a:srgbClr val="000000"/>
          </a:solidFill>
        </p:spPr>
        <p:txBody>
          <a:bodyPr rtlCol="0" wrap="square">
            <a:spAutoFit/>
          </a:bodyPr>
          <a:p>
            <a:pPr algn="ctr"/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altLang="en-US" b="1" sz="4400" lang="zh-CN">
              <a:solidFill>
                <a:srgbClr val="65FF65"/>
              </a:solidFill>
            </a:endParaRPr>
          </a:p>
          <a:p>
            <a:pPr algn="ctr"/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teacher,</a:t>
            </a:r>
            <a:endParaRPr b="1" sz="4400">
              <a:solidFill>
                <a:srgbClr val="65FF65"/>
              </a:solidFill>
            </a:endParaRPr>
          </a:p>
          <a:p>
            <a:pPr algn="ctr"/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b="1" dirty="0" sz="4400" lang="en-US" err="1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primary school.</a:t>
            </a:r>
            <a:endParaRPr altLang="en-US" b="1" sz="4400" lang="zh-CN">
              <a:solidFill>
                <a:srgbClr val="65FF65"/>
              </a:solidFill>
            </a:endParaRPr>
          </a:p>
          <a:p>
            <a:pPr algn="ctr"/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altLang="en-US" b="1" sz="4400" lang="zh-CN">
              <a:solidFill>
                <a:srgbClr val="65FF65"/>
              </a:solidFill>
            </a:endParaRPr>
          </a:p>
          <a:p>
            <a:pPr algn="ctr"/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b="1" dirty="0" sz="4400" lang="en-US">
                <a:ln w="11430"/>
                <a:solidFill>
                  <a:srgbClr val="65FF65"/>
                </a:solidFill>
                <a:effectLst>
                  <a:outerShdw algn="tl" blurRad="50800" dir="5460000" dist="39000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altLang="en-US" b="1" sz="4400" lang="zh-CN">
              <a:solidFill>
                <a:srgbClr val="65FF65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6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7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9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9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2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3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4"/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9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15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xit" presetID="31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24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5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6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9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27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 animBg="1"/>
      <p:bldP spid="10485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extBox 2"/>
          <p:cNvSpPr txBox="1"/>
          <p:nvPr/>
        </p:nvSpPr>
        <p:spPr>
          <a:xfrm>
            <a:off x="1934896" y="969590"/>
            <a:ext cx="7800975" cy="1043940"/>
          </a:xfrm>
          <a:prstGeom prst="rect"/>
          <a:solidFill>
            <a:srgbClr val="98CC00"/>
          </a:solidFill>
          <a:ln w="12700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6500" lang="en-US" smtClean="0">
                <a:solidFill>
                  <a:srgbClr val="FF0000"/>
                </a:solidFill>
              </a:rPr>
              <a:t>One day one word</a:t>
            </a:r>
            <a:endParaRPr b="1" dirty="0" sz="6500" lang="en-US">
              <a:solidFill>
                <a:srgbClr val="FF0000"/>
              </a:solidFill>
            </a:endParaRPr>
          </a:p>
        </p:txBody>
      </p:sp>
      <p:pic>
        <p:nvPicPr>
          <p:cNvPr id="209717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396221" y="2647736"/>
            <a:ext cx="3399559" cy="2925906"/>
          </a:xfrm>
          <a:prstGeom prst="rect"/>
        </p:spPr>
      </p:pic>
      <p:sp>
        <p:nvSpPr>
          <p:cNvPr id="1048649" name="TextBox 4"/>
          <p:cNvSpPr txBox="1"/>
          <p:nvPr/>
        </p:nvSpPr>
        <p:spPr>
          <a:xfrm>
            <a:off x="463283" y="3340030"/>
            <a:ext cx="2943225" cy="815339"/>
          </a:xfrm>
          <a:prstGeom prst="rect"/>
          <a:solidFill>
            <a:schemeClr val="accent1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5000" lang="en-US" smtClean="0">
                <a:solidFill>
                  <a:schemeClr val="accent5"/>
                </a:solidFill>
              </a:rPr>
              <a:t>Medicine</a:t>
            </a:r>
            <a:endParaRPr b="1" dirty="0" sz="5000" lang="en-US">
              <a:solidFill>
                <a:schemeClr val="accent5"/>
              </a:solidFill>
            </a:endParaRPr>
          </a:p>
        </p:txBody>
      </p:sp>
      <p:sp>
        <p:nvSpPr>
          <p:cNvPr id="1048650" name="TextBox 5"/>
          <p:cNvSpPr txBox="1"/>
          <p:nvPr/>
        </p:nvSpPr>
        <p:spPr>
          <a:xfrm>
            <a:off x="8372475" y="2986088"/>
            <a:ext cx="2114550" cy="993140"/>
          </a:xfrm>
          <a:prstGeom prst="rect"/>
          <a:solidFill>
            <a:schemeClr val="accent5">
              <a:lumMod val="40000"/>
              <a:lumOff val="60000"/>
            </a:schemeClr>
          </a:solidFill>
          <a:ln w="6350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6100" lang="en-US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b="1" dirty="0" sz="6100" lang="en-US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b="1" dirty="0" sz="6100" lang="en-US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104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7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22"/>
                                        <p:tgtEl>
                                          <p:spTgt spid="1048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8" grpId="0" animBg="1"/>
      <p:bldP spid="1048649" grpId="0" animBg="1"/>
      <p:bldP spid="10486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rcRect l="8270" r="8270"/>
          <a:stretch>
            <a:fillRect/>
          </a:stretch>
        </p:blipFill>
        <p:spPr>
          <a:xfrm>
            <a:off x="5257442" y="0"/>
            <a:ext cx="6448188" cy="4663143"/>
          </a:xfrm>
          <a:prstGeom prst="rect"/>
          <a:ln w="28575">
            <a:solidFill>
              <a:schemeClr val="tx1"/>
            </a:solidFill>
          </a:ln>
        </p:spPr>
      </p:pic>
      <p:sp>
        <p:nvSpPr>
          <p:cNvPr id="1048651" name="TextBox 2"/>
          <p:cNvSpPr txBox="1"/>
          <p:nvPr/>
        </p:nvSpPr>
        <p:spPr>
          <a:xfrm rot="21600000">
            <a:off x="0" y="1874853"/>
            <a:ext cx="5257442" cy="1259841"/>
          </a:xfrm>
          <a:prstGeom prst="rect"/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b="1" dirty="0" sz="7900" lang="en-US" err="1" smtClean="0">
                <a:solidFill>
                  <a:srgbClr val="FF0000"/>
                </a:solidFill>
              </a:rPr>
              <a:t>Homeork</a:t>
            </a:r>
            <a:endParaRPr b="1" dirty="0" sz="7900" lang="en-US">
              <a:solidFill>
                <a:srgbClr val="FF0000"/>
              </a:solidFill>
            </a:endParaRPr>
          </a:p>
        </p:txBody>
      </p:sp>
      <p:sp>
        <p:nvSpPr>
          <p:cNvPr id="1048652" name="TextBox 4"/>
          <p:cNvSpPr txBox="1"/>
          <p:nvPr/>
        </p:nvSpPr>
        <p:spPr>
          <a:xfrm>
            <a:off x="400235" y="4890285"/>
            <a:ext cx="11305395" cy="1967714"/>
          </a:xfrm>
          <a:prstGeom prst="rect"/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bIns="56757" lIns="113514" rIns="113514" rtlCol="0" tIns="56757" wrap="square">
            <a:spAutoFit/>
          </a:bodyPr>
          <a:lstStyle>
            <a:defPPr>
              <a:defRPr lang="en-US"/>
            </a:defPPr>
            <a:lvl1pPr algn="l" defTabSz="1135136" eaLnBrk="1" hangingPunct="1" latinLnBrk="0" marL="0" rtl="0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1135136" eaLnBrk="1" hangingPunct="1" latinLnBrk="0" marL="567568" rtl="0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1135136" eaLnBrk="1" hangingPunct="1" latinLnBrk="0" marL="1135136" rtl="0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1135136" eaLnBrk="1" hangingPunct="1" latinLnBrk="0" marL="1702704" rtl="0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1135136" eaLnBrk="1" hangingPunct="1" latinLnBrk="0" marL="2270272" rtl="0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l" defTabSz="1135136" eaLnBrk="1" hangingPunct="1" latinLnBrk="0" marL="2837840" rtl="0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l" defTabSz="1135136" eaLnBrk="1" hangingPunct="1" latinLnBrk="0" marL="3405408" rtl="0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l" defTabSz="1135136" eaLnBrk="1" hangingPunct="1" latinLnBrk="0" marL="3972977" rtl="0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l" defTabSz="1135136" eaLnBrk="1" hangingPunct="1" latinLnBrk="0" marL="4540545" rtl="0"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sz="6200" lang="en-US" smtClean="0">
                <a:latin typeface="Times New Roman" pitchFamily="18" charset="0"/>
                <a:cs typeface="Times New Roman" pitchFamily="18" charset="0"/>
              </a:rPr>
              <a:t>Write five sentences about</a:t>
            </a:r>
            <a:r>
              <a:rPr b="1" dirty="0" sz="6200" lang="en-US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b="1" dirty="0" sz="6200" 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6200" 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b="1" dirty="0" sz="6200" 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b="1" dirty="0" sz="6200" 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b="1" dirty="0" sz="6200" 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b="1" dirty="0" sz="6200" 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b="1" dirty="0" sz="6200" 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6200" 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b="1" dirty="0" sz="6200"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 sz="6200" 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</a:t>
            </a:r>
            <a:r>
              <a:rPr b="1" dirty="0" sz="6200" 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b="1" dirty="0" sz="6200" lang="en-US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altLang="en-US" b="1" sz="6200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3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8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1" grpId="0" animBg="1"/>
      <p:bldP spid="10486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99803" y="4097597"/>
            <a:ext cx="4524497" cy="2123658"/>
          </a:xfrm>
          <a:prstGeom prst="rect"/>
          <a:ln w="28575">
            <a:solidFill>
              <a:schemeClr val="tx1"/>
            </a:solidFill>
          </a:ln>
        </p:spPr>
      </p:pic>
      <p:pic>
        <p:nvPicPr>
          <p:cNvPr id="209717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rcRect t="846" b="846"/>
          <a:stretch>
            <a:fillRect/>
          </a:stretch>
        </p:blipFill>
        <p:spPr>
          <a:xfrm>
            <a:off x="2562050" y="174459"/>
            <a:ext cx="7461409" cy="3912631"/>
          </a:xfrm>
          <a:prstGeom prst="rect"/>
        </p:spPr>
      </p:pic>
      <p:sp>
        <p:nvSpPr>
          <p:cNvPr id="1048653" name="TextBox 4"/>
          <p:cNvSpPr txBox="1"/>
          <p:nvPr/>
        </p:nvSpPr>
        <p:spPr>
          <a:xfrm>
            <a:off x="6803261" y="4135806"/>
            <a:ext cx="5531370" cy="2047241"/>
          </a:xfrm>
          <a:prstGeom prst="rect"/>
          <a:noFill/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6600" i="1" lang="en-US" smtClean="0">
                <a:solidFill>
                  <a:srgbClr val="FF0000"/>
                </a:solidFill>
              </a:rPr>
              <a:t>Good</a:t>
            </a:r>
          </a:p>
          <a:p>
            <a:pPr algn="ctr"/>
            <a:r>
              <a:rPr dirty="0" sz="6600" i="1" lang="en-US" smtClean="0">
                <a:solidFill>
                  <a:srgbClr val="FF0000"/>
                </a:solidFill>
              </a:rPr>
              <a:t> bye</a:t>
            </a:r>
            <a:endParaRPr dirty="0" sz="6600" i="1" lang="en-US">
              <a:solidFill>
                <a:srgbClr val="FF0000"/>
              </a:solidFill>
            </a:endParaRPr>
          </a:p>
        </p:txBody>
      </p:sp>
      <p:sp>
        <p:nvSpPr>
          <p:cNvPr id="1048717" name=""/>
          <p:cNvSpPr/>
          <p:nvPr/>
        </p:nvSpPr>
        <p:spPr>
          <a:xfrm>
            <a:off x="4824299" y="4070229"/>
            <a:ext cx="2078181" cy="2112818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sz="5900" lang="en-US">
                <a:solidFill>
                  <a:srgbClr val="00B050"/>
                </a:solidFill>
              </a:rPr>
              <a:t>&amp;</a:t>
            </a:r>
            <a:endParaRPr sz="5900" lang="en-US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9"/>
                                        <p:tgtEl>
                                          <p:spTgt spid="104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Rectangle 1"/>
          <p:cNvSpPr/>
          <p:nvPr/>
        </p:nvSpPr>
        <p:spPr>
          <a:xfrm>
            <a:off x="385764" y="411248"/>
            <a:ext cx="11285320" cy="1015663"/>
          </a:xfrm>
          <a:prstGeom prst="rect"/>
          <a:solidFill>
            <a:srgbClr val="92D050"/>
          </a:solidFill>
        </p:spPr>
        <p:txBody>
          <a:bodyPr wrap="square">
            <a:spAutoFit/>
          </a:bodyPr>
          <a:p>
            <a:pPr algn="ctr" lvl="0"/>
            <a:r>
              <a:rPr dirty="0" sz="6000" lang="en-US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000" lang="en-US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Lesson</a:t>
            </a:r>
            <a:r>
              <a:rPr dirty="0" sz="6000" lang="en-US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6000" lang="en-US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Introductio</a:t>
            </a:r>
            <a:r>
              <a:rPr dirty="0" sz="6000" lang="en-US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endParaRPr dirty="0" sz="6000" lang="en-US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589" name="TextBox 2"/>
          <p:cNvSpPr txBox="1"/>
          <p:nvPr/>
        </p:nvSpPr>
        <p:spPr>
          <a:xfrm>
            <a:off x="654137" y="1978941"/>
            <a:ext cx="7397496" cy="4511040"/>
          </a:xfrm>
          <a:prstGeom prst="rect"/>
          <a:solidFill>
            <a:schemeClr val="accent4">
              <a:lumMod val="40000"/>
              <a:lumOff val="60000"/>
            </a:schemeClr>
          </a:solidFill>
        </p:spPr>
        <p:txBody>
          <a:bodyPr rtlCol="0" wrap="square">
            <a:spAutoFit/>
          </a:bodyPr>
          <a:p>
            <a:pPr algn="ctr"/>
            <a:r>
              <a:rPr b="1" dirty="0" sz="5000" lang="en-US" smtClean="0">
                <a:solidFill>
                  <a:srgbClr val="000000"/>
                </a:solidFill>
              </a:rPr>
              <a:t>Class-Five</a:t>
            </a:r>
            <a:endParaRPr b="1" dirty="0" sz="5000" lang="en-US" smtClean="0">
              <a:solidFill>
                <a:srgbClr val="000000"/>
              </a:solidFill>
            </a:endParaRPr>
          </a:p>
          <a:p>
            <a:pPr algn="ctr"/>
            <a:r>
              <a:rPr b="1" dirty="0" sz="5000" lang="en-US" smtClean="0">
                <a:solidFill>
                  <a:srgbClr val="000000"/>
                </a:solidFill>
              </a:rPr>
              <a:t>Unit-8</a:t>
            </a:r>
            <a:endParaRPr b="1" dirty="0" sz="5000" lang="en-US" smtClean="0">
              <a:solidFill>
                <a:srgbClr val="000000"/>
              </a:solidFill>
            </a:endParaRPr>
          </a:p>
          <a:p>
            <a:pPr algn="ctr"/>
            <a:r>
              <a:rPr b="1" dirty="0" sz="5000" lang="en-US" smtClean="0">
                <a:solidFill>
                  <a:srgbClr val="000000"/>
                </a:solidFill>
              </a:rPr>
              <a:t>Lesson title-</a:t>
            </a:r>
            <a:r>
              <a:rPr b="1" dirty="0" sz="5000" lang="en-US" smtClean="0">
                <a:solidFill>
                  <a:srgbClr val="000000"/>
                </a:solidFill>
              </a:rPr>
              <a:t> </a:t>
            </a:r>
            <a:r>
              <a:rPr b="1" dirty="0" sz="5000" lang="en-US" smtClean="0">
                <a:solidFill>
                  <a:srgbClr val="000000"/>
                </a:solidFill>
              </a:rPr>
              <a:t> </a:t>
            </a:r>
            <a:r>
              <a:rPr b="1" dirty="0" sz="5000" lang="en-US" smtClean="0">
                <a:solidFill>
                  <a:srgbClr val="000000"/>
                </a:solidFill>
              </a:rPr>
              <a:t>Write to me soon.</a:t>
            </a:r>
            <a:endParaRPr b="1" dirty="0" sz="5000" lang="en-US" smtClean="0">
              <a:solidFill>
                <a:srgbClr val="000000"/>
              </a:solidFill>
            </a:endParaRPr>
          </a:p>
          <a:p>
            <a:pPr algn="ctr"/>
            <a:r>
              <a:rPr b="1" dirty="0" sz="5000" lang="en-US" smtClean="0">
                <a:solidFill>
                  <a:srgbClr val="000000"/>
                </a:solidFill>
              </a:rPr>
              <a:t>Lesson-</a:t>
            </a:r>
            <a:r>
              <a:rPr b="1" dirty="0" sz="5000" lang="en-US" smtClean="0">
                <a:solidFill>
                  <a:srgbClr val="000000"/>
                </a:solidFill>
              </a:rPr>
              <a:t>1</a:t>
            </a:r>
            <a:endParaRPr b="1" dirty="0" sz="5000" lang="en-US">
              <a:solidFill>
                <a:srgbClr val="000000"/>
              </a:solidFill>
            </a:endParaRPr>
          </a:p>
          <a:p>
            <a:pPr algn="ctr"/>
            <a:r>
              <a:rPr b="1" dirty="0" sz="5000" lang="en-US" smtClean="0">
                <a:solidFill>
                  <a:srgbClr val="000000"/>
                </a:solidFill>
              </a:rPr>
              <a:t>Time-45 </a:t>
            </a:r>
            <a:r>
              <a:rPr b="1" dirty="0" sz="5000" lang="en-US" smtClean="0">
                <a:solidFill>
                  <a:srgbClr val="000000"/>
                </a:solidFill>
              </a:rPr>
              <a:t>Minute</a:t>
            </a:r>
            <a:endParaRPr b="1" dirty="0" sz="5000" lang="en-US" smtClean="0">
              <a:solidFill>
                <a:srgbClr val="000000"/>
              </a:solidFill>
            </a:endParaRPr>
          </a:p>
        </p:txBody>
      </p:sp>
      <p:pic>
        <p:nvPicPr>
          <p:cNvPr id="2097156" name="Picture 5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40834" t="28234" r="39516" b="23743"/>
          <a:stretch>
            <a:fillRect/>
          </a:stretch>
        </p:blipFill>
        <p:spPr bwMode="auto">
          <a:xfrm>
            <a:off x="8626561" y="1893921"/>
            <a:ext cx="3172404" cy="4354761"/>
          </a:xfrm>
          <a:prstGeom prst="rect"/>
          <a:noFill/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21" presetSubtype="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dur="2000" id="6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8" nodeType="withEffect" presetClass="exit" presetID="21" presetSubtype="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dur="2000" id="9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" nodeType="withEffect" presetClass="exit" presetID="21" presetSubtype="1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dur="2000" id="12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 animBg="1"/>
      <p:bldP spid="10485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1"/>
          <p:cNvSpPr txBox="1"/>
          <p:nvPr/>
        </p:nvSpPr>
        <p:spPr>
          <a:xfrm>
            <a:off x="2597543" y="189437"/>
            <a:ext cx="6907236" cy="993139"/>
          </a:xfrm>
          <a:prstGeom prst="rect"/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sz="60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b="1" dirty="0" sz="600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1" name="Arrow: Down 2"/>
          <p:cNvSpPr/>
          <p:nvPr/>
        </p:nvSpPr>
        <p:spPr>
          <a:xfrm>
            <a:off x="5758672" y="1328738"/>
            <a:ext cx="1199772" cy="1292082"/>
          </a:xfrm>
          <a:prstGeom prst="downArrow"/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 lang="en-US"/>
          </a:p>
        </p:txBody>
      </p:sp>
      <p:sp>
        <p:nvSpPr>
          <p:cNvPr id="1048592" name="TextBox 4"/>
          <p:cNvSpPr txBox="1"/>
          <p:nvPr/>
        </p:nvSpPr>
        <p:spPr>
          <a:xfrm>
            <a:off x="1209492" y="2758973"/>
            <a:ext cx="10348162" cy="3520441"/>
          </a:xfrm>
          <a:prstGeom prst="rect"/>
          <a:solidFill>
            <a:srgbClr val="98CC00"/>
          </a:solidFill>
          <a:ln>
            <a:solidFill>
              <a:srgbClr val="8000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685800" marL="685800">
              <a:buFont typeface="Arial"/>
              <a:buChar char="•"/>
            </a:pPr>
            <a:r>
              <a:rPr b="1" dirty="0" sz="4600"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–</a:t>
            </a:r>
            <a:endParaRPr b="1" dirty="0" sz="4600"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indent="-914400" marL="914400">
              <a:buFont typeface="+mj-lt"/>
              <a:buAutoNum type="arabicPeriod" startAt="1"/>
            </a:pPr>
            <a:r>
              <a:rPr b="1" dirty="0" sz="4600"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Listening-</a:t>
            </a:r>
            <a:r>
              <a:rPr b="1" dirty="0" sz="4600"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b="1" dirty="0" sz="4600" lang="bn-IN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.2.1 , 1.3.1</a:t>
            </a:r>
            <a:endParaRPr b="1" dirty="0" sz="4600" lang="en-US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indent="-914400" marL="914400">
              <a:buFont typeface="+mj-lt"/>
              <a:buAutoNum type="arabicPeriod" startAt="1"/>
            </a:pPr>
            <a:r>
              <a:rPr b="1" dirty="0" sz="4600"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Speaking-</a:t>
            </a:r>
            <a:r>
              <a:rPr b="1" dirty="0" sz="4600"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1.1.1  , 1.1.2  , 6.1.2</a:t>
            </a:r>
            <a:r>
              <a:rPr b="1" dirty="0" sz="4600" lang="bn-IN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,6.2.1</a:t>
            </a:r>
            <a:endParaRPr b="1" dirty="0" sz="4600" lang="en-US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indent="-914400" marL="914400">
              <a:buFont typeface="+mj-lt"/>
              <a:buAutoNum type="arabicPeriod" startAt="1"/>
            </a:pPr>
            <a:r>
              <a:rPr b="1" dirty="0" sz="4600"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Reading-</a:t>
            </a:r>
            <a:r>
              <a:rPr b="1" dirty="0" sz="4600"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1.5.1  , 1.6.1  , 1.7.1   , </a:t>
            </a:r>
            <a:r>
              <a:rPr b="1" dirty="0" sz="4600" lang="bn-IN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z="4600" lang="en-US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.1.1</a:t>
            </a:r>
            <a:endParaRPr b="1" dirty="0" sz="4600"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indent="-685800" marL="685800">
              <a:buFont typeface="Arial"/>
              <a:buChar char="•"/>
            </a:pPr>
            <a:endParaRPr b="1" dirty="0" sz="4600" 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45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2000" id="6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id="7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.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.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8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0" nodeType="withEffect" presetClass="exit" presetID="45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2000" id="11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id="12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.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.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13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xit" presetID="45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2000" id="16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id="17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.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.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id="18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 animBg="1"/>
      <p:bldP spid="1048591" grpId="0" animBg="1"/>
      <p:bldP spid="10485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extBox 3"/>
          <p:cNvSpPr txBox="1"/>
          <p:nvPr/>
        </p:nvSpPr>
        <p:spPr>
          <a:xfrm>
            <a:off x="1666873" y="185738"/>
            <a:ext cx="9434513" cy="769441"/>
          </a:xfrm>
          <a:prstGeom prst="rect"/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4400" lang="en-US" smtClean="0"/>
              <a:t>What can you see in the picture?</a:t>
            </a:r>
            <a:endParaRPr dirty="0" sz="4400" lang="en-US"/>
          </a:p>
        </p:txBody>
      </p:sp>
      <p:pic>
        <p:nvPicPr>
          <p:cNvPr id="2097157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40829" y="1524690"/>
            <a:ext cx="7086599" cy="3644611"/>
          </a:xfrm>
          <a:prstGeom prst="rect"/>
        </p:spPr>
      </p:pic>
      <p:sp>
        <p:nvSpPr>
          <p:cNvPr id="1048594" name="TextBox 5"/>
          <p:cNvSpPr txBox="1"/>
          <p:nvPr/>
        </p:nvSpPr>
        <p:spPr>
          <a:xfrm>
            <a:off x="794958" y="5169301"/>
            <a:ext cx="10602085" cy="1412240"/>
          </a:xfrm>
          <a:prstGeom prst="rect"/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4400" lang="en-US" smtClean="0"/>
              <a:t>We can  see a patient and a doctor in the picture.</a:t>
            </a:r>
            <a:endParaRPr dirty="0" sz="440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0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animBg="1"/>
      <p:bldP spid="10485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00350" y="491092"/>
            <a:ext cx="7015161" cy="3915438"/>
          </a:xfrm>
          <a:prstGeom prst="rect"/>
        </p:spPr>
      </p:pic>
      <p:sp>
        <p:nvSpPr>
          <p:cNvPr id="1048598" name="TextBox 2"/>
          <p:cNvSpPr txBox="1"/>
          <p:nvPr/>
        </p:nvSpPr>
        <p:spPr>
          <a:xfrm>
            <a:off x="300038" y="4824413"/>
            <a:ext cx="11630025" cy="1285240"/>
          </a:xfrm>
          <a:prstGeom prst="rect"/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4000" lang="en-US" smtClean="0">
                <a:solidFill>
                  <a:srgbClr val="000000"/>
                </a:solidFill>
              </a:rPr>
              <a:t>So today we will learn about a patient and her sickness.</a:t>
            </a:r>
            <a:endParaRPr dirty="0" sz="40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12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13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14"/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extBox 9"/>
          <p:cNvSpPr txBox="1"/>
          <p:nvPr/>
        </p:nvSpPr>
        <p:spPr>
          <a:xfrm>
            <a:off x="2886739" y="537181"/>
            <a:ext cx="6929500" cy="1691640"/>
          </a:xfrm>
          <a:prstGeom prst="rect"/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dirty="0" sz="5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b="1" dirty="0" sz="5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5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b="1" dirty="0" sz="5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b="1" dirty="0" sz="5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b="1" dirty="0" sz="5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b="1" dirty="0" sz="5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b="1" dirty="0" sz="5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b="1" dirty="0" sz="5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b="1" dirty="0" sz="5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b="1" dirty="0" sz="5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b="1" dirty="0" sz="5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5400"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endParaRPr altLang="en-US" b="1" sz="5400" lang="zh-CN"/>
          </a:p>
        </p:txBody>
      </p:sp>
      <p:sp>
        <p:nvSpPr>
          <p:cNvPr id="1048600" name="TextBox 10"/>
          <p:cNvSpPr txBox="1"/>
          <p:nvPr/>
        </p:nvSpPr>
        <p:spPr>
          <a:xfrm>
            <a:off x="1973067" y="4024224"/>
            <a:ext cx="8756845" cy="1399541"/>
          </a:xfrm>
          <a:prstGeom prst="rect"/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wrap="square">
            <a:spAutoFit/>
          </a:bodyPr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dirty="0" sz="8800"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to me soon.</a:t>
            </a:r>
            <a:endParaRPr dirty="0" sz="8800"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01" name="Arrow: Down 1"/>
          <p:cNvSpPr/>
          <p:nvPr/>
        </p:nvSpPr>
        <p:spPr>
          <a:xfrm flipH="1">
            <a:off x="5806589" y="2327047"/>
            <a:ext cx="1089800" cy="1446550"/>
          </a:xfrm>
          <a:prstGeom prst="downArrow">
            <a:avLst>
              <a:gd name="adj1" fmla="val 50000"/>
              <a:gd name="adj2" fmla="val 29710"/>
            </a:avLst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4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9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  <p:bldP spid="1048600" grpId="0" animBg="1"/>
      <p:bldP spid="10486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extBox 1"/>
          <p:cNvSpPr txBox="1"/>
          <p:nvPr/>
        </p:nvSpPr>
        <p:spPr>
          <a:xfrm>
            <a:off x="900112" y="1400176"/>
            <a:ext cx="10658475" cy="4447540"/>
          </a:xfrm>
          <a:prstGeom prst="rect"/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algn="l"/>
            <a:r>
              <a:rPr b="1" dirty="0" sz="4200" lang="en-US" smtClean="0">
                <a:solidFill>
                  <a:srgbClr val="FF0000"/>
                </a:solidFill>
              </a:rPr>
              <a:t>Cough  -</a:t>
            </a:r>
            <a:r>
              <a:rPr b="1" dirty="0" sz="42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b="1" dirty="0" sz="42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2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altLang="en-US" b="1" dirty="0" sz="42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2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2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2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2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2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2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altLang="en-US" b="1" dirty="0" sz="4200" lang="en-US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4200" lang="en-US" smtClean="0">
                <a:solidFill>
                  <a:schemeClr val="accent1"/>
                </a:solidFill>
              </a:rPr>
              <a:t>Eat  -</a:t>
            </a:r>
            <a:r>
              <a:rPr b="1" dirty="0" sz="4200" lang="en-US" err="1" smtClean="0">
                <a:solidFill>
                  <a:schemeClr val="accent1"/>
                </a:solidFill>
              </a:rPr>
              <a:t>খাওয়া</a:t>
            </a:r>
            <a:r>
              <a:rPr b="1" dirty="0" sz="4200" lang="en-US" smtClean="0">
                <a:solidFill>
                  <a:schemeClr val="accent1"/>
                </a:solidFill>
              </a:rPr>
              <a:t>  </a:t>
            </a:r>
            <a:endParaRPr b="1" dirty="0" sz="4200" lang="bn-IN" smtClean="0">
              <a:solidFill>
                <a:schemeClr val="accent1"/>
              </a:solidFill>
            </a:endParaRPr>
          </a:p>
          <a:p>
            <a:endParaRPr b="1" dirty="0" sz="4200" lang="en-US" smtClean="0"/>
          </a:p>
          <a:p>
            <a:r>
              <a:rPr b="1" dirty="0" sz="4200" lang="en-US" smtClean="0">
                <a:solidFill>
                  <a:schemeClr val="accent2"/>
                </a:solidFill>
              </a:rPr>
              <a:t>Fever  -</a:t>
            </a:r>
            <a:r>
              <a:rPr b="1" dirty="0" sz="4200" lang="en-US" err="1" smtClean="0">
                <a:solidFill>
                  <a:schemeClr val="accent2"/>
                </a:solidFill>
              </a:rPr>
              <a:t>জ্বর</a:t>
            </a:r>
            <a:r>
              <a:rPr b="1" dirty="0" sz="4200" lang="en-US" smtClean="0">
                <a:solidFill>
                  <a:schemeClr val="accent2"/>
                </a:solidFill>
              </a:rPr>
              <a:t>  -   a disease of high temperature</a:t>
            </a:r>
            <a:endParaRPr b="1" dirty="0" sz="4200" lang="bn-IN" smtClean="0">
              <a:solidFill>
                <a:schemeClr val="accent2"/>
              </a:solidFill>
            </a:endParaRPr>
          </a:p>
          <a:p>
            <a:endParaRPr b="1" dirty="0" sz="4200" lang="en-US" smtClean="0"/>
          </a:p>
          <a:p>
            <a:r>
              <a:rPr b="1" dirty="0" sz="4200" lang="en-US" smtClean="0">
                <a:solidFill>
                  <a:srgbClr val="00B050"/>
                </a:solidFill>
              </a:rPr>
              <a:t>Medicine</a:t>
            </a:r>
            <a:r>
              <a:rPr b="1" dirty="0" sz="4200" lang="bn-IN" smtClean="0">
                <a:solidFill>
                  <a:srgbClr val="00B050"/>
                </a:solidFill>
              </a:rPr>
              <a:t> </a:t>
            </a:r>
            <a:r>
              <a:rPr b="1" dirty="0" sz="4200" lang="en-US" smtClean="0">
                <a:solidFill>
                  <a:srgbClr val="00B050"/>
                </a:solidFill>
              </a:rPr>
              <a:t> -</a:t>
            </a:r>
            <a:r>
              <a:rPr b="1" dirty="0" sz="4200" lang="bn-IN" smtClean="0">
                <a:solidFill>
                  <a:srgbClr val="00B050"/>
                </a:solidFill>
              </a:rPr>
              <a:t> </a:t>
            </a:r>
            <a:r>
              <a:rPr b="1" dirty="0" sz="4200" lang="bn-IN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ঔষধ  -  </a:t>
            </a:r>
            <a:r>
              <a:rPr b="1" dirty="0" sz="4200" lang="en-US" smtClean="0">
                <a:solidFill>
                  <a:srgbClr val="00B050"/>
                </a:solidFill>
              </a:rPr>
              <a:t>drug .</a:t>
            </a:r>
            <a:endParaRPr b="1" dirty="0" sz="4200" lang="bn-IN" smtClean="0">
              <a:solidFill>
                <a:srgbClr val="00B050"/>
              </a:solidFill>
            </a:endParaRPr>
          </a:p>
          <a:p>
            <a:endParaRPr b="1" dirty="0" sz="4200" lang="en-US" smtClean="0"/>
          </a:p>
          <a:p>
            <a:r>
              <a:rPr b="1" dirty="0" sz="4200" lang="en-US" smtClean="0">
                <a:solidFill>
                  <a:srgbClr val="7030A0"/>
                </a:solidFill>
              </a:rPr>
              <a:t>Sore throat  -</a:t>
            </a:r>
            <a:r>
              <a:rPr b="1" dirty="0" sz="4200" lang="bn-IN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গলাব্যাথা  - </a:t>
            </a:r>
            <a:r>
              <a:rPr b="1" dirty="0" sz="4200" lang="en-US" smtClean="0">
                <a:solidFill>
                  <a:srgbClr val="7030A0"/>
                </a:solidFill>
              </a:rPr>
              <a:t>  pain in one’s throat.</a:t>
            </a:r>
            <a:endParaRPr b="1" dirty="0" sz="4200" lang="en-US">
              <a:solidFill>
                <a:srgbClr val="7030A0"/>
              </a:solidFill>
            </a:endParaRPr>
          </a:p>
        </p:txBody>
      </p:sp>
      <p:sp>
        <p:nvSpPr>
          <p:cNvPr id="1048609" name="TextBox 2"/>
          <p:cNvSpPr txBox="1"/>
          <p:nvPr/>
        </p:nvSpPr>
        <p:spPr>
          <a:xfrm>
            <a:off x="2621755" y="111314"/>
            <a:ext cx="6858000" cy="1015663"/>
          </a:xfrm>
          <a:prstGeom prst="rect"/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6000" lang="en-US" smtClean="0">
                <a:solidFill>
                  <a:srgbClr val="92D050"/>
                </a:solidFill>
              </a:rPr>
              <a:t>N</a:t>
            </a:r>
            <a:r>
              <a:rPr dirty="0" sz="6000" lang="en-US" smtClean="0">
                <a:solidFill>
                  <a:srgbClr val="92D050"/>
                </a:solidFill>
              </a:rPr>
              <a:t>e</a:t>
            </a:r>
            <a:r>
              <a:rPr dirty="0" sz="6000" lang="en-US" smtClean="0">
                <a:solidFill>
                  <a:srgbClr val="92D050"/>
                </a:solidFill>
              </a:rPr>
              <a:t>w</a:t>
            </a:r>
            <a:r>
              <a:rPr dirty="0" sz="6000" lang="en-US" smtClean="0">
                <a:solidFill>
                  <a:srgbClr val="92D050"/>
                </a:solidFill>
              </a:rPr>
              <a:t> </a:t>
            </a:r>
            <a:r>
              <a:rPr dirty="0" sz="6000" lang="en-US" smtClean="0">
                <a:solidFill>
                  <a:srgbClr val="92D050"/>
                </a:solidFill>
              </a:rPr>
              <a:t>W</a:t>
            </a:r>
            <a:r>
              <a:rPr dirty="0" sz="6000" lang="en-US" smtClean="0">
                <a:solidFill>
                  <a:srgbClr val="92D050"/>
                </a:solidFill>
              </a:rPr>
              <a:t>o</a:t>
            </a:r>
            <a:r>
              <a:rPr dirty="0" sz="6000" lang="en-US" smtClean="0">
                <a:solidFill>
                  <a:srgbClr val="92D050"/>
                </a:solidFill>
              </a:rPr>
              <a:t>r</a:t>
            </a:r>
            <a:r>
              <a:rPr dirty="0" sz="6000" lang="en-US" smtClean="0">
                <a:solidFill>
                  <a:srgbClr val="92D050"/>
                </a:solidFill>
              </a:rPr>
              <a:t>d</a:t>
            </a:r>
            <a:endParaRPr dirty="0" sz="6000" lang="en-US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 animBg="1"/>
      <p:bldP spid="10486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extBox 2"/>
          <p:cNvSpPr txBox="1"/>
          <p:nvPr/>
        </p:nvSpPr>
        <p:spPr>
          <a:xfrm>
            <a:off x="157163" y="385763"/>
            <a:ext cx="11470829" cy="1209040"/>
          </a:xfrm>
          <a:prstGeom prst="rect"/>
          <a:solidFill>
            <a:schemeClr val="accent2">
              <a:lumMod val="20000"/>
              <a:lumOff val="80000"/>
            </a:schemeClr>
          </a:solidFill>
          <a:ln w="63500">
            <a:solidFill>
              <a:srgbClr val="FF0000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3800" i="1" lang="en-US" u="sng" smtClean="0">
                <a:solidFill>
                  <a:srgbClr val="6600CC"/>
                </a:solidFill>
              </a:rPr>
              <a:t>At first I want to show you a patient’s condition. Please watch carefully and listen attentively.</a:t>
            </a:r>
            <a:endParaRPr dirty="0" sz="3800" i="1" lang="en-US" u="sng">
              <a:solidFill>
                <a:srgbClr val="6600CC"/>
              </a:solidFill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38062" y="2543175"/>
            <a:ext cx="5091375" cy="3416320"/>
          </a:xfrm>
          <a:prstGeom prst="rect"/>
        </p:spPr>
      </p:pic>
      <p:sp>
        <p:nvSpPr>
          <p:cNvPr id="1048602" name="TextBox 3"/>
          <p:cNvSpPr txBox="1"/>
          <p:nvPr/>
        </p:nvSpPr>
        <p:spPr>
          <a:xfrm>
            <a:off x="6057900" y="2543175"/>
            <a:ext cx="5300662" cy="4091940"/>
          </a:xfrm>
          <a:prstGeom prst="rect"/>
          <a:solidFill>
            <a:srgbClr val="CCFECC"/>
          </a:solidFill>
          <a:ln w="28575">
            <a:solidFill>
              <a:schemeClr val="tx1"/>
            </a:solidFill>
          </a:ln>
        </p:spPr>
        <p:txBody>
          <a:bodyPr rtlCol="0" wrap="square">
            <a:spAutoFit/>
          </a:bodyPr>
          <a:p>
            <a:pPr algn="ctr"/>
            <a:r>
              <a:rPr dirty="0" sz="5400" lang="en-US" err="1" smtClean="0">
                <a:solidFill>
                  <a:srgbClr val="FF0000"/>
                </a:solidFill>
              </a:rPr>
              <a:t>Sima</a:t>
            </a:r>
            <a:r>
              <a:rPr dirty="0" sz="5400" lang="en-US" smtClean="0">
                <a:solidFill>
                  <a:srgbClr val="FF0000"/>
                </a:solidFill>
              </a:rPr>
              <a:t> is at home </a:t>
            </a:r>
            <a:r>
              <a:rPr dirty="0" sz="5400" lang="en-US" err="1" smtClean="0">
                <a:solidFill>
                  <a:srgbClr val="FF0000"/>
                </a:solidFill>
              </a:rPr>
              <a:t>today.She</a:t>
            </a:r>
            <a:r>
              <a:rPr dirty="0" sz="5400" lang="en-US" smtClean="0">
                <a:solidFill>
                  <a:srgbClr val="FF0000"/>
                </a:solidFill>
              </a:rPr>
              <a:t> didn’t go to school because she is ill.</a:t>
            </a:r>
            <a:endParaRPr dirty="0" sz="54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7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IMD</dc:creator>
  <cp:lastModifiedBy>IMD</cp:lastModifiedBy>
  <dcterms:created xsi:type="dcterms:W3CDTF">2021-09-27T21:11:53Z</dcterms:created>
  <dcterms:modified xsi:type="dcterms:W3CDTF">2022-03-29T17:09:20Z</dcterms:modified>
</cp:coreProperties>
</file>