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9" r:id="rId2"/>
    <p:sldId id="257" r:id="rId3"/>
    <p:sldId id="260"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0" d="100"/>
          <a:sy n="80" d="100"/>
        </p:scale>
        <p:origin x="2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D3DE4334-A1C0-4F93-9DC0-ADC7150E94E2}" type="datetimeFigureOut">
              <a:rPr lang="en-US" smtClean="0"/>
              <a:t>3/2/2022</a:t>
            </a:fld>
            <a:endParaRPr lang="en-US"/>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E0E24FF1-3BFD-4617-B428-36B55BA46A4E}"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180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DE4334-A1C0-4F93-9DC0-ADC7150E94E2}"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24FF1-3BFD-4617-B428-36B55BA46A4E}" type="slidenum">
              <a:rPr lang="en-US" smtClean="0"/>
              <a:t>‹#›</a:t>
            </a:fld>
            <a:endParaRPr lang="en-US"/>
          </a:p>
        </p:txBody>
      </p:sp>
    </p:spTree>
    <p:extLst>
      <p:ext uri="{BB962C8B-B14F-4D97-AF65-F5344CB8AC3E}">
        <p14:creationId xmlns:p14="http://schemas.microsoft.com/office/powerpoint/2010/main" val="737477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DE4334-A1C0-4F93-9DC0-ADC7150E94E2}"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24FF1-3BFD-4617-B428-36B55BA46A4E}" type="slidenum">
              <a:rPr lang="en-US" smtClean="0"/>
              <a:t>‹#›</a:t>
            </a:fld>
            <a:endParaRPr lang="en-US"/>
          </a:p>
        </p:txBody>
      </p:sp>
    </p:spTree>
    <p:extLst>
      <p:ext uri="{BB962C8B-B14F-4D97-AF65-F5344CB8AC3E}">
        <p14:creationId xmlns:p14="http://schemas.microsoft.com/office/powerpoint/2010/main" val="3722537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DE4334-A1C0-4F93-9DC0-ADC7150E94E2}"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24FF1-3BFD-4617-B428-36B55BA46A4E}" type="slidenum">
              <a:rPr lang="en-US" smtClean="0"/>
              <a:t>‹#›</a:t>
            </a:fld>
            <a:endParaRPr lang="en-US"/>
          </a:p>
        </p:txBody>
      </p:sp>
    </p:spTree>
    <p:extLst>
      <p:ext uri="{BB962C8B-B14F-4D97-AF65-F5344CB8AC3E}">
        <p14:creationId xmlns:p14="http://schemas.microsoft.com/office/powerpoint/2010/main" val="163496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DE4334-A1C0-4F93-9DC0-ADC7150E94E2}"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24FF1-3BFD-4617-B428-36B55BA46A4E}"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89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DE4334-A1C0-4F93-9DC0-ADC7150E94E2}"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24FF1-3BFD-4617-B428-36B55BA46A4E}" type="slidenum">
              <a:rPr lang="en-US" smtClean="0"/>
              <a:t>‹#›</a:t>
            </a:fld>
            <a:endParaRPr lang="en-US"/>
          </a:p>
        </p:txBody>
      </p:sp>
    </p:spTree>
    <p:extLst>
      <p:ext uri="{BB962C8B-B14F-4D97-AF65-F5344CB8AC3E}">
        <p14:creationId xmlns:p14="http://schemas.microsoft.com/office/powerpoint/2010/main" val="950426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DE4334-A1C0-4F93-9DC0-ADC7150E94E2}" type="datetimeFigureOut">
              <a:rPr lang="en-US" smtClean="0"/>
              <a:t>3/2/2022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E24FF1-3BFD-4617-B428-36B55BA46A4E}" type="slidenum">
              <a:rPr lang="en-US" smtClean="0"/>
              <a:t>‹#›</a:t>
            </a:fld>
            <a:endParaRPr lang="en-US"/>
          </a:p>
        </p:txBody>
      </p:sp>
    </p:spTree>
    <p:extLst>
      <p:ext uri="{BB962C8B-B14F-4D97-AF65-F5344CB8AC3E}">
        <p14:creationId xmlns:p14="http://schemas.microsoft.com/office/powerpoint/2010/main" val="1656945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DE4334-A1C0-4F93-9DC0-ADC7150E94E2}" type="datetimeFigureOut">
              <a:rPr lang="en-US" smtClean="0"/>
              <a:t>3/2/2022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E24FF1-3BFD-4617-B428-36B55BA46A4E}" type="slidenum">
              <a:rPr lang="en-US" smtClean="0"/>
              <a:t>‹#›</a:t>
            </a:fld>
            <a:endParaRPr lang="en-US"/>
          </a:p>
        </p:txBody>
      </p:sp>
    </p:spTree>
    <p:extLst>
      <p:ext uri="{BB962C8B-B14F-4D97-AF65-F5344CB8AC3E}">
        <p14:creationId xmlns:p14="http://schemas.microsoft.com/office/powerpoint/2010/main" val="2811217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DE4334-A1C0-4F93-9DC0-ADC7150E94E2}" type="datetimeFigureOut">
              <a:rPr lang="en-US" smtClean="0"/>
              <a:t>3/2/2022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E24FF1-3BFD-4617-B428-36B55BA46A4E}" type="slidenum">
              <a:rPr lang="en-US" smtClean="0"/>
              <a:t>‹#›</a:t>
            </a:fld>
            <a:endParaRPr lang="en-US"/>
          </a:p>
        </p:txBody>
      </p:sp>
    </p:spTree>
    <p:extLst>
      <p:ext uri="{BB962C8B-B14F-4D97-AF65-F5344CB8AC3E}">
        <p14:creationId xmlns:p14="http://schemas.microsoft.com/office/powerpoint/2010/main" val="2011780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DE4334-A1C0-4F93-9DC0-ADC7150E94E2}"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24FF1-3BFD-4617-B428-36B55BA46A4E}" type="slidenum">
              <a:rPr lang="en-US" smtClean="0"/>
              <a:t>‹#›</a:t>
            </a:fld>
            <a:endParaRPr lang="en-US"/>
          </a:p>
        </p:txBody>
      </p:sp>
    </p:spTree>
    <p:extLst>
      <p:ext uri="{BB962C8B-B14F-4D97-AF65-F5344CB8AC3E}">
        <p14:creationId xmlns:p14="http://schemas.microsoft.com/office/powerpoint/2010/main" val="2436667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DE4334-A1C0-4F93-9DC0-ADC7150E94E2}"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24FF1-3BFD-4617-B428-36B55BA46A4E}" type="slidenum">
              <a:rPr lang="en-US" smtClean="0"/>
              <a:t>‹#›</a:t>
            </a:fld>
            <a:endParaRPr lang="en-US"/>
          </a:p>
        </p:txBody>
      </p:sp>
    </p:spTree>
    <p:extLst>
      <p:ext uri="{BB962C8B-B14F-4D97-AF65-F5344CB8AC3E}">
        <p14:creationId xmlns:p14="http://schemas.microsoft.com/office/powerpoint/2010/main" val="1739931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D3DE4334-A1C0-4F93-9DC0-ADC7150E94E2}" type="datetimeFigureOut">
              <a:rPr lang="en-US" smtClean="0"/>
              <a:t>3/2/2022</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E0E24FF1-3BFD-4617-B428-36B55BA46A4E}" type="slidenum">
              <a:rPr lang="en-US" smtClean="0"/>
              <a:t>‹#›</a:t>
            </a:fld>
            <a:endParaRPr lang="en-US"/>
          </a:p>
        </p:txBody>
      </p:sp>
    </p:spTree>
    <p:extLst>
      <p:ext uri="{BB962C8B-B14F-4D97-AF65-F5344CB8AC3E}">
        <p14:creationId xmlns:p14="http://schemas.microsoft.com/office/powerpoint/2010/main" val="15670264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B637ED-A1E9-401A-8315-B3AD76D5E60D}"/>
              </a:ext>
            </a:extLst>
          </p:cNvPr>
          <p:cNvSpPr/>
          <p:nvPr/>
        </p:nvSpPr>
        <p:spPr>
          <a:xfrm>
            <a:off x="3148164" y="366963"/>
            <a:ext cx="5871411"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t>আজকের</a:t>
            </a:r>
            <a:r>
              <a:rPr lang="en-US" sz="3200" dirty="0"/>
              <a:t> </a:t>
            </a:r>
            <a:r>
              <a:rPr lang="en-US" sz="3200" dirty="0" err="1"/>
              <a:t>পাঠে</a:t>
            </a:r>
            <a:r>
              <a:rPr lang="en-US" sz="3200" dirty="0"/>
              <a:t> </a:t>
            </a:r>
            <a:r>
              <a:rPr lang="en-US" sz="3200" dirty="0" err="1"/>
              <a:t>সবাইকে</a:t>
            </a:r>
            <a:r>
              <a:rPr lang="en-US" sz="3200" dirty="0"/>
              <a:t> </a:t>
            </a:r>
            <a:r>
              <a:rPr lang="en-US" sz="3200" dirty="0" err="1"/>
              <a:t>স্বাগতম</a:t>
            </a:r>
            <a:endParaRPr lang="en-US" sz="3200" dirty="0"/>
          </a:p>
        </p:txBody>
      </p:sp>
      <p:pic>
        <p:nvPicPr>
          <p:cNvPr id="2052" name="Picture 4">
            <a:extLst>
              <a:ext uri="{FF2B5EF4-FFF2-40B4-BE49-F238E27FC236}">
                <a16:creationId xmlns:a16="http://schemas.microsoft.com/office/drawing/2014/main" id="{02DCB0F0-ABD1-42BA-9FA8-D23140B736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708" y="1462902"/>
            <a:ext cx="11726561" cy="514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838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2F0BA0-C30E-4734-AA39-6E673165B0C7}"/>
              </a:ext>
            </a:extLst>
          </p:cNvPr>
          <p:cNvSpPr/>
          <p:nvPr/>
        </p:nvSpPr>
        <p:spPr>
          <a:xfrm>
            <a:off x="240633" y="264695"/>
            <a:ext cx="11694694" cy="638876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6451454-F620-4CAC-B221-ECC953185C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973179"/>
            <a:ext cx="7423484" cy="3164306"/>
          </a:xfrm>
          <a:prstGeom prst="rect">
            <a:avLst/>
          </a:prstGeom>
        </p:spPr>
      </p:pic>
      <p:sp>
        <p:nvSpPr>
          <p:cNvPr id="5" name="TextBox 4">
            <a:extLst>
              <a:ext uri="{FF2B5EF4-FFF2-40B4-BE49-F238E27FC236}">
                <a16:creationId xmlns:a16="http://schemas.microsoft.com/office/drawing/2014/main" id="{FB316209-9EA2-4B67-8477-36E869793D65}"/>
              </a:ext>
            </a:extLst>
          </p:cNvPr>
          <p:cNvSpPr txBox="1"/>
          <p:nvPr/>
        </p:nvSpPr>
        <p:spPr>
          <a:xfrm>
            <a:off x="4259179" y="613611"/>
            <a:ext cx="3031958" cy="584775"/>
          </a:xfrm>
          <a:prstGeom prst="rect">
            <a:avLst/>
          </a:prstGeom>
          <a:noFill/>
        </p:spPr>
        <p:txBody>
          <a:bodyPr wrap="square" rtlCol="0">
            <a:spAutoFit/>
          </a:bodyPr>
          <a:lstStyle/>
          <a:p>
            <a:r>
              <a:rPr lang="en-US" sz="3200" dirty="0" err="1"/>
              <a:t>গল্পের</a:t>
            </a:r>
            <a:r>
              <a:rPr lang="en-US" sz="3200" dirty="0"/>
              <a:t> </a:t>
            </a:r>
            <a:r>
              <a:rPr lang="en-US" sz="3200" dirty="0" err="1"/>
              <a:t>মূল</a:t>
            </a:r>
            <a:r>
              <a:rPr lang="en-US" sz="3200" dirty="0"/>
              <a:t> </a:t>
            </a:r>
            <a:r>
              <a:rPr lang="en-US" sz="3200" dirty="0" err="1"/>
              <a:t>অংশ</a:t>
            </a:r>
            <a:endParaRPr lang="en-US" sz="3200" dirty="0"/>
          </a:p>
        </p:txBody>
      </p:sp>
    </p:spTree>
    <p:extLst>
      <p:ext uri="{BB962C8B-B14F-4D97-AF65-F5344CB8AC3E}">
        <p14:creationId xmlns:p14="http://schemas.microsoft.com/office/powerpoint/2010/main" val="211139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4E6075-1CB1-406A-B90C-7CAA883A87D7}"/>
              </a:ext>
            </a:extLst>
          </p:cNvPr>
          <p:cNvSpPr/>
          <p:nvPr/>
        </p:nvSpPr>
        <p:spPr>
          <a:xfrm>
            <a:off x="240631" y="12032"/>
            <a:ext cx="11839073" cy="647299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p>
        </p:txBody>
      </p:sp>
      <p:sp>
        <p:nvSpPr>
          <p:cNvPr id="3" name="Rectangle 2">
            <a:extLst>
              <a:ext uri="{FF2B5EF4-FFF2-40B4-BE49-F238E27FC236}">
                <a16:creationId xmlns:a16="http://schemas.microsoft.com/office/drawing/2014/main" id="{AA494F29-E555-4B10-B1FB-C52A5808D9B3}"/>
              </a:ext>
            </a:extLst>
          </p:cNvPr>
          <p:cNvSpPr/>
          <p:nvPr/>
        </p:nvSpPr>
        <p:spPr>
          <a:xfrm>
            <a:off x="3116178" y="64038"/>
            <a:ext cx="5149516" cy="505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১৯৫২ </a:t>
            </a:r>
            <a:r>
              <a:rPr lang="en-US" dirty="0" err="1"/>
              <a:t>সালের</a:t>
            </a:r>
            <a:r>
              <a:rPr lang="en-US" dirty="0"/>
              <a:t> ২১ </a:t>
            </a:r>
            <a:r>
              <a:rPr lang="en-US" dirty="0" err="1"/>
              <a:t>শে</a:t>
            </a:r>
            <a:r>
              <a:rPr lang="en-US" dirty="0"/>
              <a:t> </a:t>
            </a:r>
            <a:r>
              <a:rPr lang="en-US" dirty="0" err="1"/>
              <a:t>ফেব্রুয়ারীতে</a:t>
            </a:r>
            <a:r>
              <a:rPr lang="en-US" dirty="0"/>
              <a:t> </a:t>
            </a:r>
            <a:r>
              <a:rPr lang="en-US" dirty="0" err="1"/>
              <a:t>কি</a:t>
            </a:r>
            <a:r>
              <a:rPr lang="en-US" dirty="0"/>
              <a:t> </a:t>
            </a:r>
            <a:r>
              <a:rPr lang="en-US" dirty="0" err="1"/>
              <a:t>ঘটেছিল</a:t>
            </a:r>
            <a:r>
              <a:rPr lang="en-US" dirty="0"/>
              <a:t>?</a:t>
            </a:r>
          </a:p>
        </p:txBody>
      </p:sp>
      <p:pic>
        <p:nvPicPr>
          <p:cNvPr id="4" name="Picture 3" descr="index214">
            <a:extLst>
              <a:ext uri="{FF2B5EF4-FFF2-40B4-BE49-F238E27FC236}">
                <a16:creationId xmlns:a16="http://schemas.microsoft.com/office/drawing/2014/main" id="{6BC9C78E-3A75-47F4-AF4A-C167E7670774}"/>
              </a:ext>
            </a:extLst>
          </p:cNvPr>
          <p:cNvPicPr>
            <a:picLocks noChangeAspect="1" noChangeArrowheads="1"/>
          </p:cNvPicPr>
          <p:nvPr/>
        </p:nvPicPr>
        <p:blipFill>
          <a:blip r:embed="rId2"/>
          <a:srcRect/>
          <a:stretch>
            <a:fillRect/>
          </a:stretch>
        </p:blipFill>
        <p:spPr bwMode="auto">
          <a:xfrm>
            <a:off x="567607" y="794084"/>
            <a:ext cx="4235824" cy="2244211"/>
          </a:xfrm>
          <a:prstGeom prst="rect">
            <a:avLst/>
          </a:prstGeom>
          <a:ln>
            <a:noFill/>
          </a:ln>
          <a:effectLst>
            <a:softEdge rad="112500"/>
          </a:effectLst>
        </p:spPr>
      </p:pic>
      <p:pic>
        <p:nvPicPr>
          <p:cNvPr id="5" name="Picture 4" descr="index 211">
            <a:extLst>
              <a:ext uri="{FF2B5EF4-FFF2-40B4-BE49-F238E27FC236}">
                <a16:creationId xmlns:a16="http://schemas.microsoft.com/office/drawing/2014/main" id="{2055FB23-BF53-48A4-A9D5-96D9EFF2AE1D}"/>
              </a:ext>
            </a:extLst>
          </p:cNvPr>
          <p:cNvPicPr>
            <a:picLocks noChangeAspect="1" noChangeArrowheads="1"/>
          </p:cNvPicPr>
          <p:nvPr/>
        </p:nvPicPr>
        <p:blipFill>
          <a:blip r:embed="rId3"/>
          <a:srcRect/>
          <a:stretch>
            <a:fillRect/>
          </a:stretch>
        </p:blipFill>
        <p:spPr bwMode="auto">
          <a:xfrm>
            <a:off x="6520407" y="674015"/>
            <a:ext cx="4329953" cy="2073575"/>
          </a:xfrm>
          <a:prstGeom prst="rect">
            <a:avLst/>
          </a:prstGeom>
          <a:ln>
            <a:noFill/>
          </a:ln>
          <a:effectLst>
            <a:softEdge rad="112500"/>
          </a:effectLst>
        </p:spPr>
      </p:pic>
      <p:pic>
        <p:nvPicPr>
          <p:cNvPr id="6" name="Picture 5" descr="imagesnnnnnbbvvvv">
            <a:extLst>
              <a:ext uri="{FF2B5EF4-FFF2-40B4-BE49-F238E27FC236}">
                <a16:creationId xmlns:a16="http://schemas.microsoft.com/office/drawing/2014/main" id="{CBE6914A-8B3F-4353-857D-825B127501C2}"/>
              </a:ext>
            </a:extLst>
          </p:cNvPr>
          <p:cNvPicPr>
            <a:picLocks noChangeAspect="1" noChangeArrowheads="1"/>
          </p:cNvPicPr>
          <p:nvPr/>
        </p:nvPicPr>
        <p:blipFill>
          <a:blip r:embed="rId4"/>
          <a:srcRect/>
          <a:stretch>
            <a:fillRect/>
          </a:stretch>
        </p:blipFill>
        <p:spPr bwMode="auto">
          <a:xfrm>
            <a:off x="392795" y="3308685"/>
            <a:ext cx="4518212" cy="2304570"/>
          </a:xfrm>
          <a:prstGeom prst="rect">
            <a:avLst/>
          </a:prstGeom>
          <a:ln>
            <a:noFill/>
          </a:ln>
          <a:effectLst>
            <a:softEdge rad="112500"/>
          </a:effectLst>
        </p:spPr>
      </p:pic>
      <p:pic>
        <p:nvPicPr>
          <p:cNvPr id="7" name="Picture 6">
            <a:extLst>
              <a:ext uri="{FF2B5EF4-FFF2-40B4-BE49-F238E27FC236}">
                <a16:creationId xmlns:a16="http://schemas.microsoft.com/office/drawing/2014/main" id="{783B16CE-D686-404E-9184-29AD810747DA}"/>
              </a:ext>
            </a:extLst>
          </p:cNvPr>
          <p:cNvPicPr>
            <a:picLocks noChangeAspect="1"/>
          </p:cNvPicPr>
          <p:nvPr/>
        </p:nvPicPr>
        <p:blipFill>
          <a:blip r:embed="rId5"/>
          <a:stretch>
            <a:fillRect/>
          </a:stretch>
        </p:blipFill>
        <p:spPr>
          <a:xfrm>
            <a:off x="6332148" y="3186522"/>
            <a:ext cx="4518212" cy="2215759"/>
          </a:xfrm>
          <a:prstGeom prst="rect">
            <a:avLst/>
          </a:prstGeom>
          <a:ln>
            <a:noFill/>
          </a:ln>
          <a:effectLst>
            <a:softEdge rad="112500"/>
          </a:effectLst>
        </p:spPr>
      </p:pic>
      <p:sp>
        <p:nvSpPr>
          <p:cNvPr id="8" name="Rectangle 7">
            <a:extLst>
              <a:ext uri="{FF2B5EF4-FFF2-40B4-BE49-F238E27FC236}">
                <a16:creationId xmlns:a16="http://schemas.microsoft.com/office/drawing/2014/main" id="{DF6AF6B7-DF1F-48DA-A9BA-ED30E0140A27}"/>
              </a:ext>
            </a:extLst>
          </p:cNvPr>
          <p:cNvSpPr/>
          <p:nvPr/>
        </p:nvSpPr>
        <p:spPr>
          <a:xfrm>
            <a:off x="4911007" y="2797866"/>
            <a:ext cx="3729789" cy="364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ভাষার</a:t>
            </a:r>
            <a:r>
              <a:rPr lang="en-US" dirty="0"/>
              <a:t> </a:t>
            </a:r>
            <a:r>
              <a:rPr lang="en-US" dirty="0" err="1"/>
              <a:t>জন্য</a:t>
            </a:r>
            <a:r>
              <a:rPr lang="en-US" dirty="0"/>
              <a:t> </a:t>
            </a:r>
            <a:r>
              <a:rPr lang="en-US" dirty="0" err="1"/>
              <a:t>ছাত্ররা</a:t>
            </a:r>
            <a:r>
              <a:rPr lang="en-US" dirty="0"/>
              <a:t> </a:t>
            </a:r>
            <a:r>
              <a:rPr lang="en-US" dirty="0" err="1"/>
              <a:t>মিছিল</a:t>
            </a:r>
            <a:r>
              <a:rPr lang="en-US" dirty="0"/>
              <a:t> </a:t>
            </a:r>
            <a:r>
              <a:rPr lang="en-US" dirty="0" err="1"/>
              <a:t>করছে</a:t>
            </a:r>
            <a:r>
              <a:rPr lang="en-US" dirty="0"/>
              <a:t>।</a:t>
            </a:r>
          </a:p>
        </p:txBody>
      </p:sp>
      <p:sp>
        <p:nvSpPr>
          <p:cNvPr id="9" name="Rectangle 8">
            <a:extLst>
              <a:ext uri="{FF2B5EF4-FFF2-40B4-BE49-F238E27FC236}">
                <a16:creationId xmlns:a16="http://schemas.microsoft.com/office/drawing/2014/main" id="{0A9F3808-48C1-42C2-A60E-6004E9BF32BC}"/>
              </a:ext>
            </a:extLst>
          </p:cNvPr>
          <p:cNvSpPr/>
          <p:nvPr/>
        </p:nvSpPr>
        <p:spPr>
          <a:xfrm>
            <a:off x="567607" y="5699599"/>
            <a:ext cx="4235824" cy="364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পুলিশ</a:t>
            </a:r>
            <a:r>
              <a:rPr lang="en-US" dirty="0"/>
              <a:t> </a:t>
            </a:r>
            <a:r>
              <a:rPr lang="en-US" dirty="0" err="1"/>
              <a:t>মিছিলে</a:t>
            </a:r>
            <a:r>
              <a:rPr lang="en-US" dirty="0"/>
              <a:t> </a:t>
            </a:r>
            <a:r>
              <a:rPr lang="en-US" dirty="0" err="1"/>
              <a:t>লাঠি</a:t>
            </a:r>
            <a:r>
              <a:rPr lang="en-US" dirty="0"/>
              <a:t> </a:t>
            </a:r>
            <a:r>
              <a:rPr lang="en-US" dirty="0" err="1"/>
              <a:t>চার্জ</a:t>
            </a:r>
            <a:r>
              <a:rPr lang="en-US" dirty="0"/>
              <a:t> </a:t>
            </a:r>
            <a:r>
              <a:rPr lang="en-US" dirty="0" err="1"/>
              <a:t>করছে</a:t>
            </a:r>
            <a:r>
              <a:rPr lang="en-US" dirty="0"/>
              <a:t>।</a:t>
            </a:r>
          </a:p>
        </p:txBody>
      </p:sp>
      <p:sp>
        <p:nvSpPr>
          <p:cNvPr id="10" name="Rectangle 9">
            <a:extLst>
              <a:ext uri="{FF2B5EF4-FFF2-40B4-BE49-F238E27FC236}">
                <a16:creationId xmlns:a16="http://schemas.microsoft.com/office/drawing/2014/main" id="{46210AC0-C4FB-4F9D-940B-830D320069E8}"/>
              </a:ext>
            </a:extLst>
          </p:cNvPr>
          <p:cNvSpPr/>
          <p:nvPr/>
        </p:nvSpPr>
        <p:spPr>
          <a:xfrm>
            <a:off x="6520407" y="5462468"/>
            <a:ext cx="4329953" cy="520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পুলিশ</a:t>
            </a:r>
            <a:r>
              <a:rPr lang="en-US" dirty="0"/>
              <a:t> </a:t>
            </a:r>
            <a:r>
              <a:rPr lang="en-US" dirty="0" err="1"/>
              <a:t>কাদানো</a:t>
            </a:r>
            <a:r>
              <a:rPr lang="en-US" dirty="0"/>
              <a:t> </a:t>
            </a:r>
            <a:r>
              <a:rPr lang="en-US" dirty="0" err="1"/>
              <a:t>গ্যাস</a:t>
            </a:r>
            <a:r>
              <a:rPr lang="en-US" dirty="0"/>
              <a:t> </a:t>
            </a:r>
            <a:r>
              <a:rPr lang="en-US" dirty="0" err="1"/>
              <a:t>নিক্ষেপ</a:t>
            </a:r>
            <a:r>
              <a:rPr lang="en-US" dirty="0"/>
              <a:t> </a:t>
            </a:r>
            <a:r>
              <a:rPr lang="en-US" dirty="0" err="1"/>
              <a:t>করে</a:t>
            </a:r>
            <a:r>
              <a:rPr lang="en-US" dirty="0"/>
              <a:t> ।</a:t>
            </a:r>
            <a:r>
              <a:rPr lang="en-US" dirty="0" err="1"/>
              <a:t>তারপর</a:t>
            </a:r>
            <a:r>
              <a:rPr lang="en-US" dirty="0"/>
              <a:t> </a:t>
            </a:r>
            <a:r>
              <a:rPr lang="en-US" dirty="0" err="1"/>
              <a:t>গুলি</a:t>
            </a:r>
            <a:r>
              <a:rPr lang="en-US" dirty="0"/>
              <a:t> </a:t>
            </a:r>
            <a:r>
              <a:rPr lang="en-US" dirty="0" err="1"/>
              <a:t>বর্ষণ</a:t>
            </a:r>
            <a:r>
              <a:rPr lang="en-US" dirty="0"/>
              <a:t> </a:t>
            </a:r>
            <a:r>
              <a:rPr lang="en-US" dirty="0" err="1"/>
              <a:t>শুরু</a:t>
            </a:r>
            <a:r>
              <a:rPr lang="en-US" dirty="0"/>
              <a:t> ।</a:t>
            </a:r>
          </a:p>
        </p:txBody>
      </p:sp>
    </p:spTree>
    <p:extLst>
      <p:ext uri="{BB962C8B-B14F-4D97-AF65-F5344CB8AC3E}">
        <p14:creationId xmlns:p14="http://schemas.microsoft.com/office/powerpoint/2010/main" val="180798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2BC25D-EB40-49CF-800A-0ED19DDE9438}"/>
              </a:ext>
            </a:extLst>
          </p:cNvPr>
          <p:cNvSpPr/>
          <p:nvPr/>
        </p:nvSpPr>
        <p:spPr>
          <a:xfrm>
            <a:off x="252663" y="216568"/>
            <a:ext cx="11802978" cy="64248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elius_1298213541_8-3">
            <a:extLst>
              <a:ext uri="{FF2B5EF4-FFF2-40B4-BE49-F238E27FC236}">
                <a16:creationId xmlns:a16="http://schemas.microsoft.com/office/drawing/2014/main" id="{0CB703AC-89B5-480B-8504-CABCDFE4BE46}"/>
              </a:ext>
            </a:extLst>
          </p:cNvPr>
          <p:cNvPicPr>
            <a:picLocks noChangeAspect="1" noChangeArrowheads="1"/>
          </p:cNvPicPr>
          <p:nvPr/>
        </p:nvPicPr>
        <p:blipFill>
          <a:blip r:embed="rId2"/>
          <a:srcRect/>
          <a:stretch>
            <a:fillRect/>
          </a:stretch>
        </p:blipFill>
        <p:spPr bwMode="auto">
          <a:xfrm>
            <a:off x="539180" y="587610"/>
            <a:ext cx="4424082" cy="1832675"/>
          </a:xfrm>
          <a:prstGeom prst="rect">
            <a:avLst/>
          </a:prstGeom>
          <a:ln>
            <a:noFill/>
          </a:ln>
          <a:effectLst>
            <a:softEdge rad="112500"/>
          </a:effectLst>
        </p:spPr>
      </p:pic>
      <p:pic>
        <p:nvPicPr>
          <p:cNvPr id="4" name="Picture 3" descr="elius_1298212911_4-1">
            <a:extLst>
              <a:ext uri="{FF2B5EF4-FFF2-40B4-BE49-F238E27FC236}">
                <a16:creationId xmlns:a16="http://schemas.microsoft.com/office/drawing/2014/main" id="{9B03A65B-0FB5-4C55-B204-497BAC07F25E}"/>
              </a:ext>
            </a:extLst>
          </p:cNvPr>
          <p:cNvPicPr>
            <a:picLocks noChangeAspect="1" noChangeArrowheads="1"/>
          </p:cNvPicPr>
          <p:nvPr/>
        </p:nvPicPr>
        <p:blipFill>
          <a:blip r:embed="rId3">
            <a:lum bright="-20000"/>
          </a:blip>
          <a:srcRect/>
          <a:stretch>
            <a:fillRect/>
          </a:stretch>
        </p:blipFill>
        <p:spPr bwMode="auto">
          <a:xfrm>
            <a:off x="5843336" y="587610"/>
            <a:ext cx="4518212" cy="2096797"/>
          </a:xfrm>
          <a:prstGeom prst="rect">
            <a:avLst/>
          </a:prstGeom>
          <a:ln>
            <a:noFill/>
          </a:ln>
          <a:effectLst>
            <a:softEdge rad="112500"/>
          </a:effectLst>
        </p:spPr>
      </p:pic>
      <p:grpSp>
        <p:nvGrpSpPr>
          <p:cNvPr id="5" name="Group 4">
            <a:extLst>
              <a:ext uri="{FF2B5EF4-FFF2-40B4-BE49-F238E27FC236}">
                <a16:creationId xmlns:a16="http://schemas.microsoft.com/office/drawing/2014/main" id="{F8AB9399-EB61-440B-B6F2-B466B8F94CD5}"/>
              </a:ext>
            </a:extLst>
          </p:cNvPr>
          <p:cNvGrpSpPr/>
          <p:nvPr/>
        </p:nvGrpSpPr>
        <p:grpSpPr>
          <a:xfrm>
            <a:off x="1005839" y="3453063"/>
            <a:ext cx="1892394" cy="1670522"/>
            <a:chOff x="457200" y="1544638"/>
            <a:chExt cx="1531938" cy="3027362"/>
          </a:xfrm>
        </p:grpSpPr>
        <p:pic>
          <p:nvPicPr>
            <p:cNvPr id="6" name="Picture 5">
              <a:extLst>
                <a:ext uri="{FF2B5EF4-FFF2-40B4-BE49-F238E27FC236}">
                  <a16:creationId xmlns:a16="http://schemas.microsoft.com/office/drawing/2014/main" id="{B8C9D68A-06F3-4729-BF79-AC74B4F462C4}"/>
                </a:ext>
              </a:extLst>
            </p:cNvPr>
            <p:cNvPicPr>
              <a:picLocks noChangeAspect="1"/>
            </p:cNvPicPr>
            <p:nvPr/>
          </p:nvPicPr>
          <p:blipFill>
            <a:blip r:embed="rId4"/>
            <a:srcRect/>
            <a:stretch>
              <a:fillRect/>
            </a:stretch>
          </p:blipFill>
          <p:spPr bwMode="auto">
            <a:xfrm>
              <a:off x="457200" y="1544638"/>
              <a:ext cx="1531938" cy="1600200"/>
            </a:xfrm>
            <a:prstGeom prst="rect">
              <a:avLst/>
            </a:prstGeom>
            <a:ln>
              <a:noFill/>
            </a:ln>
            <a:effectLst>
              <a:softEdge rad="112500"/>
            </a:effectLst>
          </p:spPr>
        </p:pic>
        <p:pic>
          <p:nvPicPr>
            <p:cNvPr id="7" name="Picture 6">
              <a:extLst>
                <a:ext uri="{FF2B5EF4-FFF2-40B4-BE49-F238E27FC236}">
                  <a16:creationId xmlns:a16="http://schemas.microsoft.com/office/drawing/2014/main" id="{D0B89A38-7693-4DCA-9610-883028C4BFAC}"/>
                </a:ext>
              </a:extLst>
            </p:cNvPr>
            <p:cNvPicPr>
              <a:picLocks noChangeAspect="1"/>
            </p:cNvPicPr>
            <p:nvPr/>
          </p:nvPicPr>
          <p:blipFill>
            <a:blip r:embed="rId4"/>
            <a:srcRect/>
            <a:stretch>
              <a:fillRect/>
            </a:stretch>
          </p:blipFill>
          <p:spPr bwMode="auto">
            <a:xfrm>
              <a:off x="457200" y="2971800"/>
              <a:ext cx="1531938" cy="1600200"/>
            </a:xfrm>
            <a:prstGeom prst="rect">
              <a:avLst/>
            </a:prstGeom>
            <a:ln>
              <a:noFill/>
            </a:ln>
            <a:effectLst>
              <a:softEdge rad="112500"/>
            </a:effectLst>
          </p:spPr>
        </p:pic>
      </p:grpSp>
      <p:grpSp>
        <p:nvGrpSpPr>
          <p:cNvPr id="8" name="Group 7">
            <a:extLst>
              <a:ext uri="{FF2B5EF4-FFF2-40B4-BE49-F238E27FC236}">
                <a16:creationId xmlns:a16="http://schemas.microsoft.com/office/drawing/2014/main" id="{DB520ACE-810C-44FA-9312-367EF593CEDF}"/>
              </a:ext>
            </a:extLst>
          </p:cNvPr>
          <p:cNvGrpSpPr/>
          <p:nvPr/>
        </p:nvGrpSpPr>
        <p:grpSpPr>
          <a:xfrm>
            <a:off x="8102442" y="3453063"/>
            <a:ext cx="2204197" cy="1518124"/>
            <a:chOff x="6880225" y="1676400"/>
            <a:chExt cx="1784350" cy="3048000"/>
          </a:xfrm>
        </p:grpSpPr>
        <p:pic>
          <p:nvPicPr>
            <p:cNvPr id="9" name="Picture 8">
              <a:extLst>
                <a:ext uri="{FF2B5EF4-FFF2-40B4-BE49-F238E27FC236}">
                  <a16:creationId xmlns:a16="http://schemas.microsoft.com/office/drawing/2014/main" id="{11F9F92B-7E9A-4AEB-B402-17F815BD92AD}"/>
                </a:ext>
              </a:extLst>
            </p:cNvPr>
            <p:cNvPicPr>
              <a:picLocks noChangeAspect="1"/>
            </p:cNvPicPr>
            <p:nvPr/>
          </p:nvPicPr>
          <p:blipFill>
            <a:blip r:embed="rId4"/>
            <a:srcRect/>
            <a:stretch>
              <a:fillRect/>
            </a:stretch>
          </p:blipFill>
          <p:spPr bwMode="auto">
            <a:xfrm>
              <a:off x="6880225" y="1676400"/>
              <a:ext cx="1730375" cy="1600200"/>
            </a:xfrm>
            <a:prstGeom prst="rect">
              <a:avLst/>
            </a:prstGeom>
            <a:ln>
              <a:noFill/>
            </a:ln>
            <a:effectLst>
              <a:softEdge rad="112500"/>
            </a:effectLst>
          </p:spPr>
        </p:pic>
        <p:pic>
          <p:nvPicPr>
            <p:cNvPr id="10" name="Picture 9">
              <a:extLst>
                <a:ext uri="{FF2B5EF4-FFF2-40B4-BE49-F238E27FC236}">
                  <a16:creationId xmlns:a16="http://schemas.microsoft.com/office/drawing/2014/main" id="{E1F7BCE7-350E-4CE6-844F-8B570CEB4F22}"/>
                </a:ext>
              </a:extLst>
            </p:cNvPr>
            <p:cNvPicPr>
              <a:picLocks noChangeAspect="1"/>
            </p:cNvPicPr>
            <p:nvPr/>
          </p:nvPicPr>
          <p:blipFill>
            <a:blip r:embed="rId4"/>
            <a:srcRect/>
            <a:stretch>
              <a:fillRect/>
            </a:stretch>
          </p:blipFill>
          <p:spPr bwMode="auto">
            <a:xfrm>
              <a:off x="6934200" y="3124200"/>
              <a:ext cx="1730375" cy="1600200"/>
            </a:xfrm>
            <a:prstGeom prst="rect">
              <a:avLst/>
            </a:prstGeom>
            <a:ln>
              <a:noFill/>
            </a:ln>
            <a:effectLst>
              <a:softEdge rad="112500"/>
            </a:effectLst>
          </p:spPr>
        </p:pic>
      </p:grpSp>
      <p:pic>
        <p:nvPicPr>
          <p:cNvPr id="11" name="Picture 10">
            <a:extLst>
              <a:ext uri="{FF2B5EF4-FFF2-40B4-BE49-F238E27FC236}">
                <a16:creationId xmlns:a16="http://schemas.microsoft.com/office/drawing/2014/main" id="{EFBE4757-349E-4034-9C99-446E28685C33}"/>
              </a:ext>
            </a:extLst>
          </p:cNvPr>
          <p:cNvPicPr>
            <a:picLocks noChangeAspect="1" noChangeArrowheads="1"/>
          </p:cNvPicPr>
          <p:nvPr/>
        </p:nvPicPr>
        <p:blipFill>
          <a:blip r:embed="rId5" cstate="print">
            <a:lum bright="-20000"/>
          </a:blip>
          <a:srcRect/>
          <a:stretch>
            <a:fillRect/>
          </a:stretch>
        </p:blipFill>
        <p:spPr bwMode="auto">
          <a:xfrm>
            <a:off x="3812451" y="3571743"/>
            <a:ext cx="3442447" cy="1553981"/>
          </a:xfrm>
          <a:prstGeom prst="rect">
            <a:avLst/>
          </a:prstGeom>
          <a:ln>
            <a:noFill/>
          </a:ln>
          <a:effectLst>
            <a:softEdge rad="112500"/>
          </a:effectLst>
        </p:spPr>
      </p:pic>
      <p:sp>
        <p:nvSpPr>
          <p:cNvPr id="12" name="Rectangle 11">
            <a:extLst>
              <a:ext uri="{FF2B5EF4-FFF2-40B4-BE49-F238E27FC236}">
                <a16:creationId xmlns:a16="http://schemas.microsoft.com/office/drawing/2014/main" id="{B0082D61-FF63-43E1-AD1B-B34AB7025798}"/>
              </a:ext>
            </a:extLst>
          </p:cNvPr>
          <p:cNvSpPr/>
          <p:nvPr/>
        </p:nvSpPr>
        <p:spPr>
          <a:xfrm>
            <a:off x="782053" y="2553443"/>
            <a:ext cx="3826042" cy="442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2060"/>
                </a:solidFill>
              </a:rPr>
              <a:t>শহীদদের</a:t>
            </a:r>
            <a:r>
              <a:rPr lang="en-US" dirty="0">
                <a:solidFill>
                  <a:srgbClr val="002060"/>
                </a:solidFill>
              </a:rPr>
              <a:t> </a:t>
            </a:r>
            <a:r>
              <a:rPr lang="en-US" dirty="0" err="1">
                <a:solidFill>
                  <a:srgbClr val="002060"/>
                </a:solidFill>
              </a:rPr>
              <a:t>জন্য</a:t>
            </a:r>
            <a:r>
              <a:rPr lang="en-US" dirty="0">
                <a:solidFill>
                  <a:srgbClr val="002060"/>
                </a:solidFill>
              </a:rPr>
              <a:t> </a:t>
            </a:r>
            <a:r>
              <a:rPr lang="en-US" dirty="0" err="1">
                <a:solidFill>
                  <a:srgbClr val="002060"/>
                </a:solidFill>
              </a:rPr>
              <a:t>জানাযা</a:t>
            </a:r>
            <a:r>
              <a:rPr lang="en-US" dirty="0">
                <a:solidFill>
                  <a:srgbClr val="002060"/>
                </a:solidFill>
              </a:rPr>
              <a:t> </a:t>
            </a:r>
            <a:r>
              <a:rPr lang="en-US" dirty="0" err="1">
                <a:solidFill>
                  <a:srgbClr val="002060"/>
                </a:solidFill>
              </a:rPr>
              <a:t>র‌্যালী</a:t>
            </a:r>
            <a:endParaRPr lang="en-US" dirty="0">
              <a:solidFill>
                <a:srgbClr val="002060"/>
              </a:solidFill>
            </a:endParaRPr>
          </a:p>
        </p:txBody>
      </p:sp>
      <p:sp>
        <p:nvSpPr>
          <p:cNvPr id="17" name="Rectangle 16">
            <a:extLst>
              <a:ext uri="{FF2B5EF4-FFF2-40B4-BE49-F238E27FC236}">
                <a16:creationId xmlns:a16="http://schemas.microsoft.com/office/drawing/2014/main" id="{032F0018-9556-4BAE-BADB-9339132532AD}"/>
              </a:ext>
            </a:extLst>
          </p:cNvPr>
          <p:cNvSpPr/>
          <p:nvPr/>
        </p:nvSpPr>
        <p:spPr>
          <a:xfrm>
            <a:off x="5997122" y="2753749"/>
            <a:ext cx="4210639" cy="442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2060"/>
                </a:solidFill>
              </a:rPr>
              <a:t>ছাত্ররা</a:t>
            </a:r>
            <a:r>
              <a:rPr lang="en-US" dirty="0">
                <a:solidFill>
                  <a:srgbClr val="002060"/>
                </a:solidFill>
              </a:rPr>
              <a:t> </a:t>
            </a:r>
            <a:r>
              <a:rPr lang="en-US" dirty="0" err="1">
                <a:solidFill>
                  <a:srgbClr val="002060"/>
                </a:solidFill>
              </a:rPr>
              <a:t>কালো</a:t>
            </a:r>
            <a:r>
              <a:rPr lang="en-US" dirty="0">
                <a:solidFill>
                  <a:srgbClr val="002060"/>
                </a:solidFill>
              </a:rPr>
              <a:t> </a:t>
            </a:r>
            <a:r>
              <a:rPr lang="en-US" dirty="0" err="1">
                <a:solidFill>
                  <a:srgbClr val="002060"/>
                </a:solidFill>
              </a:rPr>
              <a:t>পতাকা</a:t>
            </a:r>
            <a:r>
              <a:rPr lang="en-US" dirty="0">
                <a:solidFill>
                  <a:srgbClr val="002060"/>
                </a:solidFill>
              </a:rPr>
              <a:t> </a:t>
            </a:r>
            <a:r>
              <a:rPr lang="en-US" dirty="0" err="1">
                <a:solidFill>
                  <a:srgbClr val="002060"/>
                </a:solidFill>
              </a:rPr>
              <a:t>উত্তোলন</a:t>
            </a:r>
            <a:r>
              <a:rPr lang="en-US" dirty="0">
                <a:solidFill>
                  <a:srgbClr val="002060"/>
                </a:solidFill>
              </a:rPr>
              <a:t> </a:t>
            </a:r>
            <a:r>
              <a:rPr lang="en-US" dirty="0" err="1">
                <a:solidFill>
                  <a:srgbClr val="002060"/>
                </a:solidFill>
              </a:rPr>
              <a:t>করছে</a:t>
            </a:r>
            <a:r>
              <a:rPr lang="en-US" dirty="0">
                <a:solidFill>
                  <a:srgbClr val="002060"/>
                </a:solidFill>
              </a:rPr>
              <a:t>।</a:t>
            </a:r>
          </a:p>
        </p:txBody>
      </p:sp>
      <p:sp>
        <p:nvSpPr>
          <p:cNvPr id="18" name="Rectangle 17">
            <a:extLst>
              <a:ext uri="{FF2B5EF4-FFF2-40B4-BE49-F238E27FC236}">
                <a16:creationId xmlns:a16="http://schemas.microsoft.com/office/drawing/2014/main" id="{E1E10080-2A87-4391-9EAE-8788B0583B9F}"/>
              </a:ext>
            </a:extLst>
          </p:cNvPr>
          <p:cNvSpPr/>
          <p:nvPr/>
        </p:nvSpPr>
        <p:spPr>
          <a:xfrm>
            <a:off x="1251284" y="5245768"/>
            <a:ext cx="9492916" cy="1215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a:solidFill>
                  <a:srgbClr val="002060"/>
                </a:solidFill>
                <a:latin typeface="NikoshBAN" pitchFamily="2" charset="0"/>
                <a:cs typeface="NikoshBAN" pitchFamily="2" charset="0"/>
              </a:rPr>
              <a:t>শহীদদের স্মৃতি অমর করার জন্য </a:t>
            </a:r>
            <a:r>
              <a:rPr lang="en-US" sz="3200" b="1" dirty="0" err="1">
                <a:solidFill>
                  <a:srgbClr val="002060"/>
                </a:solidFill>
                <a:latin typeface="NikoshBAN" pitchFamily="2" charset="0"/>
                <a:cs typeface="NikoshBAN" pitchFamily="2" charset="0"/>
              </a:rPr>
              <a:t>হত্যাস্থানে</a:t>
            </a:r>
            <a:r>
              <a:rPr lang="bn-BD" sz="3200" b="1" dirty="0">
                <a:solidFill>
                  <a:srgbClr val="002060"/>
                </a:solidFill>
                <a:latin typeface="NikoshBAN" pitchFamily="2" charset="0"/>
                <a:cs typeface="NikoshBAN" pitchFamily="2" charset="0"/>
              </a:rPr>
              <a:t> ২</a:t>
            </a:r>
            <a:r>
              <a:rPr lang="en-US" sz="3200" b="1" dirty="0">
                <a:solidFill>
                  <a:srgbClr val="002060"/>
                </a:solidFill>
                <a:latin typeface="NikoshBAN" pitchFamily="2" charset="0"/>
                <a:cs typeface="NikoshBAN" pitchFamily="2" charset="0"/>
              </a:rPr>
              <a:t> </a:t>
            </a:r>
            <a:r>
              <a:rPr lang="bn-BD" sz="3200" b="1" dirty="0">
                <a:solidFill>
                  <a:srgbClr val="002060"/>
                </a:solidFill>
                <a:latin typeface="NikoshBAN" pitchFamily="2" charset="0"/>
                <a:cs typeface="NikoshBAN" pitchFamily="2" charset="0"/>
              </a:rPr>
              <a:t>১শে ফেব্রুয়ারী ছাত্র জনতা শহীদ মিনার তৈরী করেন</a:t>
            </a: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এটিই</a:t>
            </a: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কেন্দ্রীয়</a:t>
            </a: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শহীদ</a:t>
            </a: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মিনার</a:t>
            </a:r>
            <a:r>
              <a:rPr lang="bn-BD" sz="3200" b="1" dirty="0">
                <a:solidFill>
                  <a:srgbClr val="002060"/>
                </a:solidFill>
                <a:latin typeface="NikoshBAN" pitchFamily="2" charset="0"/>
                <a:cs typeface="NikoshBAN" pitchFamily="2" charset="0"/>
              </a:rPr>
              <a:t>।</a:t>
            </a:r>
            <a:endParaRPr lang="en-US" sz="3200" b="1" dirty="0">
              <a:solidFill>
                <a:srgbClr val="002060"/>
              </a:solidFill>
              <a:latin typeface="NikoshBAN" pitchFamily="2" charset="0"/>
              <a:cs typeface="NikoshBAN" pitchFamily="2" charset="0"/>
            </a:endParaRPr>
          </a:p>
          <a:p>
            <a:pPr algn="ctr"/>
            <a:endParaRPr lang="en-US" dirty="0"/>
          </a:p>
        </p:txBody>
      </p:sp>
    </p:spTree>
    <p:extLst>
      <p:ext uri="{BB962C8B-B14F-4D97-AF65-F5344CB8AC3E}">
        <p14:creationId xmlns:p14="http://schemas.microsoft.com/office/powerpoint/2010/main" val="4171998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0CFB78-2809-41A2-A5CE-E51F244C4566}"/>
              </a:ext>
            </a:extLst>
          </p:cNvPr>
          <p:cNvSpPr/>
          <p:nvPr/>
        </p:nvSpPr>
        <p:spPr>
          <a:xfrm>
            <a:off x="224589" y="192505"/>
            <a:ext cx="11742821" cy="647299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EC72E80-5B3F-42B5-83BE-3E5203881B0B}"/>
              </a:ext>
            </a:extLst>
          </p:cNvPr>
          <p:cNvSpPr txBox="1"/>
          <p:nvPr/>
        </p:nvSpPr>
        <p:spPr>
          <a:xfrm>
            <a:off x="4812631" y="388658"/>
            <a:ext cx="3272589" cy="584775"/>
          </a:xfrm>
          <a:prstGeom prst="rect">
            <a:avLst/>
          </a:prstGeom>
          <a:noFill/>
        </p:spPr>
        <p:txBody>
          <a:bodyPr wrap="square" rtlCol="0">
            <a:spAutoFit/>
          </a:bodyPr>
          <a:lstStyle/>
          <a:p>
            <a:r>
              <a:rPr lang="en-US" sz="3200" dirty="0" err="1"/>
              <a:t>দলীয়</a:t>
            </a:r>
            <a:r>
              <a:rPr lang="en-US" sz="3200" dirty="0"/>
              <a:t> </a:t>
            </a:r>
            <a:r>
              <a:rPr lang="en-US" sz="3200" dirty="0" err="1"/>
              <a:t>কাজ</a:t>
            </a:r>
            <a:endParaRPr lang="en-US" sz="3200" dirty="0"/>
          </a:p>
        </p:txBody>
      </p:sp>
      <p:sp>
        <p:nvSpPr>
          <p:cNvPr id="4" name="Rectangle 3">
            <a:extLst>
              <a:ext uri="{FF2B5EF4-FFF2-40B4-BE49-F238E27FC236}">
                <a16:creationId xmlns:a16="http://schemas.microsoft.com/office/drawing/2014/main" id="{6D03B56F-D6B0-4CF8-B982-F4DC4FE34D74}"/>
              </a:ext>
            </a:extLst>
          </p:cNvPr>
          <p:cNvSpPr/>
          <p:nvPr/>
        </p:nvSpPr>
        <p:spPr>
          <a:xfrm>
            <a:off x="1130968" y="1350059"/>
            <a:ext cx="9829800" cy="887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১ম </a:t>
            </a:r>
            <a:r>
              <a:rPr lang="en-US" sz="2400" dirty="0" err="1"/>
              <a:t>দল</a:t>
            </a:r>
            <a:r>
              <a:rPr lang="en-US" sz="2400" dirty="0"/>
              <a:t>                </a:t>
            </a:r>
            <a:r>
              <a:rPr lang="bn-BD" sz="3200" b="1" dirty="0">
                <a:ln w="1905"/>
                <a:solidFill>
                  <a:srgbClr val="002060"/>
                </a:solidFill>
                <a:effectLst>
                  <a:innerShdw blurRad="69850" dist="43180" dir="5400000">
                    <a:srgbClr val="000000">
                      <a:alpha val="65000"/>
                    </a:srgbClr>
                  </a:innerShdw>
                </a:effectLst>
                <a:latin typeface="NikoshBAN" pitchFamily="2" charset="0"/>
                <a:cs typeface="NikoshBAN" pitchFamily="2" charset="0"/>
              </a:rPr>
              <a:t>বাঙালির জাতীয় জীবনে ২১শে ফেব্রুয়ারির গুরুত্ব আলোচনা কর।</a:t>
            </a:r>
            <a:endParaRPr lang="en-US" sz="3200" b="1" dirty="0">
              <a:ln w="1905"/>
              <a:solidFill>
                <a:srgbClr val="002060"/>
              </a:solidFill>
              <a:effectLst>
                <a:innerShdw blurRad="69850" dist="43180" dir="5400000">
                  <a:srgbClr val="000000">
                    <a:alpha val="65000"/>
                  </a:srgbClr>
                </a:innerShdw>
              </a:effectLst>
              <a:latin typeface="NikoshBAN" pitchFamily="2" charset="0"/>
              <a:cs typeface="NikoshBAN" pitchFamily="2" charset="0"/>
            </a:endParaRPr>
          </a:p>
          <a:p>
            <a:pPr algn="ctr"/>
            <a:endParaRPr lang="en-US" dirty="0"/>
          </a:p>
        </p:txBody>
      </p:sp>
      <p:sp>
        <p:nvSpPr>
          <p:cNvPr id="5" name="Rectangle 4">
            <a:extLst>
              <a:ext uri="{FF2B5EF4-FFF2-40B4-BE49-F238E27FC236}">
                <a16:creationId xmlns:a16="http://schemas.microsoft.com/office/drawing/2014/main" id="{7062EFBE-23F5-442C-B5F5-540AB06EF84C}"/>
              </a:ext>
            </a:extLst>
          </p:cNvPr>
          <p:cNvSpPr/>
          <p:nvPr/>
        </p:nvSpPr>
        <p:spPr>
          <a:xfrm>
            <a:off x="962526" y="3449571"/>
            <a:ext cx="9998241" cy="887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 </a:t>
            </a:r>
            <a:r>
              <a:rPr lang="en-US" sz="2800" dirty="0"/>
              <a:t>২য় </a:t>
            </a:r>
            <a:r>
              <a:rPr lang="en-US" sz="2800" dirty="0" err="1"/>
              <a:t>দল</a:t>
            </a:r>
            <a:r>
              <a:rPr lang="en-US" sz="2800" dirty="0"/>
              <a:t>           </a:t>
            </a:r>
            <a:r>
              <a:rPr lang="bn-BD" sz="2800" b="1" dirty="0">
                <a:ln w="1905"/>
                <a:effectLst>
                  <a:innerShdw blurRad="69850" dist="43180" dir="5400000">
                    <a:srgbClr val="000000">
                      <a:alpha val="65000"/>
                    </a:srgbClr>
                  </a:innerShdw>
                </a:effectLst>
                <a:latin typeface="NikoshBAN" pitchFamily="2" charset="0"/>
                <a:cs typeface="NikoshBAN" pitchFamily="2" charset="0"/>
              </a:rPr>
              <a:t> </a:t>
            </a:r>
            <a:r>
              <a:rPr lang="bn-BD" sz="4800" b="1" dirty="0">
                <a:ln w="1905"/>
                <a:solidFill>
                  <a:srgbClr val="002060"/>
                </a:solidFill>
                <a:effectLst>
                  <a:innerShdw blurRad="69850" dist="43180" dir="5400000">
                    <a:srgbClr val="000000">
                      <a:alpha val="65000"/>
                    </a:srgbClr>
                  </a:innerShdw>
                </a:effectLst>
                <a:latin typeface="NikoshBAN" pitchFamily="2" charset="0"/>
                <a:cs typeface="NikoshBAN" pitchFamily="2" charset="0"/>
              </a:rPr>
              <a:t>ভাষা আন্দোলনের</a:t>
            </a:r>
            <a:r>
              <a:rPr lang="en-US" sz="4800" b="1" dirty="0">
                <a:ln w="1905"/>
                <a:solidFill>
                  <a:srgbClr val="002060"/>
                </a:solidFill>
                <a:effectLst>
                  <a:innerShdw blurRad="69850" dist="43180" dir="5400000">
                    <a:srgbClr val="000000">
                      <a:alpha val="65000"/>
                    </a:srgbClr>
                  </a:innerShdw>
                </a:effectLst>
                <a:latin typeface="NikoshBAN" pitchFamily="2" charset="0"/>
                <a:cs typeface="NikoshBAN" pitchFamily="2" charset="0"/>
              </a:rPr>
              <a:t> </a:t>
            </a:r>
            <a:r>
              <a:rPr lang="bn-BD" sz="4800" b="1" dirty="0">
                <a:ln w="1905"/>
                <a:solidFill>
                  <a:srgbClr val="002060"/>
                </a:solidFill>
                <a:effectLst>
                  <a:innerShdw blurRad="69850" dist="43180" dir="5400000">
                    <a:srgbClr val="000000">
                      <a:alpha val="65000"/>
                    </a:srgbClr>
                  </a:innerShdw>
                </a:effectLst>
                <a:latin typeface="NikoshBAN" pitchFamily="2" charset="0"/>
                <a:cs typeface="NikoshBAN" pitchFamily="2" charset="0"/>
              </a:rPr>
              <a:t>কারণ ব্যাখ্যা কর।</a:t>
            </a:r>
            <a:endParaRPr lang="en-US" sz="4800" b="1" dirty="0">
              <a:ln w="1905"/>
              <a:solidFill>
                <a:srgbClr val="002060"/>
              </a:solidFill>
              <a:effectLst>
                <a:innerShdw blurRad="69850" dist="43180" dir="5400000">
                  <a:srgbClr val="000000">
                    <a:alpha val="65000"/>
                  </a:srgbClr>
                </a:innerShdw>
              </a:effectLst>
              <a:latin typeface="NikoshBAN" pitchFamily="2" charset="0"/>
              <a:cs typeface="NikoshBAN" pitchFamily="2" charset="0"/>
            </a:endParaRPr>
          </a:p>
          <a:p>
            <a:pPr algn="ctr"/>
            <a:endParaRPr lang="en-US" dirty="0"/>
          </a:p>
        </p:txBody>
      </p:sp>
    </p:spTree>
    <p:extLst>
      <p:ext uri="{BB962C8B-B14F-4D97-AF65-F5344CB8AC3E}">
        <p14:creationId xmlns:p14="http://schemas.microsoft.com/office/powerpoint/2010/main" val="1983615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622393-703F-46E6-8208-2146766C3748}"/>
              </a:ext>
            </a:extLst>
          </p:cNvPr>
          <p:cNvSpPr/>
          <p:nvPr/>
        </p:nvSpPr>
        <p:spPr>
          <a:xfrm>
            <a:off x="244643" y="204538"/>
            <a:ext cx="11702716" cy="638876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DBA2A86-26E5-4BDC-BD74-697396F198F8}"/>
              </a:ext>
            </a:extLst>
          </p:cNvPr>
          <p:cNvSpPr txBox="1"/>
          <p:nvPr/>
        </p:nvSpPr>
        <p:spPr>
          <a:xfrm>
            <a:off x="3982453" y="637674"/>
            <a:ext cx="3741821" cy="769441"/>
          </a:xfrm>
          <a:prstGeom prst="rect">
            <a:avLst/>
          </a:prstGeom>
          <a:noFill/>
        </p:spPr>
        <p:txBody>
          <a:bodyPr wrap="square" rtlCol="0">
            <a:spAutoFit/>
          </a:bodyPr>
          <a:lstStyle/>
          <a:p>
            <a:pPr algn="ctr"/>
            <a:r>
              <a:rPr lang="en-US" sz="4400" dirty="0" err="1"/>
              <a:t>মূল্যায়ণ</a:t>
            </a:r>
            <a:endParaRPr lang="en-US" sz="4400" dirty="0"/>
          </a:p>
        </p:txBody>
      </p:sp>
      <p:pic>
        <p:nvPicPr>
          <p:cNvPr id="9" name="Picture 8">
            <a:extLst>
              <a:ext uri="{FF2B5EF4-FFF2-40B4-BE49-F238E27FC236}">
                <a16:creationId xmlns:a16="http://schemas.microsoft.com/office/drawing/2014/main" id="{17B50F21-61CC-4EFC-B88E-B18985BC56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2074" y="1531250"/>
            <a:ext cx="8361947" cy="4424382"/>
          </a:xfrm>
          <a:prstGeom prst="rect">
            <a:avLst/>
          </a:prstGeom>
        </p:spPr>
      </p:pic>
    </p:spTree>
    <p:extLst>
      <p:ext uri="{BB962C8B-B14F-4D97-AF65-F5344CB8AC3E}">
        <p14:creationId xmlns:p14="http://schemas.microsoft.com/office/powerpoint/2010/main" val="2195014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5DEB2E-6EBD-42DA-B1F2-F09009A71D7E}"/>
              </a:ext>
            </a:extLst>
          </p:cNvPr>
          <p:cNvSpPr/>
          <p:nvPr/>
        </p:nvSpPr>
        <p:spPr>
          <a:xfrm>
            <a:off x="192505" y="204537"/>
            <a:ext cx="11899232" cy="626845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691FF6F-6D93-4796-BB7C-6172B344A518}"/>
              </a:ext>
            </a:extLst>
          </p:cNvPr>
          <p:cNvSpPr txBox="1"/>
          <p:nvPr/>
        </p:nvSpPr>
        <p:spPr>
          <a:xfrm>
            <a:off x="4764505" y="264695"/>
            <a:ext cx="2755231" cy="707886"/>
          </a:xfrm>
          <a:prstGeom prst="rect">
            <a:avLst/>
          </a:prstGeom>
          <a:noFill/>
        </p:spPr>
        <p:txBody>
          <a:bodyPr wrap="square" rtlCol="0">
            <a:spAutoFit/>
          </a:bodyPr>
          <a:lstStyle/>
          <a:p>
            <a:r>
              <a:rPr lang="en-US" sz="4000" dirty="0" err="1"/>
              <a:t>বাড়ির</a:t>
            </a:r>
            <a:r>
              <a:rPr lang="en-US" sz="4000" dirty="0"/>
              <a:t> </a:t>
            </a:r>
            <a:r>
              <a:rPr lang="en-US" sz="4000" dirty="0" err="1"/>
              <a:t>কাজ</a:t>
            </a:r>
            <a:endParaRPr lang="en-US" sz="4000" dirty="0"/>
          </a:p>
        </p:txBody>
      </p:sp>
      <p:sp>
        <p:nvSpPr>
          <p:cNvPr id="4" name="Rectangle 3">
            <a:extLst>
              <a:ext uri="{FF2B5EF4-FFF2-40B4-BE49-F238E27FC236}">
                <a16:creationId xmlns:a16="http://schemas.microsoft.com/office/drawing/2014/main" id="{41B5A92C-A26A-4E59-B0C4-8E767AA2723B}"/>
              </a:ext>
            </a:extLst>
          </p:cNvPr>
          <p:cNvSpPr/>
          <p:nvPr/>
        </p:nvSpPr>
        <p:spPr>
          <a:xfrm>
            <a:off x="733927" y="1949116"/>
            <a:ext cx="10599820" cy="1973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55579" indent="-655579" algn="ctr">
              <a:buFont typeface="+mj-lt"/>
              <a:buAutoNum type="arabicPeriod"/>
            </a:pPr>
            <a:r>
              <a:rPr lang="en-US" sz="4400" dirty="0" err="1">
                <a:ln w="18415" cmpd="sng">
                  <a:solidFill>
                    <a:srgbClr val="FFFFFF"/>
                  </a:solidFill>
                  <a:prstDash val="solid"/>
                </a:ln>
                <a:solidFill>
                  <a:srgbClr val="002060"/>
                </a:solidFill>
                <a:effectLst>
                  <a:glow rad="228600">
                    <a:schemeClr val="accent2">
                      <a:satMod val="175000"/>
                      <a:alpha val="40000"/>
                    </a:schemeClr>
                  </a:glow>
                  <a:outerShdw blurRad="38100" dist="38100" dir="2700000" algn="tl">
                    <a:srgbClr val="000000">
                      <a:alpha val="43137"/>
                    </a:srgbClr>
                  </a:outerShdw>
                </a:effectLst>
                <a:latin typeface="NikoshBAN" pitchFamily="2" charset="0"/>
                <a:cs typeface="NikoshBAN" pitchFamily="2" charset="0"/>
              </a:rPr>
              <a:t>অমর</a:t>
            </a:r>
            <a:r>
              <a:rPr lang="en-US" sz="4400" dirty="0">
                <a:ln w="18415" cmpd="sng">
                  <a:solidFill>
                    <a:srgbClr val="FFFFFF"/>
                  </a:solidFill>
                  <a:prstDash val="solid"/>
                </a:ln>
                <a:solidFill>
                  <a:srgbClr val="002060"/>
                </a:solidFill>
                <a:effectLst>
                  <a:glow rad="228600">
                    <a:schemeClr val="accent2">
                      <a:satMod val="175000"/>
                      <a:alpha val="40000"/>
                    </a:schemeClr>
                  </a:glow>
                  <a:outerShdw blurRad="38100" dist="38100" dir="2700000" algn="tl">
                    <a:srgbClr val="000000">
                      <a:alpha val="43137"/>
                    </a:srgbClr>
                  </a:outerShdw>
                </a:effectLst>
                <a:latin typeface="NikoshBAN" pitchFamily="2" charset="0"/>
                <a:cs typeface="NikoshBAN" pitchFamily="2" charset="0"/>
              </a:rPr>
              <a:t> </a:t>
            </a:r>
            <a:r>
              <a:rPr lang="en-US" sz="4400" dirty="0" err="1">
                <a:ln w="18415" cmpd="sng">
                  <a:solidFill>
                    <a:srgbClr val="FFFFFF"/>
                  </a:solidFill>
                  <a:prstDash val="solid"/>
                </a:ln>
                <a:solidFill>
                  <a:srgbClr val="002060"/>
                </a:solidFill>
                <a:effectLst>
                  <a:glow rad="228600">
                    <a:schemeClr val="accent2">
                      <a:satMod val="175000"/>
                      <a:alpha val="40000"/>
                    </a:schemeClr>
                  </a:glow>
                  <a:outerShdw blurRad="38100" dist="38100" dir="2700000" algn="tl">
                    <a:srgbClr val="000000">
                      <a:alpha val="43137"/>
                    </a:srgbClr>
                  </a:outerShdw>
                </a:effectLst>
                <a:latin typeface="NikoshBAN" pitchFamily="2" charset="0"/>
                <a:cs typeface="NikoshBAN" pitchFamily="2" charset="0"/>
              </a:rPr>
              <a:t>একুশের</a:t>
            </a:r>
            <a:r>
              <a:rPr lang="en-US" sz="4400" dirty="0">
                <a:ln w="18415" cmpd="sng">
                  <a:solidFill>
                    <a:srgbClr val="FFFFFF"/>
                  </a:solidFill>
                  <a:prstDash val="solid"/>
                </a:ln>
                <a:solidFill>
                  <a:srgbClr val="002060"/>
                </a:solidFill>
                <a:effectLst>
                  <a:glow rad="228600">
                    <a:schemeClr val="accent2">
                      <a:satMod val="175000"/>
                      <a:alpha val="40000"/>
                    </a:schemeClr>
                  </a:glow>
                  <a:outerShdw blurRad="38100" dist="38100" dir="2700000" algn="tl">
                    <a:srgbClr val="000000">
                      <a:alpha val="43137"/>
                    </a:srgbClr>
                  </a:outerShdw>
                </a:effectLst>
                <a:latin typeface="NikoshBAN" pitchFamily="2" charset="0"/>
                <a:cs typeface="NikoshBAN" pitchFamily="2" charset="0"/>
              </a:rPr>
              <a:t> </a:t>
            </a:r>
            <a:r>
              <a:rPr lang="bn-BD" sz="4400" dirty="0">
                <a:ln w="18415" cmpd="sng">
                  <a:solidFill>
                    <a:srgbClr val="FFFFFF"/>
                  </a:solidFill>
                  <a:prstDash val="solid"/>
                </a:ln>
                <a:solidFill>
                  <a:srgbClr val="002060"/>
                </a:solidFill>
                <a:effectLst>
                  <a:glow rad="228600">
                    <a:schemeClr val="accent2">
                      <a:satMod val="175000"/>
                      <a:alpha val="40000"/>
                    </a:schemeClr>
                  </a:glow>
                  <a:outerShdw blurRad="38100" dist="38100" dir="2700000" algn="tl">
                    <a:srgbClr val="000000">
                      <a:alpha val="43137"/>
                    </a:srgbClr>
                  </a:outerShdw>
                </a:effectLst>
                <a:latin typeface="NikoshBAN" pitchFamily="2" charset="0"/>
                <a:cs typeface="NikoshBAN" pitchFamily="2" charset="0"/>
              </a:rPr>
              <a:t>বর্বর হত্যাকান্ডের প্রতিবাদে তোমার  প্রতিক্রিয়া ব্যক্ত কর।</a:t>
            </a:r>
            <a:endParaRPr lang="en-US" sz="4400" dirty="0">
              <a:ln w="18415" cmpd="sng">
                <a:solidFill>
                  <a:srgbClr val="FFFFFF"/>
                </a:solidFill>
                <a:prstDash val="solid"/>
              </a:ln>
              <a:solidFill>
                <a:srgbClr val="002060"/>
              </a:solidFill>
              <a:effectLst>
                <a:glow rad="228600">
                  <a:schemeClr val="accent2">
                    <a:satMod val="175000"/>
                    <a:alpha val="40000"/>
                  </a:schemeClr>
                </a:glow>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055060954"/>
      </p:ext>
    </p:extLst>
  </p:cSld>
  <p:clrMapOvr>
    <a:masterClrMapping/>
  </p:clrMapOvr>
  <p:transition spd="slow">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C8E1D8-5452-46B9-927B-F795120327D0}"/>
              </a:ext>
            </a:extLst>
          </p:cNvPr>
          <p:cNvPicPr>
            <a:picLocks noChangeAspect="1"/>
          </p:cNvPicPr>
          <p:nvPr/>
        </p:nvPicPr>
        <p:blipFill>
          <a:blip r:embed="rId2">
            <a:lum bright="-20000" contrast="20000"/>
          </a:blip>
          <a:stretch>
            <a:fillRect/>
          </a:stretch>
        </p:blipFill>
        <p:spPr>
          <a:xfrm>
            <a:off x="348798" y="890337"/>
            <a:ext cx="11843202" cy="5811252"/>
          </a:xfrm>
          <a:prstGeom prst="rect">
            <a:avLst/>
          </a:prstGeom>
          <a:ln>
            <a:noFill/>
          </a:ln>
          <a:effectLst>
            <a:glow rad="228600">
              <a:schemeClr val="accent2">
                <a:satMod val="175000"/>
                <a:alpha val="40000"/>
              </a:schemeClr>
            </a:glow>
            <a:softEdge rad="112500"/>
          </a:effectLst>
        </p:spPr>
      </p:pic>
      <p:sp>
        <p:nvSpPr>
          <p:cNvPr id="3" name="Rectangle 2">
            <a:extLst>
              <a:ext uri="{FF2B5EF4-FFF2-40B4-BE49-F238E27FC236}">
                <a16:creationId xmlns:a16="http://schemas.microsoft.com/office/drawing/2014/main" id="{9C138AC2-678B-4793-ABCF-ADC96F85AE28}"/>
              </a:ext>
            </a:extLst>
          </p:cNvPr>
          <p:cNvSpPr/>
          <p:nvPr/>
        </p:nvSpPr>
        <p:spPr>
          <a:xfrm>
            <a:off x="172453" y="240632"/>
            <a:ext cx="11847094" cy="649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err="1"/>
              <a:t>ধন্যবাদ</a:t>
            </a:r>
            <a:r>
              <a:rPr lang="en-US" sz="7200" dirty="0"/>
              <a:t> </a:t>
            </a:r>
            <a:r>
              <a:rPr lang="en-US" sz="7200" dirty="0" err="1"/>
              <a:t>সবাইকে</a:t>
            </a:r>
            <a:endParaRPr lang="en-US" sz="7200" dirty="0"/>
          </a:p>
        </p:txBody>
      </p:sp>
    </p:spTree>
    <p:extLst>
      <p:ext uri="{BB962C8B-B14F-4D97-AF65-F5344CB8AC3E}">
        <p14:creationId xmlns:p14="http://schemas.microsoft.com/office/powerpoint/2010/main" val="1205662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2F0BA0-C30E-4734-AA39-6E673165B0C7}"/>
              </a:ext>
            </a:extLst>
          </p:cNvPr>
          <p:cNvSpPr/>
          <p:nvPr/>
        </p:nvSpPr>
        <p:spPr>
          <a:xfrm>
            <a:off x="260586" y="138363"/>
            <a:ext cx="11670828" cy="638876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5A7A33A-C989-4EBE-9122-039F25A82B5B}"/>
              </a:ext>
            </a:extLst>
          </p:cNvPr>
          <p:cNvSpPr/>
          <p:nvPr/>
        </p:nvSpPr>
        <p:spPr>
          <a:xfrm>
            <a:off x="7833762" y="3714140"/>
            <a:ext cx="3637742" cy="19432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সপ্তম</a:t>
            </a:r>
            <a:r>
              <a:rPr lang="en-US" dirty="0"/>
              <a:t> </a:t>
            </a:r>
            <a:r>
              <a:rPr lang="en-US" dirty="0" err="1"/>
              <a:t>শ্রেণী</a:t>
            </a:r>
            <a:endParaRPr lang="en-US" dirty="0"/>
          </a:p>
          <a:p>
            <a:pPr algn="ctr"/>
            <a:r>
              <a:rPr lang="en-US" dirty="0" err="1"/>
              <a:t>বিষয়:সপ্তবর্ণা</a:t>
            </a:r>
            <a:endParaRPr lang="en-US" dirty="0"/>
          </a:p>
          <a:p>
            <a:pPr algn="ctr"/>
            <a:r>
              <a:rPr lang="en-US" dirty="0" err="1"/>
              <a:t>পাঠ:লখারএকুশে</a:t>
            </a:r>
            <a:r>
              <a:rPr lang="en-US" dirty="0"/>
              <a:t> (</a:t>
            </a:r>
            <a:r>
              <a:rPr lang="en-US" dirty="0" err="1"/>
              <a:t>গদ্যাংশ</a:t>
            </a:r>
            <a:r>
              <a:rPr lang="en-US" dirty="0"/>
              <a:t>)</a:t>
            </a:r>
          </a:p>
          <a:p>
            <a:pPr algn="ctr"/>
            <a:r>
              <a:rPr lang="en-US" dirty="0"/>
              <a:t>অধ্যায়:২য়</a:t>
            </a:r>
          </a:p>
          <a:p>
            <a:pPr algn="ctr"/>
            <a:r>
              <a:rPr lang="en-US" dirty="0"/>
              <a:t>তারিখ:২৬/০২/২০২২খ্রি:</a:t>
            </a:r>
          </a:p>
        </p:txBody>
      </p:sp>
      <p:sp>
        <p:nvSpPr>
          <p:cNvPr id="18" name="Rectangle 17">
            <a:extLst>
              <a:ext uri="{FF2B5EF4-FFF2-40B4-BE49-F238E27FC236}">
                <a16:creationId xmlns:a16="http://schemas.microsoft.com/office/drawing/2014/main" id="{F4BDB8BC-E65D-4A49-A0F5-B9E7CE254BE8}"/>
              </a:ext>
            </a:extLst>
          </p:cNvPr>
          <p:cNvSpPr/>
          <p:nvPr/>
        </p:nvSpPr>
        <p:spPr>
          <a:xfrm>
            <a:off x="636120" y="3640892"/>
            <a:ext cx="3544709" cy="18412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আলেয়া</a:t>
            </a:r>
            <a:r>
              <a:rPr lang="en-US" dirty="0"/>
              <a:t> </a:t>
            </a:r>
            <a:r>
              <a:rPr lang="en-US" dirty="0" err="1"/>
              <a:t>বেগম</a:t>
            </a:r>
            <a:endParaRPr lang="en-US" dirty="0"/>
          </a:p>
          <a:p>
            <a:pPr algn="ctr"/>
            <a:r>
              <a:rPr lang="en-US" dirty="0" err="1"/>
              <a:t>সহকারী</a:t>
            </a:r>
            <a:r>
              <a:rPr lang="en-US" dirty="0"/>
              <a:t> </a:t>
            </a:r>
            <a:r>
              <a:rPr lang="en-US" dirty="0" err="1"/>
              <a:t>প্রধান</a:t>
            </a:r>
            <a:r>
              <a:rPr lang="en-US" dirty="0"/>
              <a:t> </a:t>
            </a:r>
            <a:r>
              <a:rPr lang="en-US" dirty="0" err="1"/>
              <a:t>শিক্ষক</a:t>
            </a:r>
            <a:r>
              <a:rPr lang="en-US" dirty="0"/>
              <a:t> </a:t>
            </a:r>
          </a:p>
          <a:p>
            <a:pPr algn="ctr"/>
            <a:r>
              <a:rPr lang="en-US" dirty="0" err="1"/>
              <a:t>মানব</a:t>
            </a:r>
            <a:r>
              <a:rPr lang="en-US" dirty="0"/>
              <a:t> </a:t>
            </a:r>
            <a:r>
              <a:rPr lang="en-US" dirty="0" err="1"/>
              <a:t>কল্যান</a:t>
            </a:r>
            <a:r>
              <a:rPr lang="en-US" dirty="0"/>
              <a:t> </a:t>
            </a:r>
            <a:r>
              <a:rPr lang="en-US" dirty="0" err="1"/>
              <a:t>উচ্চ</a:t>
            </a:r>
            <a:r>
              <a:rPr lang="en-US" dirty="0"/>
              <a:t> </a:t>
            </a:r>
            <a:r>
              <a:rPr lang="en-US" dirty="0" err="1"/>
              <a:t>বিদ্যালয়</a:t>
            </a:r>
            <a:endParaRPr lang="en-US" dirty="0"/>
          </a:p>
          <a:p>
            <a:pPr algn="ctr"/>
            <a:r>
              <a:rPr lang="en-US" dirty="0" err="1"/>
              <a:t>বাহুবল,হবিগঞ্জ</a:t>
            </a:r>
            <a:endParaRPr lang="en-US" dirty="0"/>
          </a:p>
        </p:txBody>
      </p:sp>
      <p:pic>
        <p:nvPicPr>
          <p:cNvPr id="1026" name="Picture 2">
            <a:extLst>
              <a:ext uri="{FF2B5EF4-FFF2-40B4-BE49-F238E27FC236}">
                <a16:creationId xmlns:a16="http://schemas.microsoft.com/office/drawing/2014/main" id="{E9D9A362-D78A-47FE-8937-4991667E9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681" y="554985"/>
            <a:ext cx="2129589" cy="28379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20" name="Straight Connector 19">
            <a:extLst>
              <a:ext uri="{FF2B5EF4-FFF2-40B4-BE49-F238E27FC236}">
                <a16:creationId xmlns:a16="http://schemas.microsoft.com/office/drawing/2014/main" id="{161745CB-FA35-488D-B74B-F567CED62DCD}"/>
              </a:ext>
            </a:extLst>
          </p:cNvPr>
          <p:cNvCxnSpPr/>
          <p:nvPr/>
        </p:nvCxnSpPr>
        <p:spPr>
          <a:xfrm>
            <a:off x="5859379" y="2237874"/>
            <a:ext cx="0" cy="3152273"/>
          </a:xfrm>
          <a:prstGeom prst="line">
            <a:avLst/>
          </a:prstGeom>
        </p:spPr>
        <p:style>
          <a:lnRef idx="1">
            <a:schemeClr val="accent1"/>
          </a:lnRef>
          <a:fillRef idx="0">
            <a:schemeClr val="accent1"/>
          </a:fillRef>
          <a:effectRef idx="0">
            <a:schemeClr val="accent1"/>
          </a:effectRef>
          <a:fontRef idx="minor">
            <a:schemeClr val="tx1"/>
          </a:fontRef>
        </p:style>
      </p:cxnSp>
      <p:sp>
        <p:nvSpPr>
          <p:cNvPr id="21" name="Arrow: Down 20">
            <a:extLst>
              <a:ext uri="{FF2B5EF4-FFF2-40B4-BE49-F238E27FC236}">
                <a16:creationId xmlns:a16="http://schemas.microsoft.com/office/drawing/2014/main" id="{A240BC04-CBCA-4CEA-96C4-A6E1B70B1E3C}"/>
              </a:ext>
            </a:extLst>
          </p:cNvPr>
          <p:cNvSpPr/>
          <p:nvPr/>
        </p:nvSpPr>
        <p:spPr>
          <a:xfrm>
            <a:off x="5946008" y="2165684"/>
            <a:ext cx="45719" cy="33767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3A02535D-424D-42E9-B816-8E055FC08F81}"/>
              </a:ext>
            </a:extLst>
          </p:cNvPr>
          <p:cNvSpPr/>
          <p:nvPr/>
        </p:nvSpPr>
        <p:spPr>
          <a:xfrm flipH="1">
            <a:off x="6297152" y="2165684"/>
            <a:ext cx="45719" cy="33767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F7CCF8F-58CE-4C3F-B5C1-246A1B78183B}"/>
              </a:ext>
            </a:extLst>
          </p:cNvPr>
          <p:cNvSpPr/>
          <p:nvPr/>
        </p:nvSpPr>
        <p:spPr>
          <a:xfrm>
            <a:off x="4452198" y="258679"/>
            <a:ext cx="2814362" cy="734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t>পরিচিতি</a:t>
            </a:r>
            <a:endParaRPr lang="en-US" sz="4000" dirty="0"/>
          </a:p>
        </p:txBody>
      </p:sp>
      <p:pic>
        <p:nvPicPr>
          <p:cNvPr id="13" name="Picture 12">
            <a:extLst>
              <a:ext uri="{FF2B5EF4-FFF2-40B4-BE49-F238E27FC236}">
                <a16:creationId xmlns:a16="http://schemas.microsoft.com/office/drawing/2014/main" id="{FD1461F8-B025-45E0-A0A3-30C936FDAF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8752" y="1359567"/>
            <a:ext cx="1516296" cy="2244883"/>
          </a:xfrm>
          <a:prstGeom prst="rect">
            <a:avLst/>
          </a:prstGeom>
          <a:ln>
            <a:noFill/>
          </a:ln>
          <a:effectLst>
            <a:softEdge rad="112500"/>
          </a:effectLst>
        </p:spPr>
      </p:pic>
    </p:spTree>
    <p:extLst>
      <p:ext uri="{BB962C8B-B14F-4D97-AF65-F5344CB8AC3E}">
        <p14:creationId xmlns:p14="http://schemas.microsoft.com/office/powerpoint/2010/main" val="1354728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রাষ্ট্র ভাষা বাংলা চাই': প্রেক্ষিত আজকের বাংলাদেশ">
            <a:extLst>
              <a:ext uri="{FF2B5EF4-FFF2-40B4-BE49-F238E27FC236}">
                <a16:creationId xmlns:a16="http://schemas.microsoft.com/office/drawing/2014/main" id="{CCA91D53-B192-449E-8E9C-3F582C516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71" y="1612231"/>
            <a:ext cx="5534629" cy="36335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0" name="Picture 8" descr="বাংলাদেশ কতটা বাংলা | প্রথম আলো">
            <a:extLst>
              <a:ext uri="{FF2B5EF4-FFF2-40B4-BE49-F238E27FC236}">
                <a16:creationId xmlns:a16="http://schemas.microsoft.com/office/drawing/2014/main" id="{944475CA-BB60-46B2-8ED5-888E3AE6A8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7229" y="1612230"/>
            <a:ext cx="5217065" cy="37177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FA4F0E9-0624-42D4-8B9C-851A58BD9E93}"/>
              </a:ext>
            </a:extLst>
          </p:cNvPr>
          <p:cNvSpPr/>
          <p:nvPr/>
        </p:nvSpPr>
        <p:spPr>
          <a:xfrm>
            <a:off x="3356810" y="348916"/>
            <a:ext cx="4752474" cy="721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t>নিচের</a:t>
            </a:r>
            <a:r>
              <a:rPr lang="en-US" sz="3200" dirty="0"/>
              <a:t> </a:t>
            </a:r>
            <a:r>
              <a:rPr lang="en-US" sz="3200" dirty="0" err="1"/>
              <a:t>ছবিগুলো</a:t>
            </a:r>
            <a:r>
              <a:rPr lang="en-US" sz="3200" dirty="0"/>
              <a:t> </a:t>
            </a:r>
            <a:r>
              <a:rPr lang="en-US" sz="3200" dirty="0" err="1"/>
              <a:t>লক্ষ্য</a:t>
            </a:r>
            <a:r>
              <a:rPr lang="en-US" sz="3200" dirty="0"/>
              <a:t> </a:t>
            </a:r>
            <a:r>
              <a:rPr lang="en-US" sz="3200" dirty="0" err="1"/>
              <a:t>করি</a:t>
            </a:r>
            <a:endParaRPr lang="en-US" sz="3200" dirty="0"/>
          </a:p>
        </p:txBody>
      </p:sp>
    </p:spTree>
    <p:extLst>
      <p:ext uri="{BB962C8B-B14F-4D97-AF65-F5344CB8AC3E}">
        <p14:creationId xmlns:p14="http://schemas.microsoft.com/office/powerpoint/2010/main" val="2744667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2F0BA0-C30E-4734-AA39-6E673165B0C7}"/>
              </a:ext>
            </a:extLst>
          </p:cNvPr>
          <p:cNvSpPr/>
          <p:nvPr/>
        </p:nvSpPr>
        <p:spPr>
          <a:xfrm>
            <a:off x="240633" y="84221"/>
            <a:ext cx="11694694" cy="638876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EF99E47-94F8-401C-8BD0-229A92898A58}"/>
              </a:ext>
            </a:extLst>
          </p:cNvPr>
          <p:cNvSpPr/>
          <p:nvPr/>
        </p:nvSpPr>
        <p:spPr>
          <a:xfrm>
            <a:off x="3645568" y="637674"/>
            <a:ext cx="3513221" cy="721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t>আজকের</a:t>
            </a:r>
            <a:r>
              <a:rPr lang="en-US" sz="3200" dirty="0"/>
              <a:t> </a:t>
            </a:r>
            <a:r>
              <a:rPr lang="en-US" sz="3200" dirty="0" err="1"/>
              <a:t>পাঠ</a:t>
            </a:r>
            <a:r>
              <a:rPr lang="en-US" sz="3200" dirty="0"/>
              <a:t> </a:t>
            </a:r>
          </a:p>
        </p:txBody>
      </p:sp>
      <p:sp>
        <p:nvSpPr>
          <p:cNvPr id="5" name="TextBox 4">
            <a:extLst>
              <a:ext uri="{FF2B5EF4-FFF2-40B4-BE49-F238E27FC236}">
                <a16:creationId xmlns:a16="http://schemas.microsoft.com/office/drawing/2014/main" id="{17F18124-DB53-4DF9-8282-A55B146E2D7D}"/>
              </a:ext>
            </a:extLst>
          </p:cNvPr>
          <p:cNvSpPr txBox="1"/>
          <p:nvPr/>
        </p:nvSpPr>
        <p:spPr>
          <a:xfrm>
            <a:off x="4764506" y="2057399"/>
            <a:ext cx="6051883" cy="1323439"/>
          </a:xfrm>
          <a:prstGeom prst="rect">
            <a:avLst/>
          </a:prstGeom>
          <a:noFill/>
        </p:spPr>
        <p:txBody>
          <a:bodyPr wrap="square" rtlCol="0">
            <a:spAutoFit/>
          </a:bodyPr>
          <a:lstStyle/>
          <a:p>
            <a:r>
              <a:rPr lang="en-US" sz="4000" dirty="0" err="1">
                <a:solidFill>
                  <a:srgbClr val="002060"/>
                </a:solidFill>
              </a:rPr>
              <a:t>লখার</a:t>
            </a:r>
            <a:r>
              <a:rPr lang="en-US" sz="4000" dirty="0">
                <a:solidFill>
                  <a:srgbClr val="002060"/>
                </a:solidFill>
              </a:rPr>
              <a:t> </a:t>
            </a:r>
            <a:r>
              <a:rPr lang="en-US" sz="4000" dirty="0" err="1">
                <a:solidFill>
                  <a:srgbClr val="002060"/>
                </a:solidFill>
              </a:rPr>
              <a:t>একুশে</a:t>
            </a:r>
            <a:endParaRPr lang="en-US" sz="4000" dirty="0">
              <a:solidFill>
                <a:srgbClr val="002060"/>
              </a:solidFill>
            </a:endParaRPr>
          </a:p>
          <a:p>
            <a:r>
              <a:rPr lang="en-US" sz="4000" dirty="0">
                <a:solidFill>
                  <a:srgbClr val="002060"/>
                </a:solidFill>
              </a:rPr>
              <a:t>                     </a:t>
            </a:r>
            <a:r>
              <a:rPr lang="en-US" sz="4000" dirty="0" err="1">
                <a:solidFill>
                  <a:srgbClr val="002060"/>
                </a:solidFill>
              </a:rPr>
              <a:t>আবুবকর</a:t>
            </a:r>
            <a:r>
              <a:rPr lang="en-US" sz="4000" dirty="0">
                <a:solidFill>
                  <a:srgbClr val="002060"/>
                </a:solidFill>
              </a:rPr>
              <a:t> </a:t>
            </a:r>
            <a:r>
              <a:rPr lang="en-US" sz="4000" dirty="0" err="1">
                <a:solidFill>
                  <a:srgbClr val="002060"/>
                </a:solidFill>
              </a:rPr>
              <a:t>সিদ্দিক</a:t>
            </a:r>
            <a:endParaRPr lang="en-US" sz="4000" dirty="0">
              <a:solidFill>
                <a:srgbClr val="002060"/>
              </a:solidFill>
            </a:endParaRPr>
          </a:p>
        </p:txBody>
      </p:sp>
    </p:spTree>
    <p:extLst>
      <p:ext uri="{BB962C8B-B14F-4D97-AF65-F5344CB8AC3E}">
        <p14:creationId xmlns:p14="http://schemas.microsoft.com/office/powerpoint/2010/main" val="223182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2F0BA0-C30E-4734-AA39-6E673165B0C7}"/>
              </a:ext>
            </a:extLst>
          </p:cNvPr>
          <p:cNvSpPr/>
          <p:nvPr/>
        </p:nvSpPr>
        <p:spPr>
          <a:xfrm>
            <a:off x="240633" y="144379"/>
            <a:ext cx="11694694" cy="638876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2" name="Thought Bubble: Cloud 1">
            <a:extLst>
              <a:ext uri="{FF2B5EF4-FFF2-40B4-BE49-F238E27FC236}">
                <a16:creationId xmlns:a16="http://schemas.microsoft.com/office/drawing/2014/main" id="{79AFB4AD-8A17-443A-BFD3-1A5417A4DD01}"/>
              </a:ext>
            </a:extLst>
          </p:cNvPr>
          <p:cNvSpPr/>
          <p:nvPr/>
        </p:nvSpPr>
        <p:spPr>
          <a:xfrm>
            <a:off x="3994485" y="529391"/>
            <a:ext cx="3404936" cy="7940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t>শিখনফল</a:t>
            </a:r>
            <a:endParaRPr lang="en-US" sz="3200" dirty="0"/>
          </a:p>
        </p:txBody>
      </p:sp>
      <p:sp>
        <p:nvSpPr>
          <p:cNvPr id="3" name="TextBox 2">
            <a:extLst>
              <a:ext uri="{FF2B5EF4-FFF2-40B4-BE49-F238E27FC236}">
                <a16:creationId xmlns:a16="http://schemas.microsoft.com/office/drawing/2014/main" id="{6D73600F-ADFD-48A7-9477-13D10DFABA3F}"/>
              </a:ext>
            </a:extLst>
          </p:cNvPr>
          <p:cNvSpPr txBox="1"/>
          <p:nvPr/>
        </p:nvSpPr>
        <p:spPr>
          <a:xfrm>
            <a:off x="1888955" y="2274838"/>
            <a:ext cx="8903369" cy="2308324"/>
          </a:xfrm>
          <a:prstGeom prst="rect">
            <a:avLst/>
          </a:prstGeom>
          <a:noFill/>
        </p:spPr>
        <p:txBody>
          <a:bodyPr wrap="square" rtlCol="0">
            <a:spAutoFit/>
          </a:bodyPr>
          <a:lstStyle/>
          <a:p>
            <a:r>
              <a:rPr lang="en-US" sz="3600" dirty="0" err="1"/>
              <a:t>এই</a:t>
            </a:r>
            <a:r>
              <a:rPr lang="en-US" sz="3600" dirty="0"/>
              <a:t> </a:t>
            </a:r>
            <a:r>
              <a:rPr lang="en-US" sz="3600" dirty="0" err="1"/>
              <a:t>পাঠ</a:t>
            </a:r>
            <a:r>
              <a:rPr lang="en-US" sz="3600" dirty="0"/>
              <a:t> </a:t>
            </a:r>
            <a:r>
              <a:rPr lang="en-US" sz="3600" dirty="0" err="1"/>
              <a:t>শেষে</a:t>
            </a:r>
            <a:r>
              <a:rPr lang="en-US" sz="3600" dirty="0"/>
              <a:t> </a:t>
            </a:r>
            <a:r>
              <a:rPr lang="en-US" sz="3600" dirty="0" err="1"/>
              <a:t>শিক্ষার্থীরা</a:t>
            </a:r>
            <a:r>
              <a:rPr lang="en-US" sz="3600" dirty="0"/>
              <a:t>-</a:t>
            </a:r>
          </a:p>
          <a:p>
            <a:r>
              <a:rPr lang="en-US" sz="3600" dirty="0" err="1"/>
              <a:t>কবি</a:t>
            </a:r>
            <a:r>
              <a:rPr lang="en-US" sz="3600" dirty="0"/>
              <a:t> </a:t>
            </a:r>
            <a:r>
              <a:rPr lang="en-US" sz="3600" dirty="0" err="1"/>
              <a:t>পরিচিতি</a:t>
            </a:r>
            <a:r>
              <a:rPr lang="en-US" sz="3600" dirty="0"/>
              <a:t> </a:t>
            </a:r>
            <a:r>
              <a:rPr lang="en-US" sz="3600" dirty="0" err="1"/>
              <a:t>বলতে</a:t>
            </a:r>
            <a:r>
              <a:rPr lang="en-US" sz="3600" dirty="0"/>
              <a:t> </a:t>
            </a:r>
            <a:r>
              <a:rPr lang="en-US" sz="3600" dirty="0" err="1"/>
              <a:t>পারবে</a:t>
            </a:r>
            <a:r>
              <a:rPr lang="en-US" sz="3600" dirty="0"/>
              <a:t>।</a:t>
            </a:r>
          </a:p>
          <a:p>
            <a:r>
              <a:rPr lang="en-US" sz="3600" dirty="0" err="1"/>
              <a:t>নতুন</a:t>
            </a:r>
            <a:r>
              <a:rPr lang="en-US" sz="3600" dirty="0"/>
              <a:t> </a:t>
            </a:r>
            <a:r>
              <a:rPr lang="en-US" sz="3600" dirty="0" err="1"/>
              <a:t>শব্দের</a:t>
            </a:r>
            <a:r>
              <a:rPr lang="en-US" sz="3600" dirty="0"/>
              <a:t> </a:t>
            </a:r>
            <a:r>
              <a:rPr lang="en-US" sz="3600" dirty="0" err="1"/>
              <a:t>অর্থ</a:t>
            </a:r>
            <a:r>
              <a:rPr lang="en-US" sz="3600" dirty="0"/>
              <a:t> </a:t>
            </a:r>
            <a:r>
              <a:rPr lang="en-US" sz="3600" dirty="0" err="1"/>
              <a:t>লিখতে</a:t>
            </a:r>
            <a:r>
              <a:rPr lang="en-US" sz="3600" dirty="0"/>
              <a:t> </a:t>
            </a:r>
            <a:r>
              <a:rPr lang="en-US" sz="3600" dirty="0" err="1"/>
              <a:t>পারবে</a:t>
            </a:r>
            <a:r>
              <a:rPr lang="en-US" sz="3600" dirty="0"/>
              <a:t>।</a:t>
            </a:r>
          </a:p>
          <a:p>
            <a:r>
              <a:rPr lang="en-US" sz="3600" dirty="0" err="1"/>
              <a:t>ভাষা</a:t>
            </a:r>
            <a:r>
              <a:rPr lang="en-US" sz="3600" dirty="0"/>
              <a:t> </a:t>
            </a:r>
            <a:r>
              <a:rPr lang="en-US" sz="3600" dirty="0" err="1"/>
              <a:t>শহীদদের</a:t>
            </a:r>
            <a:r>
              <a:rPr lang="en-US" sz="3600" dirty="0"/>
              <a:t> </a:t>
            </a:r>
            <a:r>
              <a:rPr lang="en-US" sz="3600" dirty="0" err="1"/>
              <a:t>প্রতি</a:t>
            </a:r>
            <a:r>
              <a:rPr lang="en-US" sz="3600" dirty="0"/>
              <a:t> </a:t>
            </a:r>
            <a:r>
              <a:rPr lang="en-US" sz="3600" dirty="0" err="1"/>
              <a:t>শ্রদ্ধাবোধ</a:t>
            </a:r>
            <a:r>
              <a:rPr lang="en-US" sz="3600" dirty="0"/>
              <a:t> </a:t>
            </a:r>
            <a:r>
              <a:rPr lang="en-US" sz="3600" dirty="0" err="1"/>
              <a:t>জাগ্রত</a:t>
            </a:r>
            <a:r>
              <a:rPr lang="en-US" sz="3600" dirty="0"/>
              <a:t> </a:t>
            </a:r>
            <a:r>
              <a:rPr lang="en-US" sz="3600" dirty="0" err="1"/>
              <a:t>হবে</a:t>
            </a:r>
            <a:r>
              <a:rPr lang="en-US" sz="3600" dirty="0"/>
              <a:t>।</a:t>
            </a:r>
          </a:p>
        </p:txBody>
      </p:sp>
    </p:spTree>
    <p:extLst>
      <p:ext uri="{BB962C8B-B14F-4D97-AF65-F5344CB8AC3E}">
        <p14:creationId xmlns:p14="http://schemas.microsoft.com/office/powerpoint/2010/main" val="832889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2F0BA0-C30E-4734-AA39-6E673165B0C7}"/>
              </a:ext>
            </a:extLst>
          </p:cNvPr>
          <p:cNvSpPr/>
          <p:nvPr/>
        </p:nvSpPr>
        <p:spPr>
          <a:xfrm>
            <a:off x="183089" y="96390"/>
            <a:ext cx="11854043" cy="706127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dirty="0">
                <a:solidFill>
                  <a:srgbClr val="002060"/>
                </a:solidFill>
                <a:effectLst/>
              </a:rPr>
              <a:t>কবি ও কথাসাহিত্যিক আবু বকর সিদ্দিক ১৯৩৪ সালের ১৯ আগস্ট বাগেরহাটের গোটাপাড়া মাতুলালয়ে জন্মগ্রহণ করেন তিনি। ছেলেবেলা কেটেছে সরকারি চাকরিজীবী বাবার সঙ্গে হুগলি ও বর্ধমানে। দেশ বিভাগের পর পুনঃপ্রত্যাবর্তন করেন নিজ গ্রামে। শিক্ষাজীবন শেষ করে চাখার ফজলুল হক কলেজ, দৌলতপুর বিএল কলেজ, বাগেরহাট পিসি কলেজ, ফকিরহাট কলেজ, কুষ্টিয়া কলেজ, কুষ্টিয়া গার্লস কলেজ, রাজশাহী বিশ্ববিদ্যালয়, কুইন্স ইউনিভার্সিটি ও নটর ডেম কলেজে অধ্যাপনা করেছেন। বিভিন্ন জায়গায় অবস্থানের ফলে তার অভিজ্ঞতার ভাণ্ডার হয়েছে সমৃদ্ধ। বর্তমানে অবসর নিয়ে লেখালেখিতেই পুরোপুরি নিবিষ্ট। ধবল দুধের স্বরগ্রাম, বিনিদ্র কালের ভেলা, হে লোকসভ্যতা, হেমন্তের সোনালতা, কালো কালো মেহনতি পাখি, কঙ্কালের অলঙ্কার দিয়ো, শ্যামল যাযাবর ইত্যাদি তার উল্লেখযোগ্য কাব্যগ্রন্থ। লিখেছেন জলরাক্ষস, খরদাহ, একাত্তরের হৃদয়ভস্ম, বারুদপোড়া প্রহর শীর্ষক চারটি উপন্যাস। গল্পের মধ্যে ভূমিহীন দেশ, চরবিনাশকাল, মরে বাঁচার স্বাধীনতা, কুয়ো থেকে বেরিয়ে, ছায়াপ্রধান, অঘ্রান, কান্নাদাসী, হংসভাসীর তীরে কালোকুম্ভীর, শ্রেষ্ঠ গল্প ও গল্প সমগ্র ইত্যাদি উল্লেখযোগ্য। সাহিত্যে অবদানের জন্য ভূষিত হয়েছেন বাংলা একাডেমী সাহিত্য পুরস্কার, বাংলাদেশ কথাশিল্পী সংসদ পুরস্কার, ঋষিজ পদকসহ দেশি-বিদেশি বহু পুরস্কার ও সম্মাননায়।</a:t>
            </a:r>
          </a:p>
          <a:p>
            <a:endParaRPr lang="as-IN" dirty="0">
              <a:effectLst/>
            </a:endParaRPr>
          </a:p>
          <a:p>
            <a:br>
              <a:rPr lang="as-IN" dirty="0"/>
            </a:br>
            <a:endParaRPr lang="en-US" dirty="0"/>
          </a:p>
        </p:txBody>
      </p:sp>
      <p:sp>
        <p:nvSpPr>
          <p:cNvPr id="2" name="Flowchart: Multidocument 1">
            <a:extLst>
              <a:ext uri="{FF2B5EF4-FFF2-40B4-BE49-F238E27FC236}">
                <a16:creationId xmlns:a16="http://schemas.microsoft.com/office/drawing/2014/main" id="{7DD1077B-FB2E-441E-B4D5-D6B42F998772}"/>
              </a:ext>
            </a:extLst>
          </p:cNvPr>
          <p:cNvSpPr/>
          <p:nvPr/>
        </p:nvSpPr>
        <p:spPr>
          <a:xfrm>
            <a:off x="3637620" y="493296"/>
            <a:ext cx="4174958" cy="914399"/>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t>লেখক</a:t>
            </a:r>
            <a:r>
              <a:rPr lang="en-US" sz="3600" dirty="0"/>
              <a:t> </a:t>
            </a:r>
            <a:r>
              <a:rPr lang="en-US" sz="3600" dirty="0" err="1"/>
              <a:t>পরিচিতি</a:t>
            </a:r>
            <a:endParaRPr lang="en-US" sz="3600" dirty="0"/>
          </a:p>
        </p:txBody>
      </p:sp>
      <p:pic>
        <p:nvPicPr>
          <p:cNvPr id="4098" name="Picture 2" descr="কবি আবু বকর সিদ্দিক গুরুতর অসুস্থ">
            <a:extLst>
              <a:ext uri="{FF2B5EF4-FFF2-40B4-BE49-F238E27FC236}">
                <a16:creationId xmlns:a16="http://schemas.microsoft.com/office/drawing/2014/main" id="{7E21176E-7CD4-4CD9-8F30-ABAF0D6E99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2631" y="4668253"/>
            <a:ext cx="3026336" cy="185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164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2F0BA0-C30E-4734-AA39-6E673165B0C7}"/>
              </a:ext>
            </a:extLst>
          </p:cNvPr>
          <p:cNvSpPr/>
          <p:nvPr/>
        </p:nvSpPr>
        <p:spPr>
          <a:xfrm>
            <a:off x="324499" y="114300"/>
            <a:ext cx="11694694" cy="638876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dirty="0">
                <a:solidFill>
                  <a:srgbClr val="002060"/>
                </a:solidFill>
                <a:effectLst/>
              </a:rPr>
              <a:t>১৯৩৪ সালের ১৯ আগস্ট</a:t>
            </a:r>
            <a:r>
              <a:rPr lang="en-US" dirty="0" err="1">
                <a:solidFill>
                  <a:srgbClr val="002060"/>
                </a:solidFill>
                <a:effectLst/>
              </a:rPr>
              <a:t>তিনি</a:t>
            </a:r>
            <a:r>
              <a:rPr lang="en-US" dirty="0">
                <a:solidFill>
                  <a:srgbClr val="002060"/>
                </a:solidFill>
                <a:effectLst/>
              </a:rPr>
              <a:t> </a:t>
            </a:r>
            <a:endParaRPr lang="en-US" dirty="0"/>
          </a:p>
        </p:txBody>
      </p:sp>
      <p:pic>
        <p:nvPicPr>
          <p:cNvPr id="3" name="Picture 2">
            <a:extLst>
              <a:ext uri="{FF2B5EF4-FFF2-40B4-BE49-F238E27FC236}">
                <a16:creationId xmlns:a16="http://schemas.microsoft.com/office/drawing/2014/main" id="{E7162A07-5B20-4B5B-87CA-5CB29E03562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95356" y="1697362"/>
            <a:ext cx="2985247" cy="22360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a:extLst>
              <a:ext uri="{FF2B5EF4-FFF2-40B4-BE49-F238E27FC236}">
                <a16:creationId xmlns:a16="http://schemas.microsoft.com/office/drawing/2014/main" id="{60CF0D7C-4085-4195-B562-5121CC77F052}"/>
              </a:ext>
            </a:extLst>
          </p:cNvPr>
          <p:cNvSpPr/>
          <p:nvPr/>
        </p:nvSpPr>
        <p:spPr>
          <a:xfrm>
            <a:off x="4595356" y="553453"/>
            <a:ext cx="3152981" cy="589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একক</a:t>
            </a:r>
            <a:r>
              <a:rPr lang="en-US" sz="2800" dirty="0"/>
              <a:t> </a:t>
            </a:r>
            <a:r>
              <a:rPr lang="en-US" sz="2800" dirty="0" err="1"/>
              <a:t>কাজ</a:t>
            </a:r>
            <a:endParaRPr lang="en-US" sz="2800" dirty="0"/>
          </a:p>
        </p:txBody>
      </p:sp>
      <p:sp>
        <p:nvSpPr>
          <p:cNvPr id="5" name="TextBox 4">
            <a:extLst>
              <a:ext uri="{FF2B5EF4-FFF2-40B4-BE49-F238E27FC236}">
                <a16:creationId xmlns:a16="http://schemas.microsoft.com/office/drawing/2014/main" id="{0704A11A-01E6-4954-8483-DFFC8CA23057}"/>
              </a:ext>
            </a:extLst>
          </p:cNvPr>
          <p:cNvSpPr txBox="1"/>
          <p:nvPr/>
        </p:nvSpPr>
        <p:spPr>
          <a:xfrm>
            <a:off x="6472990" y="4389566"/>
            <a:ext cx="6124073" cy="369332"/>
          </a:xfrm>
          <a:prstGeom prst="rect">
            <a:avLst/>
          </a:prstGeom>
          <a:noFill/>
        </p:spPr>
        <p:txBody>
          <a:bodyPr wrap="square" rtlCol="0">
            <a:spAutoFit/>
          </a:bodyPr>
          <a:lstStyle/>
          <a:p>
            <a:r>
              <a:rPr lang="as-IN" dirty="0">
                <a:solidFill>
                  <a:srgbClr val="002060"/>
                </a:solidFill>
                <a:effectLst/>
              </a:rPr>
              <a:t>১৯৩৪ সালের ১৯ আগস্ট</a:t>
            </a:r>
            <a:endParaRPr lang="en-US" dirty="0"/>
          </a:p>
        </p:txBody>
      </p:sp>
      <p:sp>
        <p:nvSpPr>
          <p:cNvPr id="6" name="TextBox 5">
            <a:extLst>
              <a:ext uri="{FF2B5EF4-FFF2-40B4-BE49-F238E27FC236}">
                <a16:creationId xmlns:a16="http://schemas.microsoft.com/office/drawing/2014/main" id="{22F515E0-C759-4793-838F-24D26DD623E8}"/>
              </a:ext>
            </a:extLst>
          </p:cNvPr>
          <p:cNvSpPr txBox="1"/>
          <p:nvPr/>
        </p:nvSpPr>
        <p:spPr>
          <a:xfrm>
            <a:off x="1503946" y="4343400"/>
            <a:ext cx="5630779" cy="461665"/>
          </a:xfrm>
          <a:prstGeom prst="rect">
            <a:avLst/>
          </a:prstGeom>
          <a:noFill/>
        </p:spPr>
        <p:txBody>
          <a:bodyPr wrap="square" rtlCol="0">
            <a:spAutoFit/>
          </a:bodyPr>
          <a:lstStyle/>
          <a:p>
            <a:r>
              <a:rPr lang="en-US" sz="2400" dirty="0" err="1"/>
              <a:t>তিনি</a:t>
            </a:r>
            <a:r>
              <a:rPr lang="en-US" sz="2400" dirty="0"/>
              <a:t> </a:t>
            </a:r>
            <a:r>
              <a:rPr lang="en-US" sz="2400" dirty="0" err="1"/>
              <a:t>কত</a:t>
            </a:r>
            <a:r>
              <a:rPr lang="en-US" sz="2400" dirty="0"/>
              <a:t> </a:t>
            </a:r>
            <a:r>
              <a:rPr lang="en-US" sz="2400" dirty="0" err="1"/>
              <a:t>সালে</a:t>
            </a:r>
            <a:r>
              <a:rPr lang="en-US" sz="2400" dirty="0"/>
              <a:t> </a:t>
            </a:r>
            <a:r>
              <a:rPr lang="en-US" sz="2400" dirty="0" err="1"/>
              <a:t>জন্ম</a:t>
            </a:r>
            <a:r>
              <a:rPr lang="en-US" sz="2400" dirty="0"/>
              <a:t> </a:t>
            </a:r>
            <a:r>
              <a:rPr lang="en-US" sz="2400" dirty="0" err="1"/>
              <a:t>গ্রহন</a:t>
            </a:r>
            <a:r>
              <a:rPr lang="en-US" sz="2400" dirty="0"/>
              <a:t> </a:t>
            </a:r>
            <a:r>
              <a:rPr lang="en-US" sz="2400" dirty="0" err="1"/>
              <a:t>করেন</a:t>
            </a:r>
            <a:r>
              <a:rPr lang="en-US" sz="2400" dirty="0"/>
              <a:t>?</a:t>
            </a:r>
          </a:p>
        </p:txBody>
      </p:sp>
      <p:sp>
        <p:nvSpPr>
          <p:cNvPr id="7" name="TextBox 6">
            <a:extLst>
              <a:ext uri="{FF2B5EF4-FFF2-40B4-BE49-F238E27FC236}">
                <a16:creationId xmlns:a16="http://schemas.microsoft.com/office/drawing/2014/main" id="{1E1AD1E3-E7ED-4B4A-ADDA-FD2F6E08145B}"/>
              </a:ext>
            </a:extLst>
          </p:cNvPr>
          <p:cNvSpPr txBox="1"/>
          <p:nvPr/>
        </p:nvSpPr>
        <p:spPr>
          <a:xfrm>
            <a:off x="6087979" y="5076550"/>
            <a:ext cx="3068053" cy="369332"/>
          </a:xfrm>
          <a:prstGeom prst="rect">
            <a:avLst/>
          </a:prstGeom>
          <a:noFill/>
        </p:spPr>
        <p:txBody>
          <a:bodyPr wrap="square" rtlCol="0">
            <a:spAutoFit/>
          </a:bodyPr>
          <a:lstStyle/>
          <a:p>
            <a:r>
              <a:rPr lang="as-IN">
                <a:solidFill>
                  <a:srgbClr val="002060"/>
                </a:solidFill>
                <a:effectLst/>
              </a:rPr>
              <a:t>বাংলা একাডেমী সাহিত্য পুরস্কার</a:t>
            </a:r>
            <a:endParaRPr lang="en-US" dirty="0"/>
          </a:p>
        </p:txBody>
      </p:sp>
      <p:sp>
        <p:nvSpPr>
          <p:cNvPr id="8" name="TextBox 7">
            <a:extLst>
              <a:ext uri="{FF2B5EF4-FFF2-40B4-BE49-F238E27FC236}">
                <a16:creationId xmlns:a16="http://schemas.microsoft.com/office/drawing/2014/main" id="{11F7B21F-53F1-4C54-8ECF-E7572CECDCEA}"/>
              </a:ext>
            </a:extLst>
          </p:cNvPr>
          <p:cNvSpPr txBox="1"/>
          <p:nvPr/>
        </p:nvSpPr>
        <p:spPr>
          <a:xfrm>
            <a:off x="1503947" y="5076550"/>
            <a:ext cx="4319338" cy="461665"/>
          </a:xfrm>
          <a:prstGeom prst="rect">
            <a:avLst/>
          </a:prstGeom>
          <a:noFill/>
        </p:spPr>
        <p:txBody>
          <a:bodyPr wrap="square" rtlCol="0">
            <a:spAutoFit/>
          </a:bodyPr>
          <a:lstStyle/>
          <a:p>
            <a:r>
              <a:rPr lang="en-US" sz="2400" dirty="0" err="1"/>
              <a:t>তিনি</a:t>
            </a:r>
            <a:r>
              <a:rPr lang="en-US" sz="2400" dirty="0"/>
              <a:t> </a:t>
            </a:r>
            <a:r>
              <a:rPr lang="en-US" sz="2400" dirty="0" err="1"/>
              <a:t>কি</a:t>
            </a:r>
            <a:r>
              <a:rPr lang="en-US" sz="2400" dirty="0"/>
              <a:t> </a:t>
            </a:r>
            <a:r>
              <a:rPr lang="en-US" sz="2400" dirty="0" err="1"/>
              <a:t>পুরুষ্কার</a:t>
            </a:r>
            <a:r>
              <a:rPr lang="en-US" sz="2400" dirty="0"/>
              <a:t> </a:t>
            </a:r>
            <a:r>
              <a:rPr lang="en-US" sz="2400" dirty="0" err="1"/>
              <a:t>পান</a:t>
            </a:r>
            <a:r>
              <a:rPr lang="en-US" sz="2400" dirty="0"/>
              <a:t>?</a:t>
            </a:r>
          </a:p>
        </p:txBody>
      </p:sp>
    </p:spTree>
    <p:extLst>
      <p:ext uri="{BB962C8B-B14F-4D97-AF65-F5344CB8AC3E}">
        <p14:creationId xmlns:p14="http://schemas.microsoft.com/office/powerpoint/2010/main" val="2514496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2F0BA0-C30E-4734-AA39-6E673165B0C7}"/>
              </a:ext>
            </a:extLst>
          </p:cNvPr>
          <p:cNvSpPr/>
          <p:nvPr/>
        </p:nvSpPr>
        <p:spPr>
          <a:xfrm>
            <a:off x="240633" y="204537"/>
            <a:ext cx="11694694" cy="638876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301807D-AA54-42F9-969B-1C507E85DB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162" y="1570874"/>
            <a:ext cx="4054834" cy="4029075"/>
          </a:xfrm>
          <a:prstGeom prst="rect">
            <a:avLst/>
          </a:prstGeom>
          <a:ln>
            <a:noFill/>
          </a:ln>
          <a:effectLst>
            <a:softEdge rad="112500"/>
          </a:effectLst>
        </p:spPr>
      </p:pic>
      <p:pic>
        <p:nvPicPr>
          <p:cNvPr id="5" name="Picture 4">
            <a:extLst>
              <a:ext uri="{FF2B5EF4-FFF2-40B4-BE49-F238E27FC236}">
                <a16:creationId xmlns:a16="http://schemas.microsoft.com/office/drawing/2014/main" id="{A7850383-F76F-4BEB-ADFA-E10A63A74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6525" y="1444541"/>
            <a:ext cx="4256376" cy="4029075"/>
          </a:xfrm>
          <a:prstGeom prst="rect">
            <a:avLst/>
          </a:prstGeom>
          <a:ln>
            <a:noFill/>
          </a:ln>
          <a:effectLst>
            <a:softEdge rad="112500"/>
          </a:effectLst>
        </p:spPr>
      </p:pic>
      <p:sp>
        <p:nvSpPr>
          <p:cNvPr id="2" name="TextBox 1">
            <a:extLst>
              <a:ext uri="{FF2B5EF4-FFF2-40B4-BE49-F238E27FC236}">
                <a16:creationId xmlns:a16="http://schemas.microsoft.com/office/drawing/2014/main" id="{10F7A68F-9D2B-4CEB-A51F-9022B257121D}"/>
              </a:ext>
            </a:extLst>
          </p:cNvPr>
          <p:cNvSpPr txBox="1"/>
          <p:nvPr/>
        </p:nvSpPr>
        <p:spPr>
          <a:xfrm>
            <a:off x="2192899" y="657886"/>
            <a:ext cx="3236495" cy="1200329"/>
          </a:xfrm>
          <a:prstGeom prst="rect">
            <a:avLst/>
          </a:prstGeom>
          <a:noFill/>
        </p:spPr>
        <p:txBody>
          <a:bodyPr wrap="square" rtlCol="0">
            <a:spAutoFit/>
          </a:bodyPr>
          <a:lstStyle/>
          <a:p>
            <a:r>
              <a:rPr lang="bn-BD" sz="5400" b="1" spc="50" dirty="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আদর্শ </a:t>
            </a:r>
            <a:r>
              <a:rPr lang="bn-IN" sz="5400" b="1" spc="50" dirty="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পাঠ  </a:t>
            </a:r>
            <a:endParaRPr lang="en-US" sz="5400" b="1" spc="50" dirty="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a:p>
            <a:endParaRPr lang="en-US" dirty="0"/>
          </a:p>
        </p:txBody>
      </p:sp>
      <p:sp>
        <p:nvSpPr>
          <p:cNvPr id="6" name="TextBox 5">
            <a:extLst>
              <a:ext uri="{FF2B5EF4-FFF2-40B4-BE49-F238E27FC236}">
                <a16:creationId xmlns:a16="http://schemas.microsoft.com/office/drawing/2014/main" id="{CE5EC7F1-5DF1-4A36-AF9C-A5425FAE0747}"/>
              </a:ext>
            </a:extLst>
          </p:cNvPr>
          <p:cNvSpPr txBox="1"/>
          <p:nvPr/>
        </p:nvSpPr>
        <p:spPr>
          <a:xfrm>
            <a:off x="7122695" y="657886"/>
            <a:ext cx="2538663" cy="1107996"/>
          </a:xfrm>
          <a:prstGeom prst="rect">
            <a:avLst/>
          </a:prstGeom>
          <a:noFill/>
        </p:spPr>
        <p:txBody>
          <a:bodyPr wrap="square" rtlCol="0">
            <a:spAutoFit/>
          </a:bodyPr>
          <a:lstStyle/>
          <a:p>
            <a:r>
              <a:rPr lang="bn-IN" sz="4800" b="1" spc="50" dirty="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সরব পাঠ  </a:t>
            </a:r>
            <a:endParaRPr lang="en-US" sz="4800" b="1" spc="50" dirty="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a:p>
            <a:endParaRPr lang="en-US" dirty="0"/>
          </a:p>
        </p:txBody>
      </p:sp>
    </p:spTree>
    <p:extLst>
      <p:ext uri="{BB962C8B-B14F-4D97-AF65-F5344CB8AC3E}">
        <p14:creationId xmlns:p14="http://schemas.microsoft.com/office/powerpoint/2010/main" val="2392514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2F0BA0-C30E-4734-AA39-6E673165B0C7}"/>
              </a:ext>
            </a:extLst>
          </p:cNvPr>
          <p:cNvSpPr/>
          <p:nvPr/>
        </p:nvSpPr>
        <p:spPr>
          <a:xfrm>
            <a:off x="248653" y="114300"/>
            <a:ext cx="11694694" cy="638876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TextBox 1">
            <a:extLst>
              <a:ext uri="{FF2B5EF4-FFF2-40B4-BE49-F238E27FC236}">
                <a16:creationId xmlns:a16="http://schemas.microsoft.com/office/drawing/2014/main" id="{3A2FD41F-5D94-4325-B60E-E412B29879BB}"/>
              </a:ext>
            </a:extLst>
          </p:cNvPr>
          <p:cNvSpPr txBox="1"/>
          <p:nvPr/>
        </p:nvSpPr>
        <p:spPr>
          <a:xfrm>
            <a:off x="3617495" y="505326"/>
            <a:ext cx="5382126" cy="523220"/>
          </a:xfrm>
          <a:prstGeom prst="rect">
            <a:avLst/>
          </a:prstGeom>
          <a:noFill/>
        </p:spPr>
        <p:txBody>
          <a:bodyPr wrap="square" rtlCol="0">
            <a:spAutoFit/>
          </a:bodyPr>
          <a:lstStyle/>
          <a:p>
            <a:r>
              <a:rPr lang="en-US" sz="2800" dirty="0" err="1"/>
              <a:t>এসো</a:t>
            </a:r>
            <a:r>
              <a:rPr lang="en-US" sz="2800" dirty="0"/>
              <a:t>  </a:t>
            </a:r>
            <a:r>
              <a:rPr lang="en-US" sz="2800" dirty="0" err="1"/>
              <a:t>নতুন</a:t>
            </a:r>
            <a:r>
              <a:rPr lang="en-US" sz="2800" dirty="0"/>
              <a:t> </a:t>
            </a:r>
            <a:r>
              <a:rPr lang="en-US" sz="2800" dirty="0" err="1"/>
              <a:t>শব্দের</a:t>
            </a:r>
            <a:r>
              <a:rPr lang="en-US" sz="2800" dirty="0"/>
              <a:t> </a:t>
            </a:r>
            <a:r>
              <a:rPr lang="en-US" sz="2800" dirty="0" err="1"/>
              <a:t>অর্থ</a:t>
            </a:r>
            <a:r>
              <a:rPr lang="en-US" sz="2800" dirty="0"/>
              <a:t> </a:t>
            </a:r>
            <a:r>
              <a:rPr lang="en-US" sz="2800" dirty="0" err="1"/>
              <a:t>জেনে</a:t>
            </a:r>
            <a:r>
              <a:rPr lang="en-US" sz="2800" dirty="0"/>
              <a:t> </a:t>
            </a:r>
            <a:r>
              <a:rPr lang="en-US" sz="2800" dirty="0" err="1"/>
              <a:t>নিই</a:t>
            </a:r>
            <a:endParaRPr lang="en-US" sz="2800" dirty="0"/>
          </a:p>
        </p:txBody>
      </p:sp>
      <p:sp>
        <p:nvSpPr>
          <p:cNvPr id="3" name="Rectangle 2">
            <a:extLst>
              <a:ext uri="{FF2B5EF4-FFF2-40B4-BE49-F238E27FC236}">
                <a16:creationId xmlns:a16="http://schemas.microsoft.com/office/drawing/2014/main" id="{7223CF36-C6C6-4C58-A172-7DDFAFDF9946}"/>
              </a:ext>
            </a:extLst>
          </p:cNvPr>
          <p:cNvSpPr/>
          <p:nvPr/>
        </p:nvSpPr>
        <p:spPr>
          <a:xfrm>
            <a:off x="2053044" y="1580125"/>
            <a:ext cx="1804738"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শব্দ</a:t>
            </a:r>
            <a:endParaRPr lang="en-US" dirty="0"/>
          </a:p>
        </p:txBody>
      </p:sp>
      <p:sp>
        <p:nvSpPr>
          <p:cNvPr id="5" name="Rectangle 4">
            <a:extLst>
              <a:ext uri="{FF2B5EF4-FFF2-40B4-BE49-F238E27FC236}">
                <a16:creationId xmlns:a16="http://schemas.microsoft.com/office/drawing/2014/main" id="{35D08386-1C5F-4777-A14B-7B45DE6C76A6}"/>
              </a:ext>
            </a:extLst>
          </p:cNvPr>
          <p:cNvSpPr/>
          <p:nvPr/>
        </p:nvSpPr>
        <p:spPr>
          <a:xfrm>
            <a:off x="6808303" y="1595396"/>
            <a:ext cx="1804738"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অর্থ</a:t>
            </a:r>
            <a:endParaRPr lang="en-US" dirty="0"/>
          </a:p>
        </p:txBody>
      </p:sp>
      <p:pic>
        <p:nvPicPr>
          <p:cNvPr id="8" name="Picture 7">
            <a:extLst>
              <a:ext uri="{FF2B5EF4-FFF2-40B4-BE49-F238E27FC236}">
                <a16:creationId xmlns:a16="http://schemas.microsoft.com/office/drawing/2014/main" id="{A710F88E-FE11-4A98-A8F3-4CFCE1B48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6566" y="2381437"/>
            <a:ext cx="7518868" cy="3129026"/>
          </a:xfrm>
          <a:prstGeom prst="rect">
            <a:avLst/>
          </a:prstGeom>
        </p:spPr>
      </p:pic>
    </p:spTree>
    <p:extLst>
      <p:ext uri="{BB962C8B-B14F-4D97-AF65-F5344CB8AC3E}">
        <p14:creationId xmlns:p14="http://schemas.microsoft.com/office/powerpoint/2010/main" val="761447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Basis">
  <a:themeElements>
    <a:clrScheme name="Basis">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docProps/app.xml><?xml version="1.0" encoding="utf-8"?>
<Properties xmlns="http://schemas.openxmlformats.org/officeDocument/2006/extended-properties" xmlns:vt="http://schemas.openxmlformats.org/officeDocument/2006/docPropsVTypes">
  <Template>Basis</Template>
  <TotalTime>3337</TotalTime>
  <Words>404</Words>
  <Application>Microsoft Office PowerPoint</Application>
  <PresentationFormat>Widescreen</PresentationFormat>
  <Paragraphs>52</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Corbel</vt:lpstr>
      <vt:lpstr>NikoshBAN</vt: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Aleya Begum</dc:creator>
  <cp:lastModifiedBy>Aleya Begum</cp:lastModifiedBy>
  <cp:revision>8</cp:revision>
  <dcterms:created xsi:type="dcterms:W3CDTF">2022-02-23T15:33:57Z</dcterms:created>
  <dcterms:modified xsi:type="dcterms:W3CDTF">2022-03-03T01:54:56Z</dcterms:modified>
</cp:coreProperties>
</file>