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0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0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B243-5F1D-4080-B77E-2A71A14E451A}" type="datetimeFigureOut">
              <a:rPr lang="en-US" smtClean="0"/>
              <a:t>03-Mar-22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DE1E-3CB2-4A33-8971-C82E6D750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686" y="1176873"/>
            <a:ext cx="8293142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1416" y="3621727"/>
            <a:ext cx="8523583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6119" y="264096"/>
            <a:ext cx="9553538" cy="646776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2912" y="287656"/>
            <a:ext cx="1887601" cy="101863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endParaRPr lang="en-US" dirty="0">
              <a:ln>
                <a:solidFill>
                  <a:srgbClr val="00B0F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5694" y="285838"/>
            <a:ext cx="572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88" y="1396240"/>
            <a:ext cx="7569447" cy="47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175657" y="526475"/>
            <a:ext cx="10334008" cy="588884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2" y="1318779"/>
            <a:ext cx="4526145" cy="45529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27000">
              <a:srgbClr val="00B050"/>
            </a:glow>
            <a:outerShdw blurRad="50800" dist="50800" dir="5400000" algn="ctr" rotWithShape="0">
              <a:srgbClr val="002060"/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6913416" y="526474"/>
            <a:ext cx="3893127" cy="1394978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Home work</a:t>
            </a:r>
            <a:endParaRPr lang="en-US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92088" y="1745672"/>
            <a:ext cx="5517577" cy="3699164"/>
          </a:xfrm>
          <a:prstGeom prst="roundRect">
            <a:avLst/>
          </a:prstGeom>
          <a:solidFill>
            <a:srgbClr val="FFC000"/>
          </a:solidFill>
          <a:ln w="76200"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##.Make tag questions.</a:t>
            </a:r>
          </a:p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(a) Money is must for our life,--- --- ?</a:t>
            </a:r>
          </a:p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(b) We have to work hard, --- --- ?</a:t>
            </a:r>
          </a:p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(c) Everybody wants to lead a better life, ---?</a:t>
            </a:r>
          </a:p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(d) Nobody phoned him, --- ---- ?</a:t>
            </a:r>
          </a:p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(e) You need not to go there, --- --- ?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31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4662" y="540327"/>
            <a:ext cx="9695793" cy="60267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82" y="1122218"/>
            <a:ext cx="5697682" cy="4384098"/>
          </a:xfrm>
          <a:prstGeom prst="rect">
            <a:avLst/>
          </a:prstGeom>
          <a:ln w="76200">
            <a:solidFill>
              <a:srgbClr val="FFFF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627419" y="4859985"/>
            <a:ext cx="2854036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hanks all</a:t>
            </a:r>
            <a:endParaRPr lang="en-US" sz="36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56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411" y="319139"/>
            <a:ext cx="9737124" cy="6143445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  <a:prstDash val="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41834" y="548520"/>
            <a:ext cx="4572000" cy="144602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Introduction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2304" y="2223928"/>
            <a:ext cx="7698258" cy="3781456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endParaRPr lang="en-US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941" y="2817341"/>
            <a:ext cx="7438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/>
              <a:t>MST. KOHINOOR AKTER BANU</a:t>
            </a:r>
          </a:p>
          <a:p>
            <a:r>
              <a:rPr lang="en-US" sz="3600" b="1" dirty="0" smtClean="0"/>
              <a:t>ASSISTANT. HEAD MASTER</a:t>
            </a:r>
          </a:p>
          <a:p>
            <a:r>
              <a:rPr lang="en-US" sz="3600" b="1" dirty="0" smtClean="0"/>
              <a:t>ALAMPUR SECENDARY GIRLS SCHOOL </a:t>
            </a:r>
          </a:p>
          <a:p>
            <a:r>
              <a:rPr lang="en-US" sz="3600" b="1" dirty="0" smtClean="0"/>
              <a:t>KUSHTIA SADAR KUSHTIA.</a:t>
            </a:r>
          </a:p>
          <a:p>
            <a:r>
              <a:rPr lang="en-US" sz="3600" b="1" dirty="0" smtClean="0"/>
              <a:t>MOBILE NO-01716494605.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4445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1264" y="123567"/>
            <a:ext cx="5733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6600" b="1" dirty="0" smtClean="0"/>
              <a:t>PART IDENTITY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8" y="1231562"/>
            <a:ext cx="9222828" cy="5374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98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903" y="235528"/>
            <a:ext cx="9811266" cy="638694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468582" y="706582"/>
            <a:ext cx="7897091" cy="1205345"/>
          </a:xfrm>
          <a:prstGeom prst="flowChartTerminator">
            <a:avLst/>
          </a:prstGeom>
          <a:solidFill>
            <a:srgbClr val="002060"/>
          </a:solidFill>
          <a:ln w="57150">
            <a:solidFill>
              <a:srgbClr val="FF000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Learning outcomes</a:t>
            </a:r>
            <a:endParaRPr lang="en-US" sz="40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175017" y="1085519"/>
            <a:ext cx="8945168" cy="4363810"/>
          </a:xfrm>
          <a:prstGeom prst="upArrowCallout">
            <a:avLst/>
          </a:prstGeom>
          <a:solidFill>
            <a:srgbClr val="FF0000"/>
          </a:solidFill>
          <a:ln w="76200">
            <a:solidFill>
              <a:srgbClr val="FFFF00"/>
            </a:solidFill>
            <a:prstDash val="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##. At the end of the lesson, Students  will be able to ---- ---- </a:t>
            </a:r>
            <a:endParaRPr lang="en-US" b="1" dirty="0" smtClean="0">
              <a:ln w="9525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#. Learn the rules of tag question.</a:t>
            </a:r>
          </a:p>
          <a:p>
            <a:pPr algn="ctr"/>
            <a:r>
              <a:rPr lang="en-US" sz="2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#.identify the method of tag question.</a:t>
            </a:r>
          </a:p>
          <a:p>
            <a:pPr algn="ctr"/>
            <a:r>
              <a:rPr lang="en-US" sz="28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#.make tag questions.</a:t>
            </a:r>
            <a:endParaRPr lang="en-US" sz="2800" b="1" dirty="0">
              <a:ln w="9525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497075"/>
      </p:ext>
    </p:extLst>
  </p:cSld>
  <p:clrMapOvr>
    <a:masterClrMapping/>
  </p:clrMapOvr>
  <p:transition spd="slow">
    <p:comb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2138" y="332509"/>
            <a:ext cx="10841797" cy="6525491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  <a:prstDash val="dash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Quad Arrow Callout 2"/>
          <p:cNvSpPr/>
          <p:nvPr/>
        </p:nvSpPr>
        <p:spPr>
          <a:xfrm>
            <a:off x="3491420" y="2118163"/>
            <a:ext cx="3507889" cy="2176896"/>
          </a:xfrm>
          <a:prstGeom prst="quadArrowCallout">
            <a:avLst/>
          </a:prstGeom>
          <a:solidFill>
            <a:srgbClr val="00B0F0"/>
          </a:solidFill>
          <a:ln w="57150">
            <a:solidFill>
              <a:schemeClr val="bg2">
                <a:lumMod val="10000"/>
              </a:schemeClr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427050" y="604981"/>
            <a:ext cx="5561249" cy="1503506"/>
          </a:xfrm>
          <a:prstGeom prst="flowChartAlternateProcess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#.</a:t>
            </a:r>
            <a:r>
              <a:rPr lang="en-US" sz="2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He is an honest man</a:t>
            </a:r>
            <a:r>
              <a:rPr lang="en-US" sz="2400" b="1" u="sng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24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isn’t he</a:t>
            </a:r>
            <a:r>
              <a:rPr lang="en-US" sz="2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algn="ctr"/>
            <a:r>
              <a:rPr lang="en-US" sz="2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#.She was a housewife, </a:t>
            </a:r>
            <a:r>
              <a:rPr lang="en-US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wasn’t she</a:t>
            </a:r>
            <a:r>
              <a:rPr lang="en-US" sz="2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24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547580" y="4304735"/>
            <a:ext cx="6046996" cy="1498026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#. </a:t>
            </a:r>
            <a:r>
              <a:rPr lang="en-US" sz="2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should love our country, </a:t>
            </a:r>
            <a:r>
              <a:rPr lang="en-US" sz="2400" b="1" u="sng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should’t</a:t>
            </a:r>
            <a:r>
              <a:rPr lang="en-US" sz="2400" b="1" u="sng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we</a:t>
            </a:r>
            <a:r>
              <a:rPr lang="en-US" sz="2000" b="1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en-US" sz="2400" b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#.Mina must  read a book, </a:t>
            </a:r>
            <a:r>
              <a:rPr lang="en-US" sz="2400" b="1" u="sng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mustn’t she</a:t>
            </a: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2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Plaque 8"/>
          <p:cNvSpPr/>
          <p:nvPr/>
        </p:nvSpPr>
        <p:spPr>
          <a:xfrm>
            <a:off x="9829800" y="2882900"/>
            <a:ext cx="45719" cy="4571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/>
          <p:cNvSpPr/>
          <p:nvPr/>
        </p:nvSpPr>
        <p:spPr>
          <a:xfrm>
            <a:off x="6890379" y="2422482"/>
            <a:ext cx="3600350" cy="1793403"/>
          </a:xfrm>
          <a:prstGeom prst="plaque">
            <a:avLst/>
          </a:prstGeom>
          <a:solidFill>
            <a:schemeClr val="bg2">
              <a:lumMod val="10000"/>
            </a:schemeClr>
          </a:solidFill>
          <a:ln w="5715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Deflate">
              <a:avLst/>
            </a:prstTxWarp>
          </a:bodyPr>
          <a:lstStyle/>
          <a:p>
            <a:pPr algn="ctr"/>
            <a:r>
              <a:rPr lang="en-US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#</a:t>
            </a:r>
            <a:r>
              <a:rPr lang="en-US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 Birds can fly, </a:t>
            </a:r>
            <a:r>
              <a:rPr lang="en-US" sz="2800" b="1" u="sng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can’t they</a:t>
            </a:r>
            <a:r>
              <a:rPr lang="en-US" sz="2800" b="1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2800" b="1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0" y="2588778"/>
            <a:ext cx="3643432" cy="1934453"/>
          </a:xfrm>
          <a:prstGeom prst="flowChartPreparation">
            <a:avLst/>
          </a:prstGeom>
          <a:solidFill>
            <a:srgbClr val="002060"/>
          </a:solidFill>
          <a:ln w="57150">
            <a:solidFill>
              <a:srgbClr val="FFFF0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InflateDeflate">
              <a:avLst/>
            </a:prstTxWarp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#.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Hasan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has a book, </a:t>
            </a:r>
            <a:r>
              <a:rPr lang="en-US" sz="2400" b="1" u="sng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hasn’t he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65" y="604981"/>
            <a:ext cx="1961235" cy="168413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21" y="4336667"/>
            <a:ext cx="2749925" cy="2072803"/>
          </a:xfrm>
          <a:prstGeom prst="rect">
            <a:avLst/>
          </a:prstGeom>
          <a:ln w="57150">
            <a:solidFill>
              <a:srgbClr val="FFFF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0" y="1029381"/>
            <a:ext cx="2327781" cy="1559397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684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878" y="318655"/>
            <a:ext cx="10349948" cy="6539345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19180"/>
              </p:ext>
            </p:extLst>
          </p:nvPr>
        </p:nvGraphicFramePr>
        <p:xfrm>
          <a:off x="1122216" y="1939636"/>
          <a:ext cx="4682837" cy="47548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039015"/>
                <a:gridCol w="244390"/>
                <a:gridCol w="2399432"/>
              </a:tblGrid>
              <a:tr h="67652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is</a:t>
                      </a:r>
                      <a:endParaRPr lang="en-US" sz="4000" b="1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b="1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Isn’t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are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aren’t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am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ain’t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was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wasn’t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were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weren’t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has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has’t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have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haven’t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had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hadn’t</a:t>
                      </a:r>
                      <a:endParaRPr lang="en-US" sz="320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75302"/>
              </p:ext>
            </p:extLst>
          </p:nvPr>
        </p:nvGraphicFramePr>
        <p:xfrm>
          <a:off x="6082146" y="2067098"/>
          <a:ext cx="459971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55"/>
                <a:gridCol w="2299855"/>
              </a:tblGrid>
              <a:tr h="39281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will</a:t>
                      </a:r>
                      <a:endParaRPr lang="en-US" sz="2800" dirty="0">
                        <a:solidFill>
                          <a:srgbClr val="FF00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won’t</a:t>
                      </a:r>
                      <a:endParaRPr lang="en-US" sz="2800" dirty="0">
                        <a:solidFill>
                          <a:srgbClr val="FF00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shall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shan’t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can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must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mustn’t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may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mayn’t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would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wouldn’t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015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should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shouldn’t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could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couldn’t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44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ought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oughtn’t</a:t>
                      </a:r>
                      <a:endParaRPr lang="en-US" sz="2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701636" y="484909"/>
            <a:ext cx="4918364" cy="1454727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Rules of tag questions</a:t>
            </a:r>
            <a:endParaRPr lang="en-US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085" y="-41566"/>
            <a:ext cx="10987315" cy="63800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2673926" y="-41566"/>
            <a:ext cx="4793673" cy="1537855"/>
          </a:xfrm>
          <a:prstGeom prst="star32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874654" y="1496289"/>
            <a:ext cx="5384137" cy="3304306"/>
          </a:xfrm>
          <a:prstGeom prst="teardrop">
            <a:avLst/>
          </a:prstGeom>
          <a:solidFill>
            <a:srgbClr val="7030A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##. They play in the field, </a:t>
            </a:r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don’t they?</a:t>
            </a:r>
          </a:p>
          <a:p>
            <a:pPr algn="ctr"/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##. The farmer ploughs the  land, </a:t>
            </a:r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doesn’t he?</a:t>
            </a:r>
            <a:endParaRPr lang="en-US" sz="280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Delay 4"/>
          <p:cNvSpPr/>
          <p:nvPr/>
        </p:nvSpPr>
        <p:spPr>
          <a:xfrm>
            <a:off x="6447561" y="1295401"/>
            <a:ext cx="4755572" cy="3352800"/>
          </a:xfrm>
          <a:prstGeom prst="flowChartDelay">
            <a:avLst/>
          </a:prstGeom>
          <a:ln w="57150">
            <a:solidFill>
              <a:srgbClr val="FFFF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##. He helped the poor,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didn’t he?</a:t>
            </a:r>
          </a:p>
          <a:p>
            <a:pPr algn="ctr"/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##. The  girl drew a picture,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didn’t she?</a:t>
            </a:r>
            <a:endParaRPr lang="en-US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269543" y="4651660"/>
            <a:ext cx="6916884" cy="1686790"/>
          </a:xfrm>
          <a:prstGeom prst="upArrowCallout">
            <a:avLst/>
          </a:prstGeom>
          <a:solidFill>
            <a:srgbClr val="FFFF00"/>
          </a:solidFill>
          <a:ln w="57150">
            <a:solidFill>
              <a:srgbClr val="00B0F0"/>
            </a:solidFill>
            <a:prstDash val="sysDash"/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smtClean="0"/>
              <a:t>  [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Rules: present indefinite  tense </a:t>
            </a:r>
            <a:r>
              <a:rPr lang="en-US" sz="1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হলে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 don’t/doesn’t </a:t>
            </a:r>
            <a:r>
              <a:rPr lang="en-US" sz="1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1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1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past indefinite tense </a:t>
            </a:r>
            <a:r>
              <a:rPr lang="en-US" sz="1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হলে</a:t>
            </a:r>
            <a:r>
              <a:rPr lang="en-US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didn’t </a:t>
            </a:r>
            <a:r>
              <a:rPr lang="en-US" sz="1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]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67" y="3949241"/>
            <a:ext cx="1837635" cy="118872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10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057" y="-31668"/>
            <a:ext cx="10711543" cy="6142182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>
            <a:off x="3519055" y="124690"/>
            <a:ext cx="4239490" cy="2189018"/>
          </a:xfrm>
          <a:prstGeom prst="irregularSeal2">
            <a:avLst/>
          </a:prstGeom>
          <a:ln w="57150">
            <a:solidFill>
              <a:srgbClr val="00206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2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955963" y="1958109"/>
            <a:ext cx="4682837" cy="3463635"/>
          </a:xfrm>
          <a:prstGeom prst="snip2SameRect">
            <a:avLst/>
          </a:prstGeom>
          <a:solidFill>
            <a:srgbClr val="002060"/>
          </a:solidFill>
          <a:ln w="57150">
            <a:solidFill>
              <a:srgbClr val="FFFF0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#. Read attentively, </a:t>
            </a:r>
            <a:r>
              <a:rPr lang="en-US" b="1" u="sng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will you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#. Always speak the truth, </a:t>
            </a:r>
            <a:r>
              <a:rPr lang="en-US" b="1" u="sng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will you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#. Let us play now, </a:t>
            </a:r>
            <a:r>
              <a:rPr lang="en-US" b="1" u="sng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shall  we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#. Let him go, </a:t>
            </a:r>
            <a:r>
              <a:rPr lang="en-US" b="1" u="sng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will you</a:t>
            </a:r>
            <a:r>
              <a:rPr 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[ Rules: Imperative sentences এ  will you, let </a:t>
            </a:r>
            <a:r>
              <a:rPr lang="en-US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us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থাকলেshall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we, let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পরে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অন্য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object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থকলে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  will you </a:t>
            </a:r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হয়</a:t>
            </a:r>
            <a:r>
              <a:rPr lang="en-US" dirty="0" smtClean="0">
                <a:ln>
                  <a:solidFill>
                    <a:srgbClr val="FFFF0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]</a:t>
            </a:r>
            <a:endParaRPr lang="en-US" dirty="0">
              <a:ln>
                <a:solidFill>
                  <a:srgbClr val="FFFF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5465619" y="2327563"/>
            <a:ext cx="5472545" cy="3519055"/>
          </a:xfrm>
          <a:prstGeom prst="cloud">
            <a:avLst/>
          </a:prstGeom>
          <a:solidFill>
            <a:srgbClr val="00B050"/>
          </a:solidFill>
          <a:ln w="7620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#. I am not happy, </a:t>
            </a:r>
            <a:r>
              <a:rPr lang="en-US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am </a:t>
            </a:r>
            <a:r>
              <a:rPr lang="en-U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#. He hardly comes here, </a:t>
            </a:r>
            <a:r>
              <a:rPr lang="en-US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does he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[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Rules: Sentence </a:t>
            </a:r>
            <a:r>
              <a:rPr lang="en-US" sz="1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যদি</a:t>
            </a:r>
            <a:r>
              <a:rPr lang="en-US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negative </a:t>
            </a:r>
            <a:r>
              <a:rPr lang="en-US" sz="1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বা</a:t>
            </a:r>
            <a:r>
              <a:rPr lang="en-US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hardly,badly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. Few,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little,not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seldom etc. </a:t>
            </a:r>
            <a:r>
              <a:rPr lang="en-US" sz="1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থাকলে</a:t>
            </a:r>
            <a:r>
              <a:rPr lang="en-US" sz="1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Negative </a:t>
            </a:r>
            <a:r>
              <a:rPr lang="en-US" sz="1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হবে</a:t>
            </a:r>
            <a:r>
              <a:rPr lang="en-US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1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না</a:t>
            </a:r>
            <a:r>
              <a:rPr lang="en-US" sz="1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]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659661"/>
      </p:ext>
    </p:extLst>
  </p:cSld>
  <p:clrMapOvr>
    <a:masterClrMapping/>
  </p:clrMapOvr>
  <p:transition spd="slow">
    <p:comb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088571" y="525154"/>
            <a:ext cx="9303657" cy="5962732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964873" y="817418"/>
            <a:ext cx="5361709" cy="1357746"/>
          </a:xfrm>
          <a:prstGeom prst="ribbon2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40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2507673" y="1960418"/>
            <a:ext cx="6483927" cy="3394364"/>
          </a:xfrm>
          <a:prstGeom prst="upArrowCallout">
            <a:avLst/>
          </a:prstGeom>
          <a:solidFill>
            <a:srgbClr val="00B0F0"/>
          </a:solidFill>
          <a:ln w="57150">
            <a:solidFill>
              <a:srgbClr val="FFFF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##. Make tag questions.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(a)I am one of them, --- --- ?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(b) We hardly forget the golden  past, --- ---?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(c) Every students read attentively, --- --- ?</a:t>
            </a:r>
          </a:p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(d) Do not tell a lie, --- ---?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0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447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ACT</cp:lastModifiedBy>
  <cp:revision>57</cp:revision>
  <dcterms:created xsi:type="dcterms:W3CDTF">2022-02-12T16:51:40Z</dcterms:created>
  <dcterms:modified xsi:type="dcterms:W3CDTF">2022-03-03T06:00:57Z</dcterms:modified>
</cp:coreProperties>
</file>