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  <p:sldMasterId id="2147483708" r:id="rId5"/>
  </p:sldMasterIdLst>
  <p:sldIdLst>
    <p:sldId id="273" r:id="rId6"/>
    <p:sldId id="260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2FDFE"/>
    <a:srgbClr val="E3D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9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15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13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9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4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44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3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57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1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44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48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29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52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78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07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13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40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4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62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6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6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96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55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38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09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004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69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5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09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1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87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91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9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02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71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4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18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7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78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58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7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21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88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3079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1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447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46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79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72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47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48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20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979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7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713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7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31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2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338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31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085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14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4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22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968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9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0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8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96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3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62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340621-677B-4E05-B2BB-DCB68A7C0258}" type="datetimeFigureOut">
              <a:rPr lang="en-US" smtClean="0"/>
              <a:t>30-Mar-22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92B8-3B6D-4D82-9862-86EBC8EC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2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9.jfif"/><Relationship Id="rId4" Type="http://schemas.openxmlformats.org/officeDocument/2006/relationships/image" Target="../media/image22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9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llahbahar237@gmail.com" TargetMode="External"/><Relationship Id="rId7" Type="http://schemas.openxmlformats.org/officeDocument/2006/relationships/image" Target="../media/image19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fif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fif"/><Relationship Id="rId7" Type="http://schemas.openxmlformats.org/officeDocument/2006/relationships/image" Target="../media/image25.jf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fif"/><Relationship Id="rId5" Type="http://schemas.openxmlformats.org/officeDocument/2006/relationships/image" Target="../media/image23.jfif"/><Relationship Id="rId4" Type="http://schemas.openxmlformats.org/officeDocument/2006/relationships/image" Target="../media/image22.jfif"/><Relationship Id="rId9" Type="http://schemas.openxmlformats.org/officeDocument/2006/relationships/image" Target="../media/image19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jfif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9.jfif"/><Relationship Id="rId5" Type="http://schemas.openxmlformats.org/officeDocument/2006/relationships/image" Target="../media/image26.jpg"/><Relationship Id="rId4" Type="http://schemas.openxmlformats.org/officeDocument/2006/relationships/image" Target="../media/image31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9.jfif"/><Relationship Id="rId4" Type="http://schemas.openxmlformats.org/officeDocument/2006/relationships/image" Target="../media/image3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102550" y="136733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0" y="5727107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29446" y="123905"/>
            <a:ext cx="11149400" cy="315471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199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Edwardian Script ITC" panose="030303020407070D0804" pitchFamily="66" charset="0"/>
              </a:rPr>
              <a:t>Welcome to all</a:t>
            </a:r>
            <a:endParaRPr lang="en-US" sz="199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Edwardian Script ITC" panose="030303020407070D0804" pitchFamily="66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19" y="3291536"/>
            <a:ext cx="3093577" cy="27261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498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4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445" y="0"/>
            <a:ext cx="53303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8000" b="1" u="sng" dirty="0" smtClean="0">
                <a:ln/>
                <a:solidFill>
                  <a:schemeClr val="accent4"/>
                </a:solidFill>
              </a:rPr>
              <a:t>বাড়ির কাজ</a:t>
            </a:r>
            <a:endParaRPr lang="en-US" sz="8000" b="1" u="sng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51" y="188007"/>
            <a:ext cx="4289989" cy="3631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72513"/>
            <a:ext cx="7598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তোমার দেখা একটি স্টেডিয়ামের দৈর্ঘ্য এবং প্রস্হ্য মেপে উহার ক্ষেএফল, পরিসীমা নির্নয় কর।</a:t>
            </a:r>
            <a:endParaRPr lang="en-US" sz="3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5984329" y="4211122"/>
            <a:ext cx="351362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ধূমপানকে না বলি, মাদকমুক্ত জীবন গড়ি</a:t>
            </a:r>
            <a:endParaRPr lang="en-US" sz="16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9743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022" y="2606467"/>
            <a:ext cx="12192000" cy="215354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12195"/>
              </a:avLst>
            </a:prstTxWarp>
            <a:spAutoFit/>
          </a:bodyPr>
          <a:lstStyle/>
          <a:p>
            <a:r>
              <a:rPr lang="bn-BD" sz="9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সবাইকে অসংখ্য ধন্যবাদ</a:t>
            </a:r>
            <a:endParaRPr lang="en-US" sz="9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5984329" y="4211122"/>
            <a:ext cx="351362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ধূমপানকে না বলি, মাদকমুক্ত জীবন গড়ি</a:t>
            </a:r>
            <a:endParaRPr lang="en-US" sz="16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99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11828" y="81898"/>
            <a:ext cx="376014" cy="290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0387401" y="8189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736502" y="11963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286140" y="10966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9119769" y="109665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524426" y="10966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946149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929930" y="10966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303798" y="119637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661447" y="119638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130178" y="119639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487827" y="119640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824099" y="119640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448371" y="158097"/>
            <a:ext cx="376014" cy="29055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518020" y="136732"/>
            <a:ext cx="376014" cy="29055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200258" y="136731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2976785" y="158097"/>
            <a:ext cx="376014" cy="29055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1637924" y="4600448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637924" y="3939582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1703466" y="722120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703466" y="2643490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1703466" y="3291536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11703466" y="1995444"/>
            <a:ext cx="376014" cy="29055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1703466" y="1347398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715003" y="8189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11637924" y="10966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11062530" y="109663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102550" y="136733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9794" y="896596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6863702" y="6338127"/>
            <a:ext cx="376014" cy="290557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302532" y="6335279"/>
            <a:ext cx="376014" cy="290557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5617443" y="6335279"/>
            <a:ext cx="376014" cy="290557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4833362" y="6335279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4012251" y="6335280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3177605" y="633243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2524572" y="633243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697764" y="6365192"/>
            <a:ext cx="376014" cy="2905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945736" y="6335281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1703466" y="6424947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11703466" y="592218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1703466" y="5261314"/>
            <a:ext cx="376014" cy="29055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102550" y="1543940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102550" y="2089449"/>
            <a:ext cx="376014" cy="290557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71216" y="2651335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4154" y="3232448"/>
            <a:ext cx="376014" cy="290557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42730" y="3800744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45577" y="4395388"/>
            <a:ext cx="376014" cy="29055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66943" y="5013533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0" y="5727107"/>
            <a:ext cx="376014" cy="29055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31336" y="6335282"/>
            <a:ext cx="376014" cy="2905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11828" y="493520"/>
            <a:ext cx="376014" cy="29055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485677" y="6365192"/>
            <a:ext cx="376014" cy="290557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11139445" y="6332439"/>
            <a:ext cx="376014" cy="2905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10397388" y="6365192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9804876" y="6335277"/>
            <a:ext cx="376014" cy="2905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9099828" y="6335277"/>
            <a:ext cx="376014" cy="290557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8359206" y="6335277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/>
          <p:cNvSpPr/>
          <p:nvPr/>
        </p:nvSpPr>
        <p:spPr>
          <a:xfrm>
            <a:off x="7639935" y="6335278"/>
            <a:ext cx="376014" cy="2905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2813" y="373879"/>
            <a:ext cx="10522717" cy="264687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16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শিক্ষক পরিচিতি</a:t>
            </a:r>
            <a:endParaRPr lang="en-US" sz="16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027" y="320300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মোঃ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বাহার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উল্লাহ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সহকারি</a:t>
            </a:r>
            <a:r>
              <a:rPr lang="en-US" sz="2800" dirty="0" smtClean="0">
                <a:solidFill>
                  <a:srgbClr val="FFFF00"/>
                </a:solidFill>
              </a:rPr>
              <a:t> শিক্ষক (</a:t>
            </a:r>
            <a:r>
              <a:rPr lang="en-US" sz="2800" dirty="0" err="1" smtClean="0">
                <a:solidFill>
                  <a:srgbClr val="FFFF00"/>
                </a:solidFill>
              </a:rPr>
              <a:t>গনিত</a:t>
            </a:r>
            <a:r>
              <a:rPr lang="en-US" sz="2800" dirty="0" smtClean="0">
                <a:solidFill>
                  <a:srgbClr val="FFFF00"/>
                </a:solidFill>
              </a:rPr>
              <a:t> এবং </a:t>
            </a:r>
            <a:r>
              <a:rPr lang="en-US" sz="2800" dirty="0" err="1" smtClean="0">
                <a:solidFill>
                  <a:srgbClr val="FFFF00"/>
                </a:solidFill>
              </a:rPr>
              <a:t>বিজ্ঞান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chemeClr val="accent5"/>
                </a:solidFill>
              </a:rPr>
              <a:t>ছমিরমুন্সির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হাট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দাখিল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মাদ্রাসা</a:t>
            </a:r>
            <a:endParaRPr lang="en-US" sz="2800" dirty="0" smtClean="0">
              <a:solidFill>
                <a:schemeClr val="accent5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accent5"/>
                </a:solidFill>
              </a:rPr>
              <a:t>সেনবাগ</a:t>
            </a:r>
            <a:r>
              <a:rPr lang="en-US" sz="2800" dirty="0" smtClean="0">
                <a:solidFill>
                  <a:schemeClr val="accent5"/>
                </a:solidFill>
              </a:rPr>
              <a:t>- </a:t>
            </a:r>
            <a:r>
              <a:rPr lang="en-US" sz="2800" dirty="0" err="1" smtClean="0">
                <a:solidFill>
                  <a:schemeClr val="accent5"/>
                </a:solidFill>
              </a:rPr>
              <a:t>নোয়াখালি</a:t>
            </a:r>
            <a:endParaRPr lang="en-US" sz="2800" dirty="0" smtClean="0">
              <a:solidFill>
                <a:schemeClr val="accent5"/>
              </a:solidFill>
            </a:endParaRPr>
          </a:p>
          <a:p>
            <a:pPr algn="ctr"/>
            <a:r>
              <a:rPr lang="en-US" sz="2800" dirty="0" smtClean="0"/>
              <a:t>ই-</a:t>
            </a:r>
            <a:r>
              <a:rPr lang="en-US" sz="2800" dirty="0" err="1" smtClean="0"/>
              <a:t>মেইলঃ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3"/>
              </a:rPr>
              <a:t>ullahbahar237@gmail.com</a:t>
            </a:r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FF33CC"/>
                </a:solidFill>
              </a:rPr>
              <a:t>Contact: 01832439280</a:t>
            </a:r>
            <a:endParaRPr lang="en-US" sz="2800" dirty="0">
              <a:solidFill>
                <a:srgbClr val="FF33CC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28" y="3208589"/>
            <a:ext cx="3310421" cy="3004147"/>
          </a:xfrm>
          <a:prstGeom prst="ellipse">
            <a:avLst/>
          </a:prstGeom>
          <a:ln w="38100" cap="rnd">
            <a:solidFill>
              <a:srgbClr val="FF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2678" y="4408832"/>
            <a:ext cx="3191979" cy="51273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-35984329" y="4211122"/>
            <a:ext cx="351362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ধূমপানকে না বলি, মাদকমুক্ত জীবন গড়ি</a:t>
            </a:r>
            <a:endParaRPr lang="en-US" sz="166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328846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fractur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7563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-76912"/>
            <a:ext cx="12089450" cy="315471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199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পাঠ পরিচিতি</a:t>
            </a:r>
            <a:endParaRPr lang="en-US" sz="199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888" y="3313859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8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শ্রেনিঃ</a:t>
            </a:r>
            <a:r>
              <a:rPr lang="en-US" sz="8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৮ম</a:t>
            </a:r>
            <a:endParaRPr lang="bn-BD" sz="8000" dirty="0" smtClean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pPr algn="ctr"/>
            <a:r>
              <a:rPr lang="bn-BD" sz="40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বিষয়ঃ গনিত</a:t>
            </a:r>
            <a:endParaRPr lang="en-US" sz="4000" dirty="0" smtClean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pPr algn="ctr"/>
            <a:r>
              <a:rPr lang="en-US" sz="40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সাধারন</a:t>
            </a:r>
            <a:r>
              <a:rPr lang="en-US" sz="40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40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পাঠঃ</a:t>
            </a:r>
            <a:r>
              <a:rPr lang="en-US" sz="40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40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পরিমাপ</a:t>
            </a:r>
            <a:endParaRPr lang="bn-BD" sz="4000" b="1" dirty="0" smtClean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pPr algn="ctr"/>
            <a:r>
              <a:rPr lang="bn-BD" sz="2000" b="1" dirty="0" smtClean="0">
                <a:solidFill>
                  <a:srgbClr val="FF0000"/>
                </a:solidFill>
              </a:rPr>
              <a:t>বিশেষ পাঠঃ </a:t>
            </a:r>
            <a:r>
              <a:rPr lang="en-US" sz="2000" b="1" dirty="0" smtClean="0">
                <a:solidFill>
                  <a:srgbClr val="FF0000"/>
                </a:solidFill>
              </a:rPr>
              <a:t>আয়তক্ষেত্র এবং বর্গক্ষেত্রের ক্ষেত্রফল, পরিসীমা নির্নয়।</a:t>
            </a:r>
            <a:endParaRPr lang="bn-BD" sz="14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28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মোট শিক্ষার্থীঃ ২০০জন</a:t>
            </a:r>
          </a:p>
          <a:p>
            <a:pPr algn="ctr"/>
            <a:r>
              <a:rPr lang="bn-BD" sz="28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সময়ঃ ৩০ মিনিট</a:t>
            </a:r>
          </a:p>
          <a:p>
            <a:pPr algn="ctr"/>
            <a:r>
              <a:rPr lang="bn-BD" sz="28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তারিখঃ </a:t>
            </a:r>
            <a:r>
              <a:rPr lang="en-US" sz="28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০১</a:t>
            </a:r>
            <a:r>
              <a:rPr lang="bn-BD" sz="28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/০৪/২০২২</a:t>
            </a:r>
            <a:endParaRPr lang="en-US" sz="28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7293190" y="2777517"/>
            <a:ext cx="404501" cy="4412857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94" y="2965391"/>
            <a:ext cx="2886920" cy="3892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5984329" y="4211122"/>
            <a:ext cx="351362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ধূমপানকে না বলি, মাদকমুক্ত জীবন গড়ি</a:t>
            </a:r>
            <a:endParaRPr lang="en-US" sz="16600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784335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480" y="27259"/>
            <a:ext cx="7696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এই পাঠ শেষে শিক্ষার্থীরা যা শিখবে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" y="435411"/>
            <a:ext cx="12191999" cy="1854862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413045" y="1024459"/>
            <a:ext cx="11365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dirty="0" smtClean="0"/>
              <a:t> </a:t>
            </a:r>
            <a:r>
              <a:rPr lang="bn-BD" sz="3600" dirty="0" smtClean="0"/>
              <a:t>আয়তক্ষেত্র এবং বর্গক্ষেত্রের ক্ষেত্রফল সম্পর্কে জানতে পারবে।</a:t>
            </a:r>
          </a:p>
          <a:p>
            <a:endParaRPr lang="bn-BD" sz="3600" dirty="0" smtClean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-5700" y="2002614"/>
            <a:ext cx="12192000" cy="23419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3045" y="2981838"/>
            <a:ext cx="1177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/>
              <a:t>আয়তক্ষেত্র </a:t>
            </a:r>
            <a:r>
              <a:rPr lang="bn-BD" sz="3600" dirty="0"/>
              <a:t>এবং বর্গক্ষেত্রের পরিসীমা সম্পর্কে জানতে পারবে।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1" y="4584215"/>
            <a:ext cx="12191999" cy="186786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/>
              <a:t>আয়তক্ষেত্র এবং বর্গক্ষেত্র সম্পর্কে বিস্তারিত জানতে পারবে।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-35984329" y="4211122"/>
            <a:ext cx="351362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ধূমপানকে না বলি, মাদকমুক্ত জীবন গড়ি</a:t>
            </a:r>
            <a:endParaRPr lang="en-US" sz="16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52219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0000">
        <p15:prstTrans prst="peelOff" invX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animBg="1"/>
      <p:bldP spid="12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9829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সুত্রাবলী</a:t>
            </a:r>
            <a:endParaRPr lang="en-US" sz="115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rizontal Scroll 2"/>
              <p:cNvSpPr/>
              <p:nvPr/>
            </p:nvSpPr>
            <p:spPr>
              <a:xfrm>
                <a:off x="85457" y="1418601"/>
                <a:ext cx="12192000" cy="2264635"/>
              </a:xfrm>
              <a:prstGeom prst="horizontalScroll">
                <a:avLst>
                  <a:gd name="adj" fmla="val 15405"/>
                </a:avLst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 smtClean="0"/>
                  <a:t>আয়তক্ষেত্রের ক্ষেত্রফল=(দৈর্ঘ্য</a:t>
                </a:r>
                <a14:m>
                  <m:oMath xmlns:m="http://schemas.openxmlformats.org/officeDocument/2006/math">
                    <m:r>
                      <a:rPr lang="bn-BD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প্রস্হ্য</m:t>
                    </m:r>
                    <m:r>
                      <a:rPr lang="bn-BD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bn-BD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বর্গএকক</m:t>
                    </m:r>
                  </m:oMath>
                </a14:m>
                <a:endParaRPr lang="bn-BD" sz="4800" b="0" dirty="0" smtClean="0">
                  <a:ea typeface="Cambria Math" panose="02040503050406030204" pitchFamily="18" charset="0"/>
                </a:endParaRPr>
              </a:p>
              <a:p>
                <a:pPr algn="ctr"/>
                <a:r>
                  <a:rPr lang="bn-BD" sz="4800" dirty="0" smtClean="0"/>
                  <a:t>আয়তক্ষেত্রের পরিসীমা=২</a:t>
                </a:r>
                <a:r>
                  <a:rPr lang="bn-BD" sz="4800" dirty="0"/>
                  <a:t>(দৈর্ঘ্য</a:t>
                </a:r>
                <a14:m>
                  <m:oMath xmlns:m="http://schemas.openxmlformats.org/officeDocument/2006/math">
                    <m:r>
                      <a:rPr lang="bn-BD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bn-BD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প্রস্হ্য</m:t>
                    </m:r>
                    <m:r>
                      <a:rPr lang="bn-BD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bn-BD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একক</m:t>
                    </m:r>
                  </m:oMath>
                </a14:m>
                <a:endParaRPr lang="bn-BD" sz="48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Horizontal Scrol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" y="1418601"/>
                <a:ext cx="12192000" cy="2264635"/>
              </a:xfrm>
              <a:prstGeom prst="horizontalScroll">
                <a:avLst>
                  <a:gd name="adj" fmla="val 15405"/>
                </a:avLst>
              </a:prstGeom>
              <a:blipFill rotWithShape="0">
                <a:blip r:embed="rId3"/>
                <a:stretch>
                  <a:fillRect b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L-Shape 3"/>
              <p:cNvSpPr/>
              <p:nvPr/>
            </p:nvSpPr>
            <p:spPr>
              <a:xfrm>
                <a:off x="451501" y="3500528"/>
                <a:ext cx="11459911" cy="2854295"/>
              </a:xfrm>
              <a:prstGeom prst="corner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/>
                  <a:t>বর্গক্ষেএের ক্ষেএফল= (বাহুর দৈর্ঘ্য)</a:t>
                </a:r>
                <a:r>
                  <a:rPr lang="bn-BD" sz="3200" baseline="30000" dirty="0" smtClean="0"/>
                  <a:t>২ </a:t>
                </a:r>
                <a:r>
                  <a:rPr lang="bn-BD" sz="3200" dirty="0" smtClean="0"/>
                  <a:t>বর্গএকক</a:t>
                </a:r>
              </a:p>
              <a:p>
                <a:pPr algn="ctr"/>
                <a:r>
                  <a:rPr lang="bn-BD" sz="3200" dirty="0"/>
                  <a:t>বর্গক্ষেএের </a:t>
                </a:r>
                <a:r>
                  <a:rPr lang="bn-BD" sz="3200" dirty="0" smtClean="0"/>
                  <a:t>পরিসীমা= (৪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</m:t>
                    </m:r>
                    <m:r>
                      <a:rPr lang="bn-BD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াহুর</m:t>
                    </m:r>
                    <m:r>
                      <a:rPr lang="bn-BD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দৈর্ঘ্য</m:t>
                    </m:r>
                    <m:r>
                      <a:rPr lang="bn-BD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</m:t>
                    </m:r>
                    <m:r>
                      <a:rPr lang="bn-BD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কক</m:t>
                    </m:r>
                  </m:oMath>
                </a14:m>
                <a:endParaRPr lang="en-US" sz="3200" baseline="30000" dirty="0"/>
              </a:p>
            </p:txBody>
          </p:sp>
        </mc:Choice>
        <mc:Fallback xmlns="">
          <p:sp>
            <p:nvSpPr>
              <p:cNvPr id="4" name="L-Shap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01" y="3500528"/>
                <a:ext cx="11459911" cy="2854295"/>
              </a:xfrm>
              <a:prstGeom prst="corner">
                <a:avLst/>
              </a:prstGeom>
              <a:blipFill rotWithShape="0">
                <a:blip r:embed="rId4"/>
                <a:stretch>
                  <a:fillRect b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35984329" y="4211122"/>
            <a:ext cx="351362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ধূমপানকে না বলি, মাদকমুক্ত জীবন গড়ি</a:t>
            </a:r>
            <a:endParaRPr lang="en-US" sz="16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747962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1000">
        <p15:prstTrans prst="pageCurlDouble" invX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2383" y="1307797"/>
            <a:ext cx="4153256" cy="2324456"/>
          </a:xfrm>
          <a:prstGeom prst="rect">
            <a:avLst/>
          </a:prstGeom>
          <a:solidFill>
            <a:schemeClr val="tx1"/>
          </a:solidFill>
          <a:ln w="38100">
            <a:solidFill>
              <a:srgbClr val="E3D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78182" y="3632253"/>
            <a:ext cx="229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33CC"/>
                </a:solidFill>
              </a:rPr>
              <a:t>২০ মিটার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8385" y="1469005"/>
            <a:ext cx="553998" cy="15724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400" b="1" dirty="0" smtClean="0">
                <a:solidFill>
                  <a:srgbClr val="FFFF00"/>
                </a:solidFill>
              </a:rPr>
              <a:t>১৫ মিটার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2779" y="2116082"/>
            <a:ext cx="251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F0"/>
                </a:solidFill>
              </a:rPr>
              <a:t>আয়তক্ষেএ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5898" y="130787"/>
            <a:ext cx="51445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উপস্হাপন</a:t>
            </a:r>
            <a:endParaRPr lang="en-US" sz="54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259" y="382819"/>
                <a:ext cx="8893310" cy="3097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FF0000"/>
                    </a:solidFill>
                  </a:rPr>
                  <a:t>আমরা জানি, আয়তক্ষেএের ক্ষেএফল= (দৈর্ঘ্য</a:t>
                </a:r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প্রস্হ্য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2400" dirty="0" smtClean="0">
                    <a:solidFill>
                      <a:srgbClr val="FF0000"/>
                    </a:solidFill>
                  </a:rPr>
                  <a:t>বর্গএকক</a:t>
                </a:r>
              </a:p>
              <a:p>
                <a:r>
                  <a:rPr lang="bn-BD" sz="2400" dirty="0">
                    <a:solidFill>
                      <a:srgbClr val="FF0000"/>
                    </a:solidFill>
                  </a:rPr>
                  <a:t>	</a:t>
                </a:r>
                <a:r>
                  <a:rPr lang="bn-BD" sz="2400" dirty="0" smtClean="0">
                    <a:solidFill>
                      <a:srgbClr val="FF0000"/>
                    </a:solidFill>
                  </a:rPr>
                  <a:t>			=(২০</a:t>
                </a:r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১৫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বর্গমিটার</m:t>
                    </m:r>
                  </m:oMath>
                </a14:m>
                <a:endParaRPr lang="bn-BD" sz="2400" b="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bn-BD" sz="2400" dirty="0" smtClean="0">
                    <a:solidFill>
                      <a:srgbClr val="FF0000"/>
                    </a:solidFill>
                  </a:rPr>
                  <a:t>				=৩০০ বর্গমিটার</a:t>
                </a:r>
              </a:p>
              <a:p>
                <a:r>
                  <a:rPr lang="bn-BD" sz="2400" dirty="0" smtClean="0">
                    <a:solidFill>
                      <a:srgbClr val="FF0000"/>
                    </a:solidFill>
                  </a:rPr>
                  <a:t>আবার, </a:t>
                </a:r>
                <a:r>
                  <a:rPr lang="bn-BD" sz="2400" dirty="0">
                    <a:solidFill>
                      <a:srgbClr val="FF0000"/>
                    </a:solidFill>
                  </a:rPr>
                  <a:t>আয়তক্ষেএের </a:t>
                </a:r>
                <a:r>
                  <a:rPr lang="bn-BD" sz="2400" dirty="0" smtClean="0">
                    <a:solidFill>
                      <a:srgbClr val="FF0000"/>
                    </a:solidFill>
                  </a:rPr>
                  <a:t>পরিসীমা= </a:t>
                </a:r>
                <a:r>
                  <a:rPr lang="bn-BD" sz="2400" dirty="0">
                    <a:solidFill>
                      <a:srgbClr val="FF0000"/>
                    </a:solidFill>
                  </a:rPr>
                  <a:t>২(দৈর্ঘ্য</a:t>
                </a:r>
                <a14:m>
                  <m:oMath xmlns:m="http://schemas.openxmlformats.org/officeDocument/2006/math">
                    <m:r>
                      <a:rPr lang="bn-BD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bn-BD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প্রস্হ্য</m:t>
                    </m:r>
                    <m:r>
                      <a:rPr lang="bn-BD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bn-BD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একক</m:t>
                    </m:r>
                  </m:oMath>
                </a14:m>
                <a:endParaRPr lang="bn-BD" sz="2400" dirty="0" smtClean="0">
                  <a:solidFill>
                    <a:srgbClr val="FF0000"/>
                  </a:solidFill>
                </a:endParaRPr>
              </a:p>
              <a:p>
                <a:r>
                  <a:rPr lang="bn-BD" sz="2400" dirty="0">
                    <a:solidFill>
                      <a:srgbClr val="FF0000"/>
                    </a:solidFill>
                  </a:rPr>
                  <a:t>	</a:t>
                </a:r>
                <a:r>
                  <a:rPr lang="bn-BD" sz="2400" dirty="0" smtClean="0">
                    <a:solidFill>
                      <a:srgbClr val="FF0000"/>
                    </a:solidFill>
                  </a:rPr>
                  <a:t>		=২(২০+১৫) মিটার</a:t>
                </a:r>
              </a:p>
              <a:p>
                <a:r>
                  <a:rPr lang="bn-BD" sz="2400" dirty="0">
                    <a:solidFill>
                      <a:srgbClr val="FF0000"/>
                    </a:solidFill>
                  </a:rPr>
                  <a:t>	</a:t>
                </a:r>
                <a:r>
                  <a:rPr lang="bn-BD" sz="2400" dirty="0" smtClean="0">
                    <a:solidFill>
                      <a:srgbClr val="FF0000"/>
                    </a:solidFill>
                  </a:rPr>
                  <a:t>		=২</a:t>
                </a:r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৩৫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ম</m:t>
                    </m:r>
                    <m:r>
                      <a:rPr lang="bn-BD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িটার</m:t>
                    </m:r>
                  </m:oMath>
                </a14:m>
                <a:endParaRPr lang="bn-BD" sz="2400" dirty="0" smtClean="0">
                  <a:solidFill>
                    <a:srgbClr val="FF0000"/>
                  </a:solidFill>
                </a:endParaRPr>
              </a:p>
              <a:p>
                <a:r>
                  <a:rPr lang="bn-BD" sz="2400" dirty="0">
                    <a:solidFill>
                      <a:srgbClr val="FF0000"/>
                    </a:solidFill>
                  </a:rPr>
                  <a:t>	</a:t>
                </a:r>
                <a:r>
                  <a:rPr lang="bn-BD" sz="2400" dirty="0" smtClean="0">
                    <a:solidFill>
                      <a:srgbClr val="FF0000"/>
                    </a:solidFill>
                  </a:rPr>
                  <a:t>		=৭০ মিটার</a:t>
                </a:r>
              </a:p>
              <a:p>
                <a:r>
                  <a:rPr lang="bn-BD" sz="2400" dirty="0" smtClean="0">
                    <a:solidFill>
                      <a:srgbClr val="FF0000"/>
                    </a:solidFill>
                  </a:rPr>
                  <a:t>Ans. </a:t>
                </a:r>
                <a:r>
                  <a:rPr lang="bn-BD" sz="2400" dirty="0">
                    <a:solidFill>
                      <a:srgbClr val="FF0000"/>
                    </a:solidFill>
                  </a:rPr>
                  <a:t>৩০০ </a:t>
                </a:r>
                <a:r>
                  <a:rPr lang="bn-BD" sz="2400" dirty="0" smtClean="0">
                    <a:solidFill>
                      <a:srgbClr val="FF0000"/>
                    </a:solidFill>
                  </a:rPr>
                  <a:t>বর্গমিটার, </a:t>
                </a:r>
                <a:r>
                  <a:rPr lang="bn-BD" sz="2400" dirty="0">
                    <a:solidFill>
                      <a:srgbClr val="FF0000"/>
                    </a:solidFill>
                  </a:rPr>
                  <a:t>৭০ মিটার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9" y="382819"/>
                <a:ext cx="8893310" cy="3097195"/>
              </a:xfrm>
              <a:prstGeom prst="rect">
                <a:avLst/>
              </a:prstGeom>
              <a:blipFill rotWithShape="0">
                <a:blip r:embed="rId3"/>
                <a:stretch>
                  <a:fillRect l="-1028" t="-1378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-35984329" y="4211122"/>
            <a:ext cx="351362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ধূমপানকে না বলি, মাদকমুক্ত জীবন গড়ি</a:t>
            </a:r>
            <a:endParaRPr lang="en-US" sz="16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69915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1000">
        <p15:prstTrans prst="airplane" invX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9310643" y="154594"/>
            <a:ext cx="2580830" cy="2486826"/>
          </a:xfrm>
          <a:prstGeom prst="actionButtonBlank">
            <a:avLst/>
          </a:prstGeom>
          <a:solidFill>
            <a:schemeClr val="accent4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43943" y="1013286"/>
            <a:ext cx="1768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বর্গক্ষেএ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353372" y="2668536"/>
            <a:ext cx="24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/>
              <a:t>বাহুর দৈর্ঘ্য</a:t>
            </a:r>
            <a:r>
              <a:rPr lang="bn-BD" sz="2400" dirty="0" smtClean="0"/>
              <a:t>=</a:t>
            </a:r>
            <a:r>
              <a:rPr lang="en-US" sz="2400" dirty="0" smtClean="0"/>
              <a:t> ১০ মিটার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728" y="320788"/>
                <a:ext cx="9052561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আমরা </a:t>
                </a:r>
                <a:r>
                  <a:rPr lang="en-US" sz="2800" dirty="0" err="1" smtClean="0">
                    <a:solidFill>
                      <a:srgbClr val="FFFF00"/>
                    </a:solidFill>
                  </a:rPr>
                  <a:t>জানি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rgbClr val="FFFF00"/>
                    </a:solidFill>
                  </a:rPr>
                  <a:t>বর্গক্ষেত্রের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FF00"/>
                    </a:solidFill>
                  </a:rPr>
                  <a:t>ক্ষেত্রফল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=</a:t>
                </a:r>
                <a:r>
                  <a:rPr lang="bn-BD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(</a:t>
                </a:r>
                <a:r>
                  <a:rPr lang="en-US" sz="2800" dirty="0" err="1" smtClean="0">
                    <a:solidFill>
                      <a:srgbClr val="FFFF00"/>
                    </a:solidFill>
                  </a:rPr>
                  <a:t>বাহুর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FF00"/>
                    </a:solidFill>
                  </a:rPr>
                  <a:t>দৈর্ঘ্য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)</a:t>
                </a:r>
                <a:r>
                  <a:rPr lang="en-US" sz="2800" baseline="30000" dirty="0" smtClean="0">
                    <a:solidFill>
                      <a:srgbClr val="FFFF00"/>
                    </a:solidFill>
                  </a:rPr>
                  <a:t>২</a:t>
                </a:r>
                <a:r>
                  <a:rPr lang="bn-BD" sz="2800" baseline="30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বর্গএকক</a:t>
                </a:r>
              </a:p>
              <a:p>
                <a:r>
                  <a:rPr lang="bn-BD" sz="2800" baseline="30000" dirty="0">
                    <a:solidFill>
                      <a:srgbClr val="FFFF00"/>
                    </a:solidFill>
                  </a:rPr>
                  <a:t>	</a:t>
                </a:r>
                <a:r>
                  <a:rPr lang="bn-BD" sz="2800" baseline="30000" dirty="0" smtClean="0">
                    <a:solidFill>
                      <a:srgbClr val="FFFF00"/>
                    </a:solidFill>
                  </a:rPr>
                  <a:t>	     =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 </a:t>
                </a:r>
                <a:r>
                  <a:rPr lang="bn-BD" sz="3200" dirty="0" smtClean="0">
                    <a:solidFill>
                      <a:srgbClr val="FFFF00"/>
                    </a:solidFill>
                  </a:rPr>
                  <a:t>(১০)</a:t>
                </a:r>
                <a:r>
                  <a:rPr lang="bn-BD" sz="3200" baseline="30000" dirty="0" smtClean="0">
                    <a:solidFill>
                      <a:srgbClr val="FFFF00"/>
                    </a:solidFill>
                  </a:rPr>
                  <a:t>২ 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বর্গমিটার</a:t>
                </a:r>
              </a:p>
              <a:p>
                <a:r>
                  <a:rPr lang="bn-BD" sz="2800" dirty="0">
                    <a:solidFill>
                      <a:srgbClr val="FFFF00"/>
                    </a:solidFill>
                  </a:rPr>
                  <a:t>	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		=১০০ বর্গমিটার</a:t>
                </a:r>
              </a:p>
              <a:p>
                <a:r>
                  <a:rPr lang="bn-BD" sz="2800" dirty="0" smtClean="0">
                    <a:solidFill>
                      <a:srgbClr val="FFFF00"/>
                    </a:solidFill>
                  </a:rPr>
                  <a:t>আবার, বর্গক্ষেএের পরিসীমা= (৪</a:t>
                </a:r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2800" dirty="0" smtClean="0">
                    <a:solidFill>
                      <a:srgbClr val="FFFF00"/>
                    </a:solidFill>
                  </a:rPr>
                  <a:t>বাহুর দৈর্ঘ্য)একক</a:t>
                </a:r>
              </a:p>
              <a:p>
                <a:r>
                  <a:rPr lang="bn-BD" sz="2800" dirty="0">
                    <a:solidFill>
                      <a:srgbClr val="FFFF00"/>
                    </a:solidFill>
                  </a:rPr>
                  <a:t>	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		=(৪</a:t>
                </a:r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১০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2800" dirty="0" smtClean="0">
                    <a:solidFill>
                      <a:srgbClr val="FFFF00"/>
                    </a:solidFill>
                  </a:rPr>
                  <a:t>মিটার</a:t>
                </a:r>
              </a:p>
              <a:p>
                <a:r>
                  <a:rPr lang="bn-BD" sz="2800" dirty="0">
                    <a:solidFill>
                      <a:srgbClr val="FFFF00"/>
                    </a:solidFill>
                  </a:rPr>
                  <a:t>	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		=৪০ মিটার</a:t>
                </a:r>
                <a:endParaRPr lang="en-US" sz="2800" dirty="0" smtClean="0">
                  <a:solidFill>
                    <a:srgbClr val="FFFF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Ans. </a:t>
                </a:r>
                <a:r>
                  <a:rPr lang="bn-BD" sz="2800" dirty="0">
                    <a:solidFill>
                      <a:srgbClr val="FFFF00"/>
                    </a:solidFill>
                  </a:rPr>
                  <a:t>১০০ </a:t>
                </a:r>
                <a:r>
                  <a:rPr lang="bn-BD" sz="2800" dirty="0" smtClean="0">
                    <a:solidFill>
                      <a:srgbClr val="FFFF00"/>
                    </a:solidFill>
                  </a:rPr>
                  <a:t>বর্গমিটার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, </a:t>
                </a:r>
                <a:r>
                  <a:rPr lang="bn-BD" sz="2800" dirty="0">
                    <a:solidFill>
                      <a:srgbClr val="FFFF00"/>
                    </a:solidFill>
                  </a:rPr>
                  <a:t>৪০ মিটার</a:t>
                </a:r>
              </a:p>
              <a:p>
                <a:endParaRPr lang="en-US" baseline="30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" y="320788"/>
                <a:ext cx="9052561" cy="3354765"/>
              </a:xfrm>
              <a:prstGeom prst="rect">
                <a:avLst/>
              </a:prstGeom>
              <a:blipFill rotWithShape="0">
                <a:blip r:embed="rId3"/>
                <a:stretch>
                  <a:fillRect l="-1347"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-35984329" y="4211122"/>
            <a:ext cx="351362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ধূমপানকে না বলি, মাদকমুক্ত জীবন গড়ি</a:t>
            </a:r>
            <a:endParaRPr lang="en-US" sz="16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4333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199" y="87403"/>
            <a:ext cx="75117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দলীয় কাজ</a:t>
            </a:r>
            <a:endParaRPr lang="en-US" sz="88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19" y="210863"/>
            <a:ext cx="4640366" cy="3948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1807" y="1396093"/>
            <a:ext cx="2352675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0415" y="1367741"/>
            <a:ext cx="2521009" cy="37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১৮ মিটার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3636150" y="2735427"/>
            <a:ext cx="164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১২ মিটার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0199" y="4306233"/>
            <a:ext cx="6511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</a:rPr>
              <a:t>বইটির ক্ষেএফল এবং পরিসীমা নির্নয় কর।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5984329" y="4211122"/>
            <a:ext cx="351362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ধূমপানকে না বলি, মাদকমুক্ত জীবন গড়ি</a:t>
            </a:r>
            <a:endParaRPr lang="en-US" sz="166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427385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10000">
        <p15:prstTrans prst="origami" invX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199" y="87403"/>
            <a:ext cx="75117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জোড়ায় কাজ</a:t>
            </a:r>
            <a:endParaRPr lang="en-US" sz="88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93" y="199416"/>
            <a:ext cx="3956702" cy="37857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861545"/>
            <a:ext cx="74938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একটি বর্গক্ষেএের বাহুর দৈর্ঘ্য ৮ মিটার। উহার ক্ষেএফল এবং পরিসীমা নির্নয় কর।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5984329" y="4211122"/>
            <a:ext cx="351362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ধূমপানকে না বলি, মাদকমুক্ত জীবন গড়ি</a:t>
            </a:r>
            <a:endParaRPr lang="en-US" sz="16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4691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checker dir="vert"/>
      </p:transition>
    </mc:Choice>
    <mc:Fallback xmlns="">
      <p:transition spd="slow" advClick="0" advTm="10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5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261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Century Gothic</vt:lpstr>
      <vt:lpstr>Edwardian Script ITC</vt:lpstr>
      <vt:lpstr>Vrinda</vt:lpstr>
      <vt:lpstr>Wingdings</vt:lpstr>
      <vt:lpstr>Wingdings 3</vt:lpstr>
      <vt:lpstr>Office Theme</vt:lpstr>
      <vt:lpstr>1_Office Theme</vt:lpstr>
      <vt:lpstr>Ion</vt:lpstr>
      <vt:lpstr>1_Ion</vt:lpstr>
      <vt:lpstr>2_Ion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33</cp:revision>
  <dcterms:created xsi:type="dcterms:W3CDTF">2022-03-26T09:15:18Z</dcterms:created>
  <dcterms:modified xsi:type="dcterms:W3CDTF">2022-03-30T08:04:44Z</dcterms:modified>
</cp:coreProperties>
</file>