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2A037-0DC5-49B2-A3CA-1BF5B831F879}"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E387E-85AD-44F0-B952-2ED73FC751AF}" type="slidenum">
              <a:rPr lang="en-US" smtClean="0"/>
              <a:t>‹#›</a:t>
            </a:fld>
            <a:endParaRPr lang="en-US"/>
          </a:p>
        </p:txBody>
      </p:sp>
    </p:spTree>
    <p:extLst>
      <p:ext uri="{BB962C8B-B14F-4D97-AF65-F5344CB8AC3E}">
        <p14:creationId xmlns:p14="http://schemas.microsoft.com/office/powerpoint/2010/main" val="110188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8C08DA-6A88-4BB0-836A-E38DA9832888}"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299028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8C08DA-6A88-4BB0-836A-E38DA9832888}"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131373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8C08DA-6A88-4BB0-836A-E38DA9832888}"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222694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8C08DA-6A88-4BB0-836A-E38DA9832888}"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181523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8C08DA-6A88-4BB0-836A-E38DA9832888}"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371744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8C08DA-6A88-4BB0-836A-E38DA9832888}"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257877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8C08DA-6A88-4BB0-836A-E38DA9832888}"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164559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8C08DA-6A88-4BB0-836A-E38DA9832888}"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329590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C08DA-6A88-4BB0-836A-E38DA9832888}"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218838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8C08DA-6A88-4BB0-836A-E38DA9832888}"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420094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8C08DA-6A88-4BB0-836A-E38DA9832888}"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21C46-49B9-4EB7-9B86-6425018E7680}" type="slidenum">
              <a:rPr lang="en-US" smtClean="0"/>
              <a:t>‹#›</a:t>
            </a:fld>
            <a:endParaRPr lang="en-US"/>
          </a:p>
        </p:txBody>
      </p:sp>
    </p:spTree>
    <p:extLst>
      <p:ext uri="{BB962C8B-B14F-4D97-AF65-F5344CB8AC3E}">
        <p14:creationId xmlns:p14="http://schemas.microsoft.com/office/powerpoint/2010/main" val="148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C08DA-6A88-4BB0-836A-E38DA9832888}" type="datetimeFigureOut">
              <a:rPr lang="en-US" smtClean="0"/>
              <a:t>3/31/2022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21C46-49B9-4EB7-9B86-6425018E7680}" type="slidenum">
              <a:rPr lang="en-US" smtClean="0"/>
              <a:t>‹#›</a:t>
            </a:fld>
            <a:endParaRPr lang="en-US"/>
          </a:p>
        </p:txBody>
      </p:sp>
    </p:spTree>
    <p:extLst>
      <p:ext uri="{BB962C8B-B14F-4D97-AF65-F5344CB8AC3E}">
        <p14:creationId xmlns:p14="http://schemas.microsoft.com/office/powerpoint/2010/main" val="719755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B5071EC-854D-4068-9A07-64C236BFB2E8}"/>
              </a:ext>
            </a:extLst>
          </p:cNvPr>
          <p:cNvSpPr txBox="1"/>
          <p:nvPr/>
        </p:nvSpPr>
        <p:spPr>
          <a:xfrm>
            <a:off x="3955610" y="304801"/>
            <a:ext cx="5715000" cy="1323439"/>
          </a:xfrm>
          <a:prstGeom prst="rect">
            <a:avLst/>
          </a:prstGeom>
          <a:noFill/>
        </p:spPr>
        <p:txBody>
          <a:bodyPr wrap="square" rtlCol="0">
            <a:spAutoFit/>
          </a:bodyPr>
          <a:lstStyle/>
          <a:p>
            <a:r>
              <a:rPr lang="en-US" sz="8000" dirty="0"/>
              <a:t>স্বাগতম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042" y="1954071"/>
            <a:ext cx="5037078" cy="3349656"/>
          </a:xfrm>
          <a:prstGeom prst="rect">
            <a:avLst/>
          </a:prstGeom>
        </p:spPr>
      </p:pic>
    </p:spTree>
    <p:extLst>
      <p:ext uri="{BB962C8B-B14F-4D97-AF65-F5344CB8AC3E}">
        <p14:creationId xmlns:p14="http://schemas.microsoft.com/office/powerpoint/2010/main" val="2813195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7467600" cy="3072348"/>
          </a:xfrm>
          <a:prstGeom prst="rect">
            <a:avLst/>
          </a:prstGeom>
        </p:spPr>
      </p:pic>
      <p:sp>
        <p:nvSpPr>
          <p:cNvPr id="3" name="Rectangle 2"/>
          <p:cNvSpPr/>
          <p:nvPr/>
        </p:nvSpPr>
        <p:spPr>
          <a:xfrm>
            <a:off x="1524000" y="3072348"/>
            <a:ext cx="9144000" cy="3785652"/>
          </a:xfrm>
          <a:prstGeom prst="rect">
            <a:avLst/>
          </a:prstGeom>
        </p:spPr>
        <p:txBody>
          <a:bodyPr wrap="square">
            <a:spAutoFit/>
          </a:bodyPr>
          <a:lstStyle/>
          <a:p>
            <a:pPr algn="just"/>
            <a:r>
              <a:rPr lang="as-IN" sz="2000" b="1" dirty="0"/>
              <a:t>দেহকোষে জিনের গঠন বিন্যাস পরীক্ষা বা জিনোম সিকোয়েন্সিংয়ের ব্যয় যত কমে আসছে এবং কৃত্রিম বুদ্ধিমত্তা বা আর্টিফিশিয়াল ইনটেলিজেন্স দিয়ে নতুন উপাত্ত বিশ্লেষণ যত সহজ হচ্ছে, তার ওপর ভিত্তি করে শুধু আপনার জন্য বিশেষভাবে তৈরি ওষুধ তৈরির দিনটিও এখন আর খুব একটা দূরে নয়।সাধারণ মানুষের অসুখ-বিসুখ সম্পর্কে আগাম জানাই শুধু এ ধরনের প্রকল্পের উদ্দেশ্য নয়। পাশাপাশি কোনো ব্যক্তির নির্দিষ্ট জিন গঠনের ওপর ভিত্তি করে ভবিষ্যতে শুধু ওই ব্যক্তির জন্য কীভাবে ওষুধ তৈরি করা যায়, তাও জানা সম্ভব হবে।</a:t>
            </a:r>
          </a:p>
          <a:p>
            <a:pPr algn="just"/>
            <a:r>
              <a:rPr lang="as-IN" sz="2000" b="1" dirty="0"/>
              <a:t>যেমন- কোন কোন মানুষের হজমশক্তি অন্যদের চেয়ে বেশি। ফলে তাদের জন্য সেই ধরনের ওষুধ তৈরি করা সম্ভব হবে বা তাদেরকে সেই ধরনের চিকিৎসা দেয়াও সম্ভব হবে। কারও বিশেষ কোন রোগের ঝুঁকি থাকলে তাদের জীবনযাত্রার পদ্ধতি পরিবর্তন করে কীভাবে সেই ঝুঁকি কমানো যায়, জিনোম সিকোয়েন্সিং করে সেটাও জানা যাবে।</a:t>
            </a:r>
          </a:p>
        </p:txBody>
      </p:sp>
    </p:spTree>
    <p:extLst>
      <p:ext uri="{BB962C8B-B14F-4D97-AF65-F5344CB8AC3E}">
        <p14:creationId xmlns:p14="http://schemas.microsoft.com/office/powerpoint/2010/main" val="2567442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4182" y="496670"/>
            <a:ext cx="2552302" cy="646331"/>
          </a:xfrm>
          <a:prstGeom prst="rect">
            <a:avLst/>
          </a:prstGeom>
        </p:spPr>
        <p:txBody>
          <a:bodyPr wrap="none">
            <a:spAutoFit/>
          </a:bodyPr>
          <a:lstStyle/>
          <a:p>
            <a:pPr>
              <a:defRPr/>
            </a:pPr>
            <a:r>
              <a:rPr lang="en-US" sz="3600" b="1" kern="0" dirty="0" err="1">
                <a:ln>
                  <a:solidFill>
                    <a:srgbClr val="FF0000"/>
                  </a:solidFill>
                </a:ln>
                <a:solidFill>
                  <a:srgbClr val="0070C0"/>
                </a:solidFill>
              </a:rPr>
              <a:t>দলীয়</a:t>
            </a:r>
            <a:r>
              <a:rPr lang="en-US" sz="3600" b="1" kern="0" dirty="0">
                <a:ln>
                  <a:solidFill>
                    <a:srgbClr val="FF0000"/>
                  </a:solidFill>
                </a:ln>
                <a:solidFill>
                  <a:srgbClr val="0070C0"/>
                </a:solidFill>
              </a:rPr>
              <a:t> </a:t>
            </a:r>
            <a:r>
              <a:rPr lang="en-US" sz="3600" b="1" kern="0" dirty="0" err="1">
                <a:ln>
                  <a:solidFill>
                    <a:srgbClr val="FF0000"/>
                  </a:solidFill>
                </a:ln>
                <a:solidFill>
                  <a:srgbClr val="0070C0"/>
                </a:solidFill>
              </a:rPr>
              <a:t>কাজ</a:t>
            </a:r>
            <a:endParaRPr lang="en-US" sz="3600" b="1" kern="0" dirty="0">
              <a:ln>
                <a:solidFill>
                  <a:srgbClr val="FF0000"/>
                </a:solidFill>
              </a:ln>
              <a:solidFill>
                <a:srgbClr val="0070C0"/>
              </a:solidFill>
            </a:endParaRPr>
          </a:p>
        </p:txBody>
      </p:sp>
      <p:sp>
        <p:nvSpPr>
          <p:cNvPr id="3" name="Rectangle 2"/>
          <p:cNvSpPr/>
          <p:nvPr/>
        </p:nvSpPr>
        <p:spPr>
          <a:xfrm>
            <a:off x="1932709" y="4800601"/>
            <a:ext cx="8229600" cy="1315296"/>
          </a:xfrm>
          <a:prstGeom prst="rect">
            <a:avLst/>
          </a:prstGeom>
        </p:spPr>
        <p:txBody>
          <a:bodyPr wrap="square">
            <a:spAutoFit/>
          </a:bodyPr>
          <a:lstStyle/>
          <a:p>
            <a:pPr marL="285750" indent="-285750">
              <a:lnSpc>
                <a:spcPct val="150000"/>
              </a:lnSpc>
              <a:buFont typeface="Wingdings" pitchFamily="2" charset="2"/>
              <a:buChar char="q"/>
            </a:pPr>
            <a:r>
              <a:rPr lang="as-IN" sz="2800" b="1" dirty="0">
                <a:ln>
                  <a:solidFill>
                    <a:srgbClr val="002060"/>
                  </a:solidFill>
                </a:ln>
              </a:rPr>
              <a:t> ঔষধের প্রেসক্রিপশন </a:t>
            </a:r>
            <a:r>
              <a:rPr lang="en-US" sz="2800" b="1" dirty="0">
                <a:ln>
                  <a:solidFill>
                    <a:srgbClr val="002060"/>
                  </a:solidFill>
                </a:ln>
              </a:rPr>
              <a:t> </a:t>
            </a:r>
            <a:r>
              <a:rPr lang="as-IN" sz="2800" b="1" dirty="0">
                <a:ln>
                  <a:solidFill>
                    <a:srgbClr val="002060"/>
                  </a:solidFill>
                </a:ln>
              </a:rPr>
              <a:t>সঠিক </a:t>
            </a:r>
            <a:r>
              <a:rPr lang="en-US" sz="2800" b="1" dirty="0">
                <a:ln>
                  <a:solidFill>
                    <a:srgbClr val="002060"/>
                  </a:solidFill>
                </a:ln>
              </a:rPr>
              <a:t> </a:t>
            </a:r>
            <a:r>
              <a:rPr lang="as-IN" sz="2800" b="1" dirty="0">
                <a:ln>
                  <a:solidFill>
                    <a:srgbClr val="002060"/>
                  </a:solidFill>
                </a:ln>
              </a:rPr>
              <a:t>হওয়ার পেছনে কারণ কী?</a:t>
            </a:r>
            <a:r>
              <a:rPr lang="en-US" sz="2800" b="1" dirty="0">
                <a:ln>
                  <a:solidFill>
                    <a:srgbClr val="002060"/>
                  </a:solidFill>
                </a:ln>
              </a:rPr>
              <a:t> </a:t>
            </a:r>
            <a:r>
              <a:rPr lang="en-US" sz="2800" b="1" dirty="0" err="1">
                <a:ln>
                  <a:solidFill>
                    <a:srgbClr val="002060"/>
                  </a:solidFill>
                </a:ln>
              </a:rPr>
              <a:t>যুক্তি</a:t>
            </a:r>
            <a:r>
              <a:rPr lang="en-US" sz="2800" b="1" dirty="0">
                <a:ln>
                  <a:solidFill>
                    <a:srgbClr val="002060"/>
                  </a:solidFill>
                </a:ln>
              </a:rPr>
              <a:t> </a:t>
            </a:r>
            <a:r>
              <a:rPr lang="en-US" sz="2800" b="1" dirty="0" err="1">
                <a:ln>
                  <a:solidFill>
                    <a:srgbClr val="002060"/>
                  </a:solidFill>
                </a:ln>
              </a:rPr>
              <a:t>দেখাও</a:t>
            </a:r>
            <a:r>
              <a:rPr lang="en-US" sz="2800" b="1" dirty="0">
                <a:ln>
                  <a:solidFill>
                    <a:srgbClr val="002060"/>
                  </a:solidFill>
                </a:ln>
              </a:rPr>
              <a:t> ।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926" y="1280187"/>
            <a:ext cx="5487166" cy="3534268"/>
          </a:xfrm>
          <a:prstGeom prst="rect">
            <a:avLst/>
          </a:prstGeom>
        </p:spPr>
      </p:pic>
    </p:spTree>
    <p:extLst>
      <p:ext uri="{BB962C8B-B14F-4D97-AF65-F5344CB8AC3E}">
        <p14:creationId xmlns:p14="http://schemas.microsoft.com/office/powerpoint/2010/main" val="34953120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Scale>
                                      <p:cBhvr>
                                        <p:cTn id="1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gtEl>
                                        <p:attrNameLst>
                                          <p:attrName>ppt_x</p:attrName>
                                          <p:attrName>ppt_y</p:attrName>
                                        </p:attrNameLst>
                                      </p:cBhvr>
                                    </p:animMotion>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228601"/>
            <a:ext cx="1976334"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en-US" sz="3600" b="1" kern="0"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মুল্যায়ন</a:t>
            </a:r>
            <a:r>
              <a:rPr lang="en-US" sz="3600" b="1" kern="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 </a:t>
            </a:r>
          </a:p>
        </p:txBody>
      </p:sp>
      <p:sp>
        <p:nvSpPr>
          <p:cNvPr id="3" name="Rectangle 2"/>
          <p:cNvSpPr/>
          <p:nvPr/>
        </p:nvSpPr>
        <p:spPr>
          <a:xfrm>
            <a:off x="1650949" y="1062335"/>
            <a:ext cx="898840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a:solidFill>
                  <a:srgbClr val="FF0000"/>
                </a:solidFill>
              </a:rPr>
              <a:t>১</a:t>
            </a:r>
            <a:r>
              <a:rPr lang="as-IN" b="1" dirty="0">
                <a:solidFill>
                  <a:srgbClr val="FF0000"/>
                </a:solidFill>
              </a:rPr>
              <a:t>। </a:t>
            </a:r>
            <a:r>
              <a:rPr lang="en-US" b="1" dirty="0">
                <a:solidFill>
                  <a:srgbClr val="FF0000"/>
                </a:solidFill>
              </a:rPr>
              <a:t> </a:t>
            </a:r>
            <a:r>
              <a:rPr lang="as-IN" b="1" dirty="0">
                <a:solidFill>
                  <a:srgbClr val="FF0000"/>
                </a:solidFill>
              </a:rPr>
              <a:t>নিচের কোনটি জিনোম সিকোয়েন্সিং এর ক্ষেত্রে প্রয়োগযোগ্য?</a:t>
            </a:r>
            <a:r>
              <a:rPr lang="as-IN" dirty="0">
                <a:solidFill>
                  <a:srgbClr val="FF0000"/>
                </a:solidFill>
              </a:rPr>
              <a:t/>
            </a:r>
            <a:br>
              <a:rPr lang="as-IN" dirty="0">
                <a:solidFill>
                  <a:srgbClr val="FF0000"/>
                </a:solidFill>
              </a:rPr>
            </a:br>
            <a:r>
              <a:rPr lang="en-US" b="1" dirty="0"/>
              <a:t>ক)   </a:t>
            </a:r>
            <a:r>
              <a:rPr lang="as-IN" b="1" dirty="0"/>
              <a:t>আগাম রোগ নির্ণয়</a:t>
            </a:r>
            <a:r>
              <a:rPr lang="en-US" b="1" dirty="0"/>
              <a:t> 			  	খ)    </a:t>
            </a:r>
            <a:r>
              <a:rPr lang="en-US" b="1" dirty="0" err="1"/>
              <a:t>অতীতের</a:t>
            </a:r>
            <a:r>
              <a:rPr lang="en-US" b="1" dirty="0"/>
              <a:t> </a:t>
            </a:r>
            <a:r>
              <a:rPr lang="en-US" b="1" dirty="0" err="1"/>
              <a:t>রোগ</a:t>
            </a:r>
            <a:r>
              <a:rPr lang="en-US" b="1" dirty="0"/>
              <a:t> </a:t>
            </a:r>
            <a:r>
              <a:rPr lang="en-US" b="1" dirty="0" err="1"/>
              <a:t>নির্নয়</a:t>
            </a:r>
            <a:r>
              <a:rPr lang="en-US" b="1" dirty="0"/>
              <a:t>  </a:t>
            </a:r>
          </a:p>
          <a:p>
            <a:r>
              <a:rPr lang="en-US" b="1" dirty="0"/>
              <a:t>গ)   </a:t>
            </a:r>
            <a:r>
              <a:rPr lang="en-US" b="1" dirty="0" err="1"/>
              <a:t>বর্তমানের</a:t>
            </a:r>
            <a:r>
              <a:rPr lang="en-US" b="1" dirty="0"/>
              <a:t>  </a:t>
            </a:r>
            <a:r>
              <a:rPr lang="en-US" b="1" dirty="0" err="1"/>
              <a:t>রোগ</a:t>
            </a:r>
            <a:r>
              <a:rPr lang="en-US" b="1" dirty="0"/>
              <a:t> </a:t>
            </a:r>
            <a:r>
              <a:rPr lang="en-US" b="1" dirty="0" err="1"/>
              <a:t>নির্ণয়</a:t>
            </a:r>
            <a:r>
              <a:rPr lang="en-US" b="1" dirty="0"/>
              <a:t>  			ঘ)    </a:t>
            </a:r>
            <a:r>
              <a:rPr lang="en-US" b="1" dirty="0" err="1"/>
              <a:t>উদ্ভিদের</a:t>
            </a:r>
            <a:r>
              <a:rPr lang="en-US" b="1" dirty="0"/>
              <a:t> </a:t>
            </a:r>
            <a:r>
              <a:rPr lang="en-US" b="1" dirty="0" err="1"/>
              <a:t>রোগ</a:t>
            </a:r>
            <a:r>
              <a:rPr lang="en-US" b="1" dirty="0"/>
              <a:t> </a:t>
            </a:r>
            <a:r>
              <a:rPr lang="en-US" b="1" dirty="0" err="1"/>
              <a:t>নির্ণয়</a:t>
            </a:r>
            <a:r>
              <a:rPr lang="en-US" b="1" dirty="0"/>
              <a:t> </a:t>
            </a:r>
          </a:p>
        </p:txBody>
      </p:sp>
      <p:sp>
        <p:nvSpPr>
          <p:cNvPr id="4" name="Rectangle 3"/>
          <p:cNvSpPr/>
          <p:nvPr/>
        </p:nvSpPr>
        <p:spPr>
          <a:xfrm>
            <a:off x="1630167" y="2133601"/>
            <a:ext cx="898840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a:solidFill>
                  <a:srgbClr val="FF0000"/>
                </a:solidFill>
              </a:rPr>
              <a:t>২</a:t>
            </a:r>
            <a:r>
              <a:rPr lang="as-IN" b="1" dirty="0">
                <a:solidFill>
                  <a:srgbClr val="FF0000"/>
                </a:solidFill>
              </a:rPr>
              <a:t>। জনগণের দোরগোড়ায় চিকি</a:t>
            </a:r>
            <a:r>
              <a:rPr lang="en-US" b="1" dirty="0">
                <a:solidFill>
                  <a:srgbClr val="FF0000"/>
                </a:solidFill>
              </a:rPr>
              <a:t>ৎ</a:t>
            </a:r>
            <a:r>
              <a:rPr lang="en-US" b="1" dirty="0" err="1">
                <a:solidFill>
                  <a:srgbClr val="FF0000"/>
                </a:solidFill>
              </a:rPr>
              <a:t>সা</a:t>
            </a:r>
            <a:r>
              <a:rPr lang="en-US" b="1" dirty="0">
                <a:solidFill>
                  <a:srgbClr val="FF0000"/>
                </a:solidFill>
              </a:rPr>
              <a:t> </a:t>
            </a:r>
            <a:r>
              <a:rPr lang="as-IN" b="1" dirty="0">
                <a:solidFill>
                  <a:srgbClr val="FF0000"/>
                </a:solidFill>
              </a:rPr>
              <a:t>সেবা পৌঁছে দেওয়ার জন্য দেশের অনেক স্থানে গড়ে উঠেছে—</a:t>
            </a:r>
            <a:br>
              <a:rPr lang="as-IN" b="1" dirty="0">
                <a:solidFill>
                  <a:srgbClr val="FF0000"/>
                </a:solidFill>
              </a:rPr>
            </a:br>
            <a:r>
              <a:rPr lang="as-IN" b="1" dirty="0"/>
              <a:t>ক. টেলিসেবা </a:t>
            </a:r>
            <a:r>
              <a:rPr lang="en-US" b="1" dirty="0"/>
              <a:t>				</a:t>
            </a:r>
            <a:r>
              <a:rPr lang="as-IN" b="1" dirty="0"/>
              <a:t>খ.</a:t>
            </a:r>
            <a:r>
              <a:rPr lang="en-US" b="1" dirty="0"/>
              <a:t> </a:t>
            </a:r>
            <a:r>
              <a:rPr lang="as-IN" b="1" dirty="0"/>
              <a:t> টেলিফোন</a:t>
            </a:r>
            <a:br>
              <a:rPr lang="as-IN" b="1" dirty="0"/>
            </a:br>
            <a:r>
              <a:rPr lang="as-IN" b="1" dirty="0"/>
              <a:t>গ. টেলিমেডিসিন </a:t>
            </a:r>
            <a:r>
              <a:rPr lang="en-US" b="1" dirty="0"/>
              <a:t>			</a:t>
            </a:r>
            <a:r>
              <a:rPr lang="as-IN" b="1" dirty="0"/>
              <a:t>ঘ.</a:t>
            </a:r>
            <a:r>
              <a:rPr lang="en-US" b="1" dirty="0"/>
              <a:t> </a:t>
            </a:r>
            <a:r>
              <a:rPr lang="as-IN" b="1" dirty="0"/>
              <a:t> মোবাইল ফোন</a:t>
            </a:r>
            <a:endParaRPr lang="en-US" b="1" dirty="0"/>
          </a:p>
        </p:txBody>
      </p:sp>
      <p:sp>
        <p:nvSpPr>
          <p:cNvPr id="5" name="Rectangle 4"/>
          <p:cNvSpPr/>
          <p:nvPr/>
        </p:nvSpPr>
        <p:spPr>
          <a:xfrm>
            <a:off x="1624174" y="3477490"/>
            <a:ext cx="898840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solidFill>
                  <a:srgbClr val="FF0000"/>
                </a:solidFill>
              </a:rPr>
              <a:t>৩। </a:t>
            </a:r>
            <a:r>
              <a:rPr lang="as-IN" b="1" dirty="0">
                <a:solidFill>
                  <a:srgbClr val="FF0000"/>
                </a:solidFill>
              </a:rPr>
              <a:t> বর্তমানে চিকিৎসা মূলত কী নির্ভর?</a:t>
            </a:r>
            <a:br>
              <a:rPr lang="as-IN" b="1" dirty="0">
                <a:solidFill>
                  <a:srgbClr val="FF0000"/>
                </a:solidFill>
              </a:rPr>
            </a:br>
            <a:r>
              <a:rPr lang="as-IN" b="1" dirty="0"/>
              <a:t>ক) </a:t>
            </a:r>
            <a:r>
              <a:rPr lang="en-US" b="1" dirty="0"/>
              <a:t> </a:t>
            </a:r>
            <a:r>
              <a:rPr lang="as-IN" b="1" dirty="0"/>
              <a:t>সার্জারি নির্ভর</a:t>
            </a:r>
            <a:r>
              <a:rPr lang="el-GR" b="1" dirty="0"/>
              <a:t> </a:t>
            </a:r>
            <a:r>
              <a:rPr lang="en-US" b="1" dirty="0"/>
              <a:t>			</a:t>
            </a:r>
            <a:r>
              <a:rPr lang="as-IN" b="1" dirty="0"/>
              <a:t>খ) </a:t>
            </a:r>
            <a:r>
              <a:rPr lang="en-US" b="1" dirty="0"/>
              <a:t> </a:t>
            </a:r>
            <a:r>
              <a:rPr lang="as-IN" b="1" dirty="0"/>
              <a:t>ইন্টারনেট নির্ভর</a:t>
            </a:r>
            <a:br>
              <a:rPr lang="as-IN" b="1" dirty="0"/>
            </a:br>
            <a:r>
              <a:rPr lang="as-IN" b="1" dirty="0"/>
              <a:t>গ) </a:t>
            </a:r>
            <a:r>
              <a:rPr lang="en-US" b="1" dirty="0"/>
              <a:t> </a:t>
            </a:r>
            <a:r>
              <a:rPr lang="as-IN" b="1" dirty="0"/>
              <a:t>প্রযুক্তি নির্ভর</a:t>
            </a:r>
            <a:r>
              <a:rPr lang="en-US" b="1" dirty="0"/>
              <a:t>				</a:t>
            </a:r>
            <a:r>
              <a:rPr lang="as-IN" b="1" dirty="0"/>
              <a:t>ঘ)</a:t>
            </a:r>
            <a:r>
              <a:rPr lang="en-US" b="1" dirty="0"/>
              <a:t> </a:t>
            </a:r>
            <a:r>
              <a:rPr lang="as-IN" b="1" dirty="0"/>
              <a:t> মোবাইল নির্ভর</a:t>
            </a:r>
            <a:endParaRPr lang="en-US" b="1" dirty="0"/>
          </a:p>
        </p:txBody>
      </p:sp>
      <p:sp>
        <p:nvSpPr>
          <p:cNvPr id="6" name="Rectangle 5"/>
          <p:cNvSpPr/>
          <p:nvPr/>
        </p:nvSpPr>
        <p:spPr>
          <a:xfrm>
            <a:off x="1587670" y="4630950"/>
            <a:ext cx="896949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a:solidFill>
                  <a:srgbClr val="FF0000"/>
                </a:solidFill>
              </a:rPr>
              <a:t>৪। </a:t>
            </a:r>
            <a:r>
              <a:rPr lang="as-IN" b="1" dirty="0">
                <a:solidFill>
                  <a:srgbClr val="FF0000"/>
                </a:solidFill>
              </a:rPr>
              <a:t>শিশুদের টিকা দেওয়া হয় কেন?</a:t>
            </a:r>
            <a:r>
              <a:rPr lang="as-IN" dirty="0"/>
              <a:t/>
            </a:r>
            <a:br>
              <a:rPr lang="as-IN" dirty="0"/>
            </a:br>
            <a:r>
              <a:rPr lang="el-GR" dirty="0"/>
              <a:t> </a:t>
            </a:r>
            <a:r>
              <a:rPr lang="as-IN" b="1" dirty="0"/>
              <a:t>ক) রোগ প্রতিকারের জন্য</a:t>
            </a:r>
            <a:r>
              <a:rPr lang="el-GR" b="1" dirty="0"/>
              <a:t> </a:t>
            </a:r>
            <a:r>
              <a:rPr lang="en-US" b="1" dirty="0"/>
              <a:t>		</a:t>
            </a:r>
            <a:r>
              <a:rPr lang="as-IN" b="1" dirty="0"/>
              <a:t>খ) রোগ সারার জন্য</a:t>
            </a:r>
            <a:br>
              <a:rPr lang="as-IN" b="1" dirty="0"/>
            </a:br>
            <a:r>
              <a:rPr lang="el-GR" b="1" dirty="0"/>
              <a:t> </a:t>
            </a:r>
            <a:r>
              <a:rPr lang="as-IN" b="1" dirty="0"/>
              <a:t>গ) রোগ মুক্তির জন্য</a:t>
            </a:r>
            <a:r>
              <a:rPr lang="el-GR" b="1" dirty="0"/>
              <a:t> </a:t>
            </a:r>
            <a:r>
              <a:rPr lang="en-US" b="1" dirty="0"/>
              <a:t>			</a:t>
            </a:r>
            <a:r>
              <a:rPr lang="as-IN" b="1" dirty="0"/>
              <a:t>ঘ) রোগ প্রতিরোধের জন্য</a:t>
            </a:r>
            <a:endParaRPr lang="en-US" b="1" dirty="0"/>
          </a:p>
        </p:txBody>
      </p:sp>
      <p:sp>
        <p:nvSpPr>
          <p:cNvPr id="7" name="Rectangle 6"/>
          <p:cNvSpPr/>
          <p:nvPr/>
        </p:nvSpPr>
        <p:spPr>
          <a:xfrm>
            <a:off x="1622306" y="5767956"/>
            <a:ext cx="896949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a:solidFill>
                  <a:srgbClr val="FF0000"/>
                </a:solidFill>
              </a:rPr>
              <a:t>৪। </a:t>
            </a:r>
            <a:r>
              <a:rPr lang="as-IN" b="1" dirty="0">
                <a:solidFill>
                  <a:srgbClr val="FF0000"/>
                </a:solidFill>
              </a:rPr>
              <a:t> কীসের কল্যাণে ঘরে বসে চিকিৎসা সেবা পাওয়া সম্ভব হচ্ছে?</a:t>
            </a:r>
            <a:r>
              <a:rPr lang="as-IN" b="1" dirty="0"/>
              <a:t/>
            </a:r>
            <a:br>
              <a:rPr lang="as-IN" b="1" dirty="0"/>
            </a:br>
            <a:r>
              <a:rPr lang="el-GR" b="1" dirty="0"/>
              <a:t> </a:t>
            </a:r>
            <a:r>
              <a:rPr lang="as-IN" b="1" dirty="0"/>
              <a:t>ক) </a:t>
            </a:r>
            <a:r>
              <a:rPr lang="en-US" b="1" dirty="0"/>
              <a:t>  </a:t>
            </a:r>
            <a:r>
              <a:rPr lang="as-IN" b="1" dirty="0"/>
              <a:t>মোবাইল</a:t>
            </a:r>
            <a:r>
              <a:rPr lang="el-GR" b="1" dirty="0"/>
              <a:t> </a:t>
            </a:r>
            <a:r>
              <a:rPr lang="en-US" b="1" dirty="0"/>
              <a:t>					</a:t>
            </a:r>
            <a:r>
              <a:rPr lang="as-IN" b="1" dirty="0"/>
              <a:t>খ) </a:t>
            </a:r>
            <a:r>
              <a:rPr lang="en-US" b="1" dirty="0"/>
              <a:t>   </a:t>
            </a:r>
            <a:r>
              <a:rPr lang="as-IN" b="1" dirty="0"/>
              <a:t>স্ক্যানার</a:t>
            </a:r>
            <a:br>
              <a:rPr lang="as-IN" b="1" dirty="0"/>
            </a:br>
            <a:r>
              <a:rPr lang="as-IN" b="1" dirty="0"/>
              <a:t>গ) </a:t>
            </a:r>
            <a:r>
              <a:rPr lang="en-US" b="1" dirty="0"/>
              <a:t>  </a:t>
            </a:r>
            <a:r>
              <a:rPr lang="as-IN" b="1" dirty="0"/>
              <a:t>তথ্য প্রযুক্তির</a:t>
            </a:r>
            <a:r>
              <a:rPr lang="el-GR" b="1" dirty="0"/>
              <a:t> </a:t>
            </a:r>
            <a:r>
              <a:rPr lang="en-US" b="1" dirty="0"/>
              <a:t>				</a:t>
            </a:r>
            <a:r>
              <a:rPr lang="as-IN" b="1" dirty="0"/>
              <a:t>ঘ) </a:t>
            </a:r>
            <a:r>
              <a:rPr lang="en-US" b="1" dirty="0"/>
              <a:t>  </a:t>
            </a:r>
            <a:r>
              <a:rPr lang="as-IN" b="1" dirty="0"/>
              <a:t>কম্পিউটার</a:t>
            </a:r>
            <a:endParaRPr lang="en-US" b="1" dirty="0"/>
          </a:p>
        </p:txBody>
      </p:sp>
      <p:sp>
        <p:nvSpPr>
          <p:cNvPr id="8" name="Oval 7"/>
          <p:cNvSpPr/>
          <p:nvPr/>
        </p:nvSpPr>
        <p:spPr>
          <a:xfrm>
            <a:off x="1674261" y="1295400"/>
            <a:ext cx="454008" cy="3810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50949" y="2925220"/>
            <a:ext cx="377808" cy="362129"/>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50949" y="4063846"/>
            <a:ext cx="377808" cy="33697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78388" y="5209031"/>
            <a:ext cx="369947" cy="3671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50949" y="6377556"/>
            <a:ext cx="358894" cy="31373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4713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plus(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Scale>
                                      <p:cBhvr>
                                        <p:cTn id="2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
                                        </p:tgtEl>
                                        <p:attrNameLst>
                                          <p:attrName>ppt_x</p:attrName>
                                          <p:attrName>ppt_y</p:attrName>
                                        </p:attrNameLst>
                                      </p:cBhvr>
                                    </p:animMotion>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plus(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Scale>
                                      <p:cBhvr>
                                        <p:cTn id="3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5"/>
                                        </p:tgtEl>
                                        <p:attrNameLst>
                                          <p:attrName>ppt_x</p:attrName>
                                          <p:attrName>ppt_y</p:attrName>
                                        </p:attrNameLst>
                                      </p:cBhvr>
                                    </p:animMotion>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plus(in)">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Scale>
                                      <p:cBhvr>
                                        <p:cTn id="5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tgtEl>
                                        <p:attrNameLst>
                                          <p:attrName>ppt_x</p:attrName>
                                          <p:attrName>ppt_y</p:attrName>
                                        </p:attrNameLst>
                                      </p:cBhvr>
                                    </p:animMotion>
                                    <p:animEffect transition="in" filter="fade">
                                      <p:cBhvr>
                                        <p:cTn id="52" dur="1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plus(in)">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Scale>
                                      <p:cBhvr>
                                        <p:cTn id="6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7"/>
                                        </p:tgtEl>
                                        <p:attrNameLst>
                                          <p:attrName>ppt_x</p:attrName>
                                          <p:attrName>ppt_y</p:attrName>
                                        </p:attrNameLst>
                                      </p:cBhvr>
                                    </p:animMotion>
                                    <p:animEffect transition="in" filter="fade">
                                      <p:cBhvr>
                                        <p:cTn id="64" dur="1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3" presetClass="entr" presetSubtype="16"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plus(in)">
                                      <p:cBhvr>
                                        <p:cTn id="6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1" y="457201"/>
            <a:ext cx="2789546" cy="646331"/>
          </a:xfrm>
          <a:prstGeom prst="rect">
            <a:avLst/>
          </a:prstGeom>
        </p:spPr>
        <p:txBody>
          <a:bodyPr wrap="none">
            <a:spAutoFit/>
          </a:bodyPr>
          <a:lstStyle/>
          <a:p>
            <a:pPr>
              <a:defRPr/>
            </a:pPr>
            <a:r>
              <a:rPr lang="en-US" sz="3600" b="1" kern="0" dirty="0" err="1" smtClean="0">
                <a:ln>
                  <a:solidFill>
                    <a:srgbClr val="FF0000"/>
                  </a:solidFill>
                </a:ln>
                <a:solidFill>
                  <a:srgbClr val="0070C0"/>
                </a:solidFill>
              </a:rPr>
              <a:t>বাড়ির</a:t>
            </a:r>
            <a:r>
              <a:rPr lang="en-US" sz="3600" b="1" kern="0" dirty="0" smtClean="0">
                <a:ln>
                  <a:solidFill>
                    <a:srgbClr val="FF0000"/>
                  </a:solidFill>
                </a:ln>
                <a:solidFill>
                  <a:srgbClr val="0070C0"/>
                </a:solidFill>
              </a:rPr>
              <a:t>  </a:t>
            </a:r>
            <a:r>
              <a:rPr lang="en-US" sz="3600" b="1" kern="0" dirty="0" err="1">
                <a:ln>
                  <a:solidFill>
                    <a:srgbClr val="FF0000"/>
                  </a:solidFill>
                </a:ln>
                <a:solidFill>
                  <a:srgbClr val="0070C0"/>
                </a:solidFill>
              </a:rPr>
              <a:t>কাজ</a:t>
            </a:r>
            <a:endParaRPr lang="en-US" sz="3600" b="1" kern="0" dirty="0">
              <a:ln>
                <a:solidFill>
                  <a:srgbClr val="FF0000"/>
                </a:solidFill>
              </a:ln>
              <a:solidFill>
                <a:srgbClr val="0070C0"/>
              </a:solidFill>
            </a:endParaRPr>
          </a:p>
        </p:txBody>
      </p:sp>
      <p:sp>
        <p:nvSpPr>
          <p:cNvPr id="3" name="Rectangle 2"/>
          <p:cNvSpPr/>
          <p:nvPr/>
        </p:nvSpPr>
        <p:spPr>
          <a:xfrm>
            <a:off x="2057400" y="4724401"/>
            <a:ext cx="7924800" cy="1384995"/>
          </a:xfrm>
          <a:prstGeom prst="rect">
            <a:avLst/>
          </a:prstGeom>
        </p:spPr>
        <p:txBody>
          <a:bodyPr wrap="square">
            <a:spAutoFit/>
          </a:bodyPr>
          <a:lstStyle/>
          <a:p>
            <a:pPr marL="285750" indent="-285750">
              <a:lnSpc>
                <a:spcPct val="150000"/>
              </a:lnSpc>
              <a:buFont typeface="Wingdings" pitchFamily="2" charset="2"/>
              <a:buChar char="v"/>
            </a:pPr>
            <a:r>
              <a:rPr lang="as-IN" sz="2800" b="1" dirty="0">
                <a:ln>
                  <a:solidFill>
                    <a:srgbClr val="00B0F0"/>
                  </a:solidFill>
                </a:ln>
                <a:solidFill>
                  <a:srgbClr val="002060"/>
                </a:solidFill>
              </a:rPr>
              <a:t>কী আবিষ্কারের ফলে চিকিৎসা</a:t>
            </a:r>
            <a:r>
              <a:rPr lang="en-US" sz="2800" b="1" dirty="0">
                <a:ln>
                  <a:solidFill>
                    <a:srgbClr val="00B0F0"/>
                  </a:solidFill>
                </a:ln>
                <a:solidFill>
                  <a:srgbClr val="002060"/>
                </a:solidFill>
              </a:rPr>
              <a:t> </a:t>
            </a:r>
            <a:r>
              <a:rPr lang="as-IN" sz="2800" b="1" dirty="0">
                <a:ln>
                  <a:solidFill>
                    <a:srgbClr val="00B0F0"/>
                  </a:solidFill>
                </a:ln>
                <a:solidFill>
                  <a:srgbClr val="002060"/>
                </a:solidFill>
              </a:rPr>
              <a:t>ক্ষেত্রে বিপ্লব শুরু হয়েছে?</a:t>
            </a:r>
            <a:r>
              <a:rPr lang="en-US" sz="2800" b="1" dirty="0">
                <a:ln>
                  <a:solidFill>
                    <a:srgbClr val="00B0F0"/>
                  </a:solidFill>
                </a:ln>
                <a:solidFill>
                  <a:srgbClr val="002060"/>
                </a:solidFill>
              </a:rPr>
              <a:t> </a:t>
            </a:r>
            <a:r>
              <a:rPr lang="en-US" sz="2800" b="1" dirty="0" err="1">
                <a:ln>
                  <a:solidFill>
                    <a:srgbClr val="00B0F0"/>
                  </a:solidFill>
                </a:ln>
                <a:solidFill>
                  <a:srgbClr val="002060"/>
                </a:solidFill>
              </a:rPr>
              <a:t>তার</a:t>
            </a:r>
            <a:r>
              <a:rPr lang="en-US" sz="2800" b="1" dirty="0">
                <a:ln>
                  <a:solidFill>
                    <a:srgbClr val="00B0F0"/>
                  </a:solidFill>
                </a:ln>
                <a:solidFill>
                  <a:srgbClr val="002060"/>
                </a:solidFill>
              </a:rPr>
              <a:t> </a:t>
            </a:r>
            <a:r>
              <a:rPr lang="en-US" sz="2800" b="1" dirty="0" err="1">
                <a:ln>
                  <a:solidFill>
                    <a:srgbClr val="00B0F0"/>
                  </a:solidFill>
                </a:ln>
                <a:solidFill>
                  <a:srgbClr val="002060"/>
                </a:solidFill>
              </a:rPr>
              <a:t>গুরুত্ব</a:t>
            </a:r>
            <a:r>
              <a:rPr lang="en-US" sz="2800" b="1" dirty="0">
                <a:ln>
                  <a:solidFill>
                    <a:srgbClr val="00B0F0"/>
                  </a:solidFill>
                </a:ln>
                <a:solidFill>
                  <a:srgbClr val="002060"/>
                </a:solidFill>
              </a:rPr>
              <a:t> </a:t>
            </a:r>
            <a:r>
              <a:rPr lang="en-US" sz="2800" b="1" dirty="0" err="1">
                <a:ln>
                  <a:solidFill>
                    <a:srgbClr val="00B0F0"/>
                  </a:solidFill>
                </a:ln>
                <a:solidFill>
                  <a:srgbClr val="002060"/>
                </a:solidFill>
              </a:rPr>
              <a:t>লেখ</a:t>
            </a:r>
            <a:r>
              <a:rPr lang="en-US" sz="2800" b="1" dirty="0">
                <a:ln>
                  <a:solidFill>
                    <a:srgbClr val="00B0F0"/>
                  </a:solidFill>
                </a:ln>
                <a:solidFill>
                  <a:srgbClr val="002060"/>
                </a:solidFill>
              </a:rPr>
              <a:t>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198418"/>
            <a:ext cx="5828342" cy="3505200"/>
          </a:xfrm>
          <a:prstGeom prst="rect">
            <a:avLst/>
          </a:prstGeom>
        </p:spPr>
      </p:pic>
    </p:spTree>
    <p:extLst>
      <p:ext uri="{BB962C8B-B14F-4D97-AF65-F5344CB8AC3E}">
        <p14:creationId xmlns:p14="http://schemas.microsoft.com/office/powerpoint/2010/main" val="3603584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344D36-D596-4998-98D9-C6D5C223B7C5}"/>
              </a:ext>
            </a:extLst>
          </p:cNvPr>
          <p:cNvSpPr txBox="1"/>
          <p:nvPr/>
        </p:nvSpPr>
        <p:spPr>
          <a:xfrm>
            <a:off x="3733800" y="2286001"/>
            <a:ext cx="5715000" cy="1323439"/>
          </a:xfrm>
          <a:prstGeom prst="rect">
            <a:avLst/>
          </a:prstGeom>
          <a:noFill/>
        </p:spPr>
        <p:txBody>
          <a:bodyPr wrap="square" rtlCol="0">
            <a:spAutoFit/>
          </a:bodyPr>
          <a:lstStyle/>
          <a:p>
            <a:r>
              <a:rPr lang="en-US" sz="8000" dirty="0">
                <a:solidFill>
                  <a:schemeClr val="accent1"/>
                </a:solidFill>
              </a:rPr>
              <a:t>ধন্যবাদ </a:t>
            </a:r>
          </a:p>
        </p:txBody>
      </p:sp>
    </p:spTree>
    <p:extLst>
      <p:ext uri="{BB962C8B-B14F-4D97-AF65-F5344CB8AC3E}">
        <p14:creationId xmlns:p14="http://schemas.microsoft.com/office/powerpoint/2010/main" val="12445073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0202" y="250256"/>
            <a:ext cx="5871411" cy="5727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latin typeface="NikoshBAN" panose="02000000000000000000" pitchFamily="2" charset="0"/>
              <a:cs typeface="NikoshBAN" panose="02000000000000000000" pitchFamily="2" charset="0"/>
            </a:endParaRPr>
          </a:p>
          <a:p>
            <a:pPr algn="ctr"/>
            <a:endParaRPr lang="en-US" sz="3200" dirty="0">
              <a:latin typeface="NikoshBAN" panose="02000000000000000000" pitchFamily="2" charset="0"/>
              <a:cs typeface="NikoshBAN" panose="02000000000000000000" pitchFamily="2" charset="0"/>
            </a:endParaRPr>
          </a:p>
          <a:p>
            <a:pPr algn="ctr"/>
            <a:r>
              <a:rPr lang="en-US" sz="3200" dirty="0" smtClean="0">
                <a:latin typeface="NikoshBAN" panose="02000000000000000000" pitchFamily="2" charset="0"/>
                <a:cs typeface="NikoshBAN" panose="02000000000000000000" pitchFamily="2" charset="0"/>
              </a:rPr>
              <a:t>শিক্ষক </a:t>
            </a:r>
            <a:r>
              <a:rPr lang="en-US" sz="3200" dirty="0" err="1" smtClean="0">
                <a:latin typeface="NikoshBAN" panose="02000000000000000000" pitchFamily="2" charset="0"/>
                <a:cs typeface="NikoshBAN" panose="02000000000000000000" pitchFamily="2" charset="0"/>
              </a:rPr>
              <a:t>পরিচিতি</a:t>
            </a:r>
            <a:endParaRPr lang="en-US" sz="3200" dirty="0" smtClean="0">
              <a:latin typeface="NikoshBAN" panose="02000000000000000000" pitchFamily="2" charset="0"/>
              <a:cs typeface="NikoshBAN" panose="02000000000000000000" pitchFamily="2" charset="0"/>
            </a:endParaRPr>
          </a:p>
          <a:p>
            <a:pPr algn="ctr"/>
            <a:r>
              <a:rPr lang="en-US" sz="3200" dirty="0" smtClean="0">
                <a:latin typeface="NikoshBAN" panose="02000000000000000000" pitchFamily="2" charset="0"/>
                <a:cs typeface="NikoshBAN" panose="02000000000000000000" pitchFamily="2" charset="0"/>
              </a:rPr>
              <a:t>মো: </a:t>
            </a:r>
            <a:r>
              <a:rPr lang="en-US" sz="3200" dirty="0" err="1" smtClean="0">
                <a:latin typeface="NikoshBAN" panose="02000000000000000000" pitchFamily="2" charset="0"/>
                <a:cs typeface="NikoshBAN" panose="02000000000000000000" pitchFamily="2" charset="0"/>
              </a:rPr>
              <a:t>নজরুল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ইসলাম</a:t>
            </a:r>
            <a:r>
              <a:rPr lang="en-US" sz="3200" dirty="0" smtClean="0">
                <a:latin typeface="NikoshBAN" panose="02000000000000000000" pitchFamily="2" charset="0"/>
                <a:cs typeface="NikoshBAN" panose="02000000000000000000" pitchFamily="2" charset="0"/>
              </a:rPr>
              <a:t> </a:t>
            </a:r>
          </a:p>
          <a:p>
            <a:pPr algn="ctr"/>
            <a:r>
              <a:rPr lang="en-US" sz="3200" dirty="0" err="1" smtClean="0">
                <a:latin typeface="NikoshBAN" panose="02000000000000000000" pitchFamily="2" charset="0"/>
                <a:cs typeface="NikoshBAN" panose="02000000000000000000" pitchFamily="2" charset="0"/>
              </a:rPr>
              <a:t>সহকারী</a:t>
            </a:r>
            <a:r>
              <a:rPr lang="en-US" sz="3200" dirty="0" smtClean="0">
                <a:latin typeface="NikoshBAN" panose="02000000000000000000" pitchFamily="2" charset="0"/>
                <a:cs typeface="NikoshBAN" panose="02000000000000000000" pitchFamily="2" charset="0"/>
              </a:rPr>
              <a:t> শিক্ষক (</a:t>
            </a:r>
            <a:r>
              <a:rPr lang="en-US" sz="3200" dirty="0" err="1" smtClean="0">
                <a:latin typeface="NikoshBAN" panose="02000000000000000000" pitchFamily="2" charset="0"/>
                <a:cs typeface="NikoshBAN" panose="02000000000000000000" pitchFamily="2" charset="0"/>
              </a:rPr>
              <a:t>আইসিটি</a:t>
            </a:r>
            <a:r>
              <a:rPr lang="en-US" sz="3200" dirty="0" smtClean="0">
                <a:latin typeface="NikoshBAN" panose="02000000000000000000" pitchFamily="2" charset="0"/>
                <a:cs typeface="NikoshBAN" panose="02000000000000000000" pitchFamily="2" charset="0"/>
              </a:rPr>
              <a:t>)</a:t>
            </a:r>
          </a:p>
          <a:p>
            <a:pPr algn="ctr"/>
            <a:r>
              <a:rPr lang="en-US" sz="3200" dirty="0" err="1" smtClean="0">
                <a:latin typeface="NikoshBAN" panose="02000000000000000000" pitchFamily="2" charset="0"/>
                <a:cs typeface="NikoshBAN" panose="02000000000000000000" pitchFamily="2" charset="0"/>
              </a:rPr>
              <a:t>কিসামত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হারাটী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ডি.এস.আই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মাদ্রাসা</a:t>
            </a:r>
            <a:endParaRPr lang="en-US" sz="3200" dirty="0" smtClean="0">
              <a:latin typeface="NikoshBAN" panose="02000000000000000000" pitchFamily="2" charset="0"/>
              <a:cs typeface="NikoshBAN" panose="02000000000000000000" pitchFamily="2" charset="0"/>
            </a:endParaRPr>
          </a:p>
          <a:p>
            <a:pPr algn="ctr"/>
            <a:r>
              <a:rPr lang="en-US" sz="3200" dirty="0" err="1" smtClean="0">
                <a:latin typeface="NikoshBAN" panose="02000000000000000000" pitchFamily="2" charset="0"/>
                <a:cs typeface="NikoshBAN" panose="02000000000000000000" pitchFamily="2" charset="0"/>
              </a:rPr>
              <a:t>সদর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লালমনিরহাট</a:t>
            </a:r>
            <a:endParaRPr lang="en-US" sz="3200" dirty="0" smtClean="0">
              <a:latin typeface="NikoshBAN" panose="02000000000000000000" pitchFamily="2" charset="0"/>
              <a:cs typeface="NikoshBAN" panose="02000000000000000000" pitchFamily="2" charset="0"/>
            </a:endParaRPr>
          </a:p>
        </p:txBody>
      </p:sp>
      <p:sp>
        <p:nvSpPr>
          <p:cNvPr id="3" name="Oval 2"/>
          <p:cNvSpPr/>
          <p:nvPr/>
        </p:nvSpPr>
        <p:spPr>
          <a:xfrm>
            <a:off x="4728811" y="684596"/>
            <a:ext cx="1752601" cy="16002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30597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1" y="1524000"/>
            <a:ext cx="3408305" cy="707886"/>
          </a:xfrm>
          <a:prstGeom prst="rect">
            <a:avLst/>
          </a:prstGeom>
        </p:spPr>
        <p:txBody>
          <a:bodyPr wrap="none">
            <a:spAutoFit/>
          </a:bodyPr>
          <a:lstStyle/>
          <a:p>
            <a:pPr>
              <a:defRPr/>
            </a:pPr>
            <a:r>
              <a:rPr lang="en-US" sz="4000" b="1" kern="0" dirty="0" err="1">
                <a:ln>
                  <a:solidFill>
                    <a:srgbClr val="C0504D">
                      <a:lumMod val="50000"/>
                    </a:srgbClr>
                  </a:solidFill>
                </a:ln>
              </a:rPr>
              <a:t>পাঠ</a:t>
            </a:r>
            <a:r>
              <a:rPr lang="en-US" sz="4000" b="1" kern="0" dirty="0">
                <a:ln>
                  <a:solidFill>
                    <a:srgbClr val="C0504D">
                      <a:lumMod val="50000"/>
                    </a:srgbClr>
                  </a:solidFill>
                </a:ln>
              </a:rPr>
              <a:t> </a:t>
            </a:r>
            <a:r>
              <a:rPr lang="en-US" sz="4000" b="1" kern="0" dirty="0" err="1">
                <a:ln>
                  <a:solidFill>
                    <a:srgbClr val="C0504D">
                      <a:lumMod val="50000"/>
                    </a:srgbClr>
                  </a:solidFill>
                </a:ln>
              </a:rPr>
              <a:t>পরিচিতি</a:t>
            </a:r>
            <a:r>
              <a:rPr lang="en-US" sz="4000" b="1" kern="0" dirty="0">
                <a:ln>
                  <a:solidFill>
                    <a:srgbClr val="C0504D">
                      <a:lumMod val="50000"/>
                    </a:srgbClr>
                  </a:solidFill>
                </a:ln>
              </a:rPr>
              <a:t> </a:t>
            </a:r>
          </a:p>
        </p:txBody>
      </p:sp>
      <p:sp>
        <p:nvSpPr>
          <p:cNvPr id="5" name="Rectangle 4"/>
          <p:cNvSpPr/>
          <p:nvPr/>
        </p:nvSpPr>
        <p:spPr>
          <a:xfrm>
            <a:off x="3505200" y="2438400"/>
            <a:ext cx="5257800" cy="2677656"/>
          </a:xfrm>
          <a:prstGeom prst="rect">
            <a:avLst/>
          </a:prstGeom>
        </p:spPr>
        <p:txBody>
          <a:bodyPr wrap="square">
            <a:spAutoFit/>
          </a:bodyPr>
          <a:lstStyle/>
          <a:p>
            <a:pPr>
              <a:lnSpc>
                <a:spcPct val="150000"/>
              </a:lnSpc>
              <a:defRPr/>
            </a:pPr>
            <a:r>
              <a:rPr lang="en-US" sz="2800" kern="0" dirty="0" err="1">
                <a:ln>
                  <a:solidFill>
                    <a:srgbClr val="7030A0"/>
                  </a:solidFill>
                </a:ln>
              </a:rPr>
              <a:t>শ্রেণিঃ</a:t>
            </a:r>
            <a:r>
              <a:rPr lang="en-US" sz="2800" kern="0" dirty="0">
                <a:ln>
                  <a:solidFill>
                    <a:srgbClr val="7030A0"/>
                  </a:solidFill>
                </a:ln>
              </a:rPr>
              <a:t> </a:t>
            </a:r>
            <a:r>
              <a:rPr lang="en-US" sz="2800" kern="0" dirty="0" err="1">
                <a:ln>
                  <a:solidFill>
                    <a:srgbClr val="7030A0"/>
                  </a:solidFill>
                </a:ln>
              </a:rPr>
              <a:t>অষ্টম</a:t>
            </a:r>
            <a:endParaRPr lang="en-US" sz="2800" kern="0" dirty="0">
              <a:ln>
                <a:solidFill>
                  <a:srgbClr val="7030A0"/>
                </a:solidFill>
              </a:ln>
            </a:endParaRPr>
          </a:p>
          <a:p>
            <a:pPr>
              <a:lnSpc>
                <a:spcPct val="150000"/>
              </a:lnSpc>
              <a:defRPr/>
            </a:pPr>
            <a:r>
              <a:rPr lang="en-US" sz="2800" kern="0" dirty="0" err="1">
                <a:ln>
                  <a:solidFill>
                    <a:srgbClr val="7030A0"/>
                  </a:solidFill>
                </a:ln>
              </a:rPr>
              <a:t>বিষয়ঃ</a:t>
            </a:r>
            <a:r>
              <a:rPr lang="en-US" sz="2800" kern="0" dirty="0">
                <a:ln>
                  <a:solidFill>
                    <a:srgbClr val="7030A0"/>
                  </a:solidFill>
                </a:ln>
              </a:rPr>
              <a:t> </a:t>
            </a:r>
            <a:r>
              <a:rPr lang="en-US" sz="2800" kern="0" dirty="0" err="1">
                <a:ln>
                  <a:solidFill>
                    <a:srgbClr val="7030A0"/>
                  </a:solidFill>
                </a:ln>
              </a:rPr>
              <a:t>তথ্য</a:t>
            </a:r>
            <a:r>
              <a:rPr lang="en-US" sz="2800" kern="0" dirty="0">
                <a:ln>
                  <a:solidFill>
                    <a:srgbClr val="7030A0"/>
                  </a:solidFill>
                </a:ln>
              </a:rPr>
              <a:t> ও </a:t>
            </a:r>
            <a:r>
              <a:rPr lang="en-US" sz="2800" kern="0" dirty="0" err="1">
                <a:ln>
                  <a:solidFill>
                    <a:srgbClr val="7030A0"/>
                  </a:solidFill>
                </a:ln>
              </a:rPr>
              <a:t>যোগাযোগ</a:t>
            </a:r>
            <a:r>
              <a:rPr lang="en-US" sz="2800" kern="0" dirty="0">
                <a:ln>
                  <a:solidFill>
                    <a:srgbClr val="7030A0"/>
                  </a:solidFill>
                </a:ln>
              </a:rPr>
              <a:t> </a:t>
            </a:r>
            <a:r>
              <a:rPr lang="en-US" sz="2800" kern="0" dirty="0" err="1">
                <a:ln>
                  <a:solidFill>
                    <a:srgbClr val="7030A0"/>
                  </a:solidFill>
                </a:ln>
              </a:rPr>
              <a:t>প্রযুক্তি</a:t>
            </a:r>
            <a:r>
              <a:rPr lang="en-US" sz="2800" kern="0" dirty="0">
                <a:ln>
                  <a:solidFill>
                    <a:srgbClr val="7030A0"/>
                  </a:solidFill>
                </a:ln>
              </a:rPr>
              <a:t> </a:t>
            </a:r>
          </a:p>
          <a:p>
            <a:pPr>
              <a:lnSpc>
                <a:spcPct val="150000"/>
              </a:lnSpc>
              <a:defRPr/>
            </a:pPr>
            <a:r>
              <a:rPr lang="en-US" sz="2800" kern="0" dirty="0" err="1">
                <a:ln>
                  <a:solidFill>
                    <a:srgbClr val="7030A0"/>
                  </a:solidFill>
                </a:ln>
              </a:rPr>
              <a:t>অধ্যায়ঃ</a:t>
            </a:r>
            <a:r>
              <a:rPr lang="en-US" sz="2800" kern="0" dirty="0">
                <a:ln>
                  <a:solidFill>
                    <a:srgbClr val="7030A0"/>
                  </a:solidFill>
                </a:ln>
              </a:rPr>
              <a:t>  </a:t>
            </a:r>
            <a:r>
              <a:rPr lang="en-US" sz="2800" kern="0" dirty="0" err="1">
                <a:ln>
                  <a:solidFill>
                    <a:srgbClr val="7030A0"/>
                  </a:solidFill>
                </a:ln>
              </a:rPr>
              <a:t>প্রথম</a:t>
            </a:r>
            <a:endParaRPr lang="en-US" sz="2800" kern="0" dirty="0">
              <a:ln>
                <a:solidFill>
                  <a:srgbClr val="7030A0"/>
                </a:solidFill>
              </a:ln>
            </a:endParaRPr>
          </a:p>
          <a:p>
            <a:pPr>
              <a:lnSpc>
                <a:spcPct val="150000"/>
              </a:lnSpc>
              <a:defRPr/>
            </a:pPr>
            <a:r>
              <a:rPr lang="en-US" sz="2800" kern="0" dirty="0" err="1">
                <a:ln>
                  <a:solidFill>
                    <a:srgbClr val="7030A0"/>
                  </a:solidFill>
                </a:ln>
              </a:rPr>
              <a:t>পাঠঃ</a:t>
            </a:r>
            <a:r>
              <a:rPr lang="en-US" sz="2800" kern="0" dirty="0">
                <a:ln>
                  <a:solidFill>
                    <a:srgbClr val="7030A0"/>
                  </a:solidFill>
                </a:ln>
              </a:rPr>
              <a:t> ৬ </a:t>
            </a:r>
          </a:p>
        </p:txBody>
      </p:sp>
    </p:spTree>
    <p:extLst>
      <p:ext uri="{BB962C8B-B14F-4D97-AF65-F5344CB8AC3E}">
        <p14:creationId xmlns:p14="http://schemas.microsoft.com/office/powerpoint/2010/main" val="22194976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304801"/>
            <a:ext cx="9033164" cy="954107"/>
          </a:xfrm>
          <a:prstGeom prst="rect">
            <a:avLst/>
          </a:prstGeom>
        </p:spPr>
        <p:txBody>
          <a:bodyPr wrap="square">
            <a:spAutoFit/>
          </a:bodyPr>
          <a:lstStyle/>
          <a:p>
            <a:pPr>
              <a:defRPr/>
            </a:pPr>
            <a:r>
              <a:rPr lang="en-US" sz="2800" b="1" kern="0" dirty="0" err="1">
                <a:solidFill>
                  <a:prstClr val="black"/>
                </a:solidFill>
                <a:effectLst>
                  <a:glow rad="63500">
                    <a:srgbClr val="C0504D">
                      <a:satMod val="175000"/>
                      <a:alpha val="40000"/>
                    </a:srgbClr>
                  </a:glow>
                </a:effectLst>
              </a:rPr>
              <a:t>বলতো</a:t>
            </a:r>
            <a:r>
              <a:rPr lang="en-US" sz="2800" b="1" kern="0" dirty="0">
                <a:solidFill>
                  <a:prstClr val="black"/>
                </a:solidFill>
                <a:effectLst>
                  <a:glow rad="63500">
                    <a:srgbClr val="C0504D">
                      <a:satMod val="175000"/>
                      <a:alpha val="40000"/>
                    </a:srgbClr>
                  </a:glow>
                </a:effectLst>
              </a:rPr>
              <a:t> </a:t>
            </a:r>
            <a:r>
              <a:rPr lang="en-US" sz="2800" b="1" kern="0" dirty="0" err="1">
                <a:solidFill>
                  <a:prstClr val="black"/>
                </a:solidFill>
                <a:effectLst>
                  <a:glow rad="63500">
                    <a:srgbClr val="C0504D">
                      <a:satMod val="175000"/>
                      <a:alpha val="40000"/>
                    </a:srgbClr>
                  </a:glow>
                </a:effectLst>
              </a:rPr>
              <a:t>নিচের</a:t>
            </a:r>
            <a:r>
              <a:rPr lang="en-US" sz="2800" b="1" kern="0" dirty="0">
                <a:solidFill>
                  <a:prstClr val="black"/>
                </a:solidFill>
                <a:effectLst>
                  <a:glow rad="63500">
                    <a:srgbClr val="C0504D">
                      <a:satMod val="175000"/>
                      <a:alpha val="40000"/>
                    </a:srgbClr>
                  </a:glow>
                </a:effectLst>
              </a:rPr>
              <a:t> </a:t>
            </a:r>
            <a:r>
              <a:rPr lang="en-US" sz="2800" b="1" kern="0" dirty="0" err="1">
                <a:solidFill>
                  <a:prstClr val="black"/>
                </a:solidFill>
                <a:effectLst>
                  <a:glow rad="63500">
                    <a:srgbClr val="C0504D">
                      <a:satMod val="175000"/>
                      <a:alpha val="40000"/>
                    </a:srgbClr>
                  </a:glow>
                </a:effectLst>
              </a:rPr>
              <a:t>যন্ত্র</a:t>
            </a:r>
            <a:r>
              <a:rPr lang="en-US" sz="2800" b="1" kern="0" dirty="0">
                <a:solidFill>
                  <a:prstClr val="black"/>
                </a:solidFill>
                <a:effectLst>
                  <a:glow rad="63500">
                    <a:srgbClr val="C0504D">
                      <a:satMod val="175000"/>
                      <a:alpha val="40000"/>
                    </a:srgbClr>
                  </a:glow>
                </a:effectLst>
              </a:rPr>
              <a:t> </a:t>
            </a:r>
            <a:r>
              <a:rPr lang="en-US" sz="2800" b="1" kern="0" dirty="0" err="1">
                <a:solidFill>
                  <a:prstClr val="black"/>
                </a:solidFill>
                <a:effectLst>
                  <a:glow rad="63500">
                    <a:srgbClr val="C0504D">
                      <a:satMod val="175000"/>
                      <a:alpha val="40000"/>
                    </a:srgbClr>
                  </a:glow>
                </a:effectLst>
              </a:rPr>
              <a:t>গুলো</a:t>
            </a:r>
            <a:r>
              <a:rPr lang="en-US" sz="2800" b="1" kern="0" dirty="0">
                <a:solidFill>
                  <a:prstClr val="black"/>
                </a:solidFill>
                <a:effectLst>
                  <a:glow rad="63500">
                    <a:srgbClr val="C0504D">
                      <a:satMod val="175000"/>
                      <a:alpha val="40000"/>
                    </a:srgbClr>
                  </a:glow>
                </a:effectLst>
              </a:rPr>
              <a:t> </a:t>
            </a:r>
            <a:r>
              <a:rPr lang="en-US" sz="2800" b="1" kern="0" dirty="0" err="1">
                <a:solidFill>
                  <a:prstClr val="black"/>
                </a:solidFill>
                <a:effectLst>
                  <a:glow rad="63500">
                    <a:srgbClr val="C0504D">
                      <a:satMod val="175000"/>
                      <a:alpha val="40000"/>
                    </a:srgbClr>
                  </a:glow>
                </a:effectLst>
              </a:rPr>
              <a:t>কোন</a:t>
            </a:r>
            <a:r>
              <a:rPr lang="en-US" sz="2800" b="1" kern="0" dirty="0">
                <a:solidFill>
                  <a:prstClr val="black"/>
                </a:solidFill>
                <a:effectLst>
                  <a:glow rad="63500">
                    <a:srgbClr val="C0504D">
                      <a:satMod val="175000"/>
                      <a:alpha val="40000"/>
                    </a:srgbClr>
                  </a:glow>
                </a:effectLst>
              </a:rPr>
              <a:t> </a:t>
            </a:r>
            <a:r>
              <a:rPr lang="en-US" sz="2800" b="1" kern="0" dirty="0" err="1">
                <a:solidFill>
                  <a:prstClr val="black"/>
                </a:solidFill>
                <a:effectLst>
                  <a:glow rad="63500">
                    <a:srgbClr val="C0504D">
                      <a:satMod val="175000"/>
                      <a:alpha val="40000"/>
                    </a:srgbClr>
                  </a:glow>
                </a:effectLst>
              </a:rPr>
              <a:t>কাজের</a:t>
            </a:r>
            <a:r>
              <a:rPr lang="en-US" sz="2800" b="1" kern="0" dirty="0">
                <a:solidFill>
                  <a:prstClr val="black"/>
                </a:solidFill>
                <a:effectLst>
                  <a:glow rad="63500">
                    <a:srgbClr val="C0504D">
                      <a:satMod val="175000"/>
                      <a:alpha val="40000"/>
                    </a:srgbClr>
                  </a:glow>
                </a:effectLst>
              </a:rPr>
              <a:t> </a:t>
            </a:r>
            <a:r>
              <a:rPr lang="en-US" sz="2800" b="1" kern="0" dirty="0" err="1">
                <a:solidFill>
                  <a:prstClr val="black"/>
                </a:solidFill>
                <a:effectLst>
                  <a:glow rad="63500">
                    <a:srgbClr val="C0504D">
                      <a:satMod val="175000"/>
                      <a:alpha val="40000"/>
                    </a:srgbClr>
                  </a:glow>
                </a:effectLst>
              </a:rPr>
              <a:t>জন্য</a:t>
            </a:r>
            <a:r>
              <a:rPr lang="en-US" sz="2800" b="1" kern="0" dirty="0">
                <a:solidFill>
                  <a:prstClr val="black"/>
                </a:solidFill>
                <a:effectLst>
                  <a:glow rad="63500">
                    <a:srgbClr val="C0504D">
                      <a:satMod val="175000"/>
                      <a:alpha val="40000"/>
                    </a:srgbClr>
                  </a:glow>
                </a:effectLst>
              </a:rPr>
              <a:t> </a:t>
            </a:r>
            <a:r>
              <a:rPr lang="en-US" sz="2800" b="1" kern="0" dirty="0" err="1">
                <a:solidFill>
                  <a:prstClr val="black"/>
                </a:solidFill>
                <a:effectLst>
                  <a:glow rad="63500">
                    <a:srgbClr val="C0504D">
                      <a:satMod val="175000"/>
                      <a:alpha val="40000"/>
                    </a:srgbClr>
                  </a:glow>
                </a:effectLst>
              </a:rPr>
              <a:t>ব্যবহৃত</a:t>
            </a:r>
            <a:r>
              <a:rPr lang="en-US" sz="2800" b="1" kern="0" dirty="0">
                <a:solidFill>
                  <a:prstClr val="black"/>
                </a:solidFill>
                <a:effectLst>
                  <a:glow rad="63500">
                    <a:srgbClr val="C0504D">
                      <a:satMod val="175000"/>
                      <a:alpha val="40000"/>
                    </a:srgbClr>
                  </a:glow>
                </a:effectLst>
              </a:rPr>
              <a:t> </a:t>
            </a:r>
            <a:r>
              <a:rPr lang="en-US" sz="2800" b="1" kern="0" dirty="0" err="1">
                <a:solidFill>
                  <a:prstClr val="black"/>
                </a:solidFill>
                <a:effectLst>
                  <a:glow rad="63500">
                    <a:srgbClr val="C0504D">
                      <a:satMod val="175000"/>
                      <a:alpha val="40000"/>
                    </a:srgbClr>
                  </a:glow>
                </a:effectLst>
              </a:rPr>
              <a:t>হচ্ছে</a:t>
            </a:r>
            <a:r>
              <a:rPr lang="en-US" sz="2800" b="1" kern="0" dirty="0">
                <a:solidFill>
                  <a:prstClr val="black"/>
                </a:solidFill>
                <a:effectLst>
                  <a:glow rad="63500">
                    <a:srgbClr val="C0504D">
                      <a:satMod val="175000"/>
                      <a:alpha val="40000"/>
                    </a:srgbClr>
                  </a:glow>
                </a:effectLst>
              </a:rPr>
              <a:t>  ?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58907"/>
            <a:ext cx="8001000" cy="4227493"/>
          </a:xfrm>
          <a:prstGeom prst="rect">
            <a:avLst/>
          </a:prstGeom>
        </p:spPr>
      </p:pic>
      <p:sp>
        <p:nvSpPr>
          <p:cNvPr id="4" name="TextBox 3"/>
          <p:cNvSpPr txBox="1"/>
          <p:nvPr/>
        </p:nvSpPr>
        <p:spPr>
          <a:xfrm>
            <a:off x="2473037" y="5791201"/>
            <a:ext cx="6138219" cy="584775"/>
          </a:xfrm>
          <a:prstGeom prst="rect">
            <a:avLst/>
          </a:prstGeom>
          <a:noFill/>
        </p:spPr>
        <p:txBody>
          <a:bodyPr wrap="none" rtlCol="0">
            <a:spAutoFit/>
          </a:bodyPr>
          <a:lstStyle/>
          <a:p>
            <a:r>
              <a:rPr lang="as-IN" sz="3200" b="1" dirty="0">
                <a:ln>
                  <a:solidFill>
                    <a:srgbClr val="00B050"/>
                  </a:solidFill>
                </a:ln>
              </a:rPr>
              <a:t>চিকিৎসা</a:t>
            </a:r>
            <a:r>
              <a:rPr lang="en-US" sz="3200" b="1" dirty="0">
                <a:ln>
                  <a:solidFill>
                    <a:srgbClr val="00B050"/>
                  </a:solidFill>
                </a:ln>
              </a:rPr>
              <a:t> </a:t>
            </a:r>
            <a:r>
              <a:rPr lang="en-US" sz="3200" b="1" dirty="0" err="1">
                <a:ln>
                  <a:solidFill>
                    <a:srgbClr val="00B050"/>
                  </a:solidFill>
                </a:ln>
              </a:rPr>
              <a:t>ক্ষেত্রে</a:t>
            </a:r>
            <a:r>
              <a:rPr lang="en-US" sz="3200" b="1" dirty="0">
                <a:ln>
                  <a:solidFill>
                    <a:srgbClr val="00B050"/>
                  </a:solidFill>
                </a:ln>
              </a:rPr>
              <a:t> </a:t>
            </a:r>
            <a:r>
              <a:rPr lang="en-US" sz="3200" b="1" dirty="0" err="1">
                <a:ln>
                  <a:solidFill>
                    <a:srgbClr val="00B050"/>
                  </a:solidFill>
                </a:ln>
              </a:rPr>
              <a:t>ব্যবহৃত</a:t>
            </a:r>
            <a:r>
              <a:rPr lang="en-US" sz="3200" b="1" dirty="0">
                <a:ln>
                  <a:solidFill>
                    <a:srgbClr val="00B050"/>
                  </a:solidFill>
                </a:ln>
              </a:rPr>
              <a:t> </a:t>
            </a:r>
            <a:r>
              <a:rPr lang="en-US" sz="3200" b="1" dirty="0" err="1">
                <a:ln>
                  <a:solidFill>
                    <a:srgbClr val="00B050"/>
                  </a:solidFill>
                </a:ln>
              </a:rPr>
              <a:t>হচ্ছে</a:t>
            </a:r>
            <a:r>
              <a:rPr lang="en-US" sz="3200" b="1" dirty="0">
                <a:ln>
                  <a:solidFill>
                    <a:srgbClr val="00B050"/>
                  </a:solidFill>
                </a:ln>
              </a:rPr>
              <a:t>।  </a:t>
            </a:r>
          </a:p>
        </p:txBody>
      </p:sp>
    </p:spTree>
    <p:extLst>
      <p:ext uri="{BB962C8B-B14F-4D97-AF65-F5344CB8AC3E}">
        <p14:creationId xmlns:p14="http://schemas.microsoft.com/office/powerpoint/2010/main" val="783143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412753"/>
            <a:ext cx="4592924" cy="584775"/>
          </a:xfrm>
          <a:prstGeom prst="rect">
            <a:avLst/>
          </a:prstGeom>
        </p:spPr>
        <p:txBody>
          <a:bodyPr wrap="none">
            <a:spAutoFit/>
          </a:bodyPr>
          <a:lstStyle/>
          <a:p>
            <a:pPr>
              <a:defRPr/>
            </a:pPr>
            <a:r>
              <a:rPr lang="en-US" sz="3200" b="1" kern="0" dirty="0" err="1">
                <a:ln>
                  <a:solidFill>
                    <a:srgbClr val="FF0000"/>
                  </a:solidFill>
                </a:ln>
                <a:solidFill>
                  <a:srgbClr val="002060"/>
                </a:solidFill>
              </a:rPr>
              <a:t>আজকের</a:t>
            </a:r>
            <a:r>
              <a:rPr lang="en-US" sz="3200" b="1" kern="0" dirty="0">
                <a:ln>
                  <a:solidFill>
                    <a:srgbClr val="FF0000"/>
                  </a:solidFill>
                </a:ln>
                <a:solidFill>
                  <a:srgbClr val="002060"/>
                </a:solidFill>
              </a:rPr>
              <a:t> </a:t>
            </a:r>
            <a:r>
              <a:rPr lang="en-US" sz="3200" b="1" kern="0" dirty="0" err="1">
                <a:ln>
                  <a:solidFill>
                    <a:srgbClr val="FF0000"/>
                  </a:solidFill>
                </a:ln>
                <a:solidFill>
                  <a:srgbClr val="002060"/>
                </a:solidFill>
              </a:rPr>
              <a:t>পাঠের</a:t>
            </a:r>
            <a:r>
              <a:rPr lang="en-US" sz="3200" b="1" kern="0" dirty="0">
                <a:ln>
                  <a:solidFill>
                    <a:srgbClr val="FF0000"/>
                  </a:solidFill>
                </a:ln>
                <a:solidFill>
                  <a:srgbClr val="002060"/>
                </a:solidFill>
              </a:rPr>
              <a:t> </a:t>
            </a:r>
            <a:r>
              <a:rPr lang="en-US" sz="3200" b="1" kern="0" dirty="0" err="1">
                <a:ln>
                  <a:solidFill>
                    <a:srgbClr val="FF0000"/>
                  </a:solidFill>
                </a:ln>
                <a:solidFill>
                  <a:srgbClr val="002060"/>
                </a:solidFill>
              </a:rPr>
              <a:t>বিষয়</a:t>
            </a:r>
            <a:r>
              <a:rPr lang="en-US" sz="3200" b="1" kern="0" dirty="0">
                <a:ln>
                  <a:solidFill>
                    <a:srgbClr val="FF0000"/>
                  </a:solidFill>
                </a:ln>
                <a:solidFill>
                  <a:srgbClr val="002060"/>
                </a:solidFill>
              </a:rPr>
              <a:t> </a:t>
            </a:r>
          </a:p>
        </p:txBody>
      </p:sp>
      <p:sp>
        <p:nvSpPr>
          <p:cNvPr id="4" name="TextBox 3"/>
          <p:cNvSpPr txBox="1"/>
          <p:nvPr/>
        </p:nvSpPr>
        <p:spPr>
          <a:xfrm flipH="1">
            <a:off x="4825465" y="5631872"/>
            <a:ext cx="2865120" cy="523220"/>
          </a:xfrm>
          <a:prstGeom prst="rect">
            <a:avLst/>
          </a:prstGeom>
          <a:noFill/>
        </p:spPr>
        <p:txBody>
          <a:bodyPr wrap="square" rtlCol="0">
            <a:spAutoFit/>
          </a:bodyPr>
          <a:lstStyle/>
          <a:p>
            <a:r>
              <a:rPr lang="en-US" sz="2800" b="1" dirty="0">
                <a:ln>
                  <a:solidFill>
                    <a:srgbClr val="00B0F0"/>
                  </a:solidFill>
                </a:ln>
              </a:rPr>
              <a:t>     </a:t>
            </a:r>
            <a:r>
              <a:rPr lang="en-US" sz="2800" b="1" dirty="0" err="1">
                <a:ln>
                  <a:solidFill>
                    <a:srgbClr val="00B0F0"/>
                  </a:solidFill>
                </a:ln>
              </a:rPr>
              <a:t>চিকিৎসা</a:t>
            </a:r>
            <a:r>
              <a:rPr lang="en-US" sz="2800" b="1" dirty="0">
                <a:ln>
                  <a:solidFill>
                    <a:srgbClr val="00B0F0"/>
                  </a:solidFill>
                </a:ln>
              </a:rPr>
              <a:t> </a:t>
            </a:r>
            <a:r>
              <a:rPr lang="en-US" sz="2800" b="1" dirty="0" smtClean="0">
                <a:ln>
                  <a:solidFill>
                    <a:srgbClr val="00B0F0"/>
                  </a:solidFill>
                </a:ln>
              </a:rPr>
              <a:t>  </a:t>
            </a:r>
            <a:endParaRPr lang="en-US" sz="2800" b="1" dirty="0">
              <a:ln>
                <a:solidFill>
                  <a:srgbClr val="00B0F0"/>
                </a:solidFill>
              </a:ln>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801" y="1066800"/>
            <a:ext cx="6485323" cy="4495800"/>
          </a:xfrm>
          <a:prstGeom prst="rect">
            <a:avLst/>
          </a:prstGeom>
        </p:spPr>
      </p:pic>
    </p:spTree>
    <p:extLst>
      <p:ext uri="{BB962C8B-B14F-4D97-AF65-F5344CB8AC3E}">
        <p14:creationId xmlns:p14="http://schemas.microsoft.com/office/powerpoint/2010/main" val="249138928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838200"/>
            <a:ext cx="5486400" cy="523220"/>
          </a:xfrm>
          <a:prstGeom prst="rect">
            <a:avLst/>
          </a:prstGeom>
        </p:spPr>
        <p:txBody>
          <a:bodyPr wrap="square">
            <a:spAutoFit/>
          </a:bodyPr>
          <a:lstStyle/>
          <a:p>
            <a:pPr>
              <a:defRPr/>
            </a:pPr>
            <a:r>
              <a:rPr lang="en-US" sz="2800" b="1" kern="0" dirty="0">
                <a:ln>
                  <a:solidFill>
                    <a:srgbClr val="FF0000"/>
                  </a:solidFill>
                </a:ln>
              </a:rPr>
              <a:t>    </a:t>
            </a:r>
            <a:r>
              <a:rPr lang="en-US" sz="2800" b="1" kern="0" dirty="0" err="1">
                <a:ln>
                  <a:solidFill>
                    <a:srgbClr val="FF0000"/>
                  </a:solidFill>
                </a:ln>
              </a:rPr>
              <a:t>এই</a:t>
            </a:r>
            <a:r>
              <a:rPr lang="en-US" sz="2800" b="1" kern="0" dirty="0">
                <a:ln>
                  <a:solidFill>
                    <a:srgbClr val="FF0000"/>
                  </a:solidFill>
                </a:ln>
              </a:rPr>
              <a:t> </a:t>
            </a:r>
            <a:r>
              <a:rPr lang="en-US" sz="2800" b="1" kern="0" dirty="0" err="1">
                <a:ln>
                  <a:solidFill>
                    <a:srgbClr val="FF0000"/>
                  </a:solidFill>
                </a:ln>
              </a:rPr>
              <a:t>পাঠ</a:t>
            </a:r>
            <a:r>
              <a:rPr lang="en-US" sz="2800" b="1" kern="0" dirty="0">
                <a:ln>
                  <a:solidFill>
                    <a:srgbClr val="FF0000"/>
                  </a:solidFill>
                </a:ln>
              </a:rPr>
              <a:t> </a:t>
            </a:r>
            <a:r>
              <a:rPr lang="en-US" sz="2800" b="1" kern="0" dirty="0" err="1">
                <a:ln>
                  <a:solidFill>
                    <a:srgbClr val="FF0000"/>
                  </a:solidFill>
                </a:ln>
              </a:rPr>
              <a:t>শেষে</a:t>
            </a:r>
            <a:r>
              <a:rPr lang="en-US" sz="2800" b="1" kern="0" dirty="0">
                <a:ln>
                  <a:solidFill>
                    <a:srgbClr val="FF0000"/>
                  </a:solidFill>
                </a:ln>
              </a:rPr>
              <a:t> </a:t>
            </a:r>
            <a:r>
              <a:rPr lang="en-US" sz="2800" b="1" kern="0" dirty="0" err="1">
                <a:ln>
                  <a:solidFill>
                    <a:srgbClr val="FF0000"/>
                  </a:solidFill>
                </a:ln>
              </a:rPr>
              <a:t>শিক্ষার্থীরা</a:t>
            </a:r>
            <a:r>
              <a:rPr lang="en-US" sz="2800" b="1" kern="0" dirty="0">
                <a:ln>
                  <a:solidFill>
                    <a:srgbClr val="FF0000"/>
                  </a:solidFill>
                </a:ln>
              </a:rPr>
              <a:t> ……</a:t>
            </a:r>
          </a:p>
        </p:txBody>
      </p:sp>
      <p:sp>
        <p:nvSpPr>
          <p:cNvPr id="3" name="TextBox 2"/>
          <p:cNvSpPr txBox="1"/>
          <p:nvPr/>
        </p:nvSpPr>
        <p:spPr>
          <a:xfrm>
            <a:off x="1905000" y="1676400"/>
            <a:ext cx="8610600" cy="2862322"/>
          </a:xfrm>
          <a:prstGeom prst="rect">
            <a:avLst/>
          </a:prstGeom>
          <a:noFill/>
        </p:spPr>
        <p:txBody>
          <a:bodyPr wrap="square" rtlCol="0">
            <a:spAutoFit/>
          </a:bodyPr>
          <a:lstStyle/>
          <a:p>
            <a:pPr marL="342900" indent="-342900">
              <a:buFont typeface="Wingdings" pitchFamily="2" charset="2"/>
              <a:buChar char="v"/>
            </a:pPr>
            <a:r>
              <a:rPr lang="en-US" sz="2000" b="1" dirty="0" err="1"/>
              <a:t>চিকিৎসা</a:t>
            </a:r>
            <a:r>
              <a:rPr lang="en-US" sz="2000" b="1" dirty="0"/>
              <a:t> </a:t>
            </a:r>
            <a:r>
              <a:rPr lang="en-US" sz="2000" b="1" dirty="0" err="1"/>
              <a:t>ক্ষেত্রে</a:t>
            </a:r>
            <a:r>
              <a:rPr lang="en-US" sz="2000" b="1" dirty="0"/>
              <a:t> </a:t>
            </a:r>
            <a:r>
              <a:rPr lang="en-US" sz="2000" b="1" dirty="0" err="1"/>
              <a:t>তথ্য</a:t>
            </a:r>
            <a:r>
              <a:rPr lang="en-US" sz="2000" b="1" dirty="0"/>
              <a:t> ও </a:t>
            </a:r>
            <a:r>
              <a:rPr lang="en-US" sz="2000" b="1" dirty="0" err="1"/>
              <a:t>যোগাযোগ</a:t>
            </a:r>
            <a:r>
              <a:rPr lang="en-US" sz="2000" b="1" dirty="0"/>
              <a:t> </a:t>
            </a:r>
            <a:r>
              <a:rPr lang="en-US" sz="2000" b="1" dirty="0" err="1"/>
              <a:t>প্রযুক্তির</a:t>
            </a:r>
            <a:r>
              <a:rPr lang="en-US" sz="2000" b="1" dirty="0"/>
              <a:t> </a:t>
            </a:r>
            <a:r>
              <a:rPr lang="en-US" sz="2000" b="1" dirty="0" err="1"/>
              <a:t>ব্যবহার</a:t>
            </a:r>
            <a:r>
              <a:rPr lang="en-US" sz="2000" b="1" dirty="0"/>
              <a:t>  </a:t>
            </a:r>
            <a:r>
              <a:rPr lang="en-US" sz="2000" b="1" dirty="0" err="1"/>
              <a:t>সম্পর্কে</a:t>
            </a:r>
            <a:r>
              <a:rPr lang="en-US" sz="2000" b="1" dirty="0"/>
              <a:t> </a:t>
            </a:r>
            <a:r>
              <a:rPr lang="en-US" sz="2000" b="1" dirty="0" err="1"/>
              <a:t>বলতে</a:t>
            </a:r>
            <a:r>
              <a:rPr lang="en-US" sz="2000" b="1" dirty="0"/>
              <a:t> </a:t>
            </a:r>
            <a:r>
              <a:rPr lang="en-US" sz="2000" b="1" dirty="0" err="1"/>
              <a:t>পারবে</a:t>
            </a:r>
            <a:r>
              <a:rPr lang="en-US" sz="2000" b="1" dirty="0"/>
              <a:t>।  </a:t>
            </a:r>
          </a:p>
          <a:p>
            <a:pPr marL="342900" indent="-342900">
              <a:buFont typeface="Wingdings" pitchFamily="2" charset="2"/>
              <a:buChar char="v"/>
            </a:pPr>
            <a:endParaRPr lang="en-US" sz="2000" b="1" dirty="0"/>
          </a:p>
          <a:p>
            <a:pPr marL="342900" indent="-342900">
              <a:buFont typeface="Wingdings" pitchFamily="2" charset="2"/>
              <a:buChar char="v"/>
            </a:pPr>
            <a:r>
              <a:rPr lang="en-US" sz="2000" b="1" dirty="0" err="1"/>
              <a:t>টেলিমেডিসিন</a:t>
            </a:r>
            <a:r>
              <a:rPr lang="en-US" sz="2000" b="1" dirty="0"/>
              <a:t> </a:t>
            </a:r>
            <a:r>
              <a:rPr lang="en-US" sz="2000" b="1" dirty="0" err="1"/>
              <a:t>এর</a:t>
            </a:r>
            <a:r>
              <a:rPr lang="en-US" sz="2000" b="1" dirty="0"/>
              <a:t> </a:t>
            </a:r>
            <a:r>
              <a:rPr lang="en-US" sz="2000" b="1" dirty="0" err="1"/>
              <a:t>সুবিধা</a:t>
            </a:r>
            <a:r>
              <a:rPr lang="en-US" sz="2000" b="1" dirty="0"/>
              <a:t>  </a:t>
            </a:r>
            <a:r>
              <a:rPr lang="en-US" sz="2000" b="1" dirty="0" err="1"/>
              <a:t>সম্পর্কে</a:t>
            </a:r>
            <a:r>
              <a:rPr lang="en-US" sz="2000" b="1" dirty="0"/>
              <a:t> </a:t>
            </a:r>
            <a:r>
              <a:rPr lang="en-US" sz="2000" b="1" dirty="0" err="1"/>
              <a:t>বলতে</a:t>
            </a:r>
            <a:r>
              <a:rPr lang="en-US" sz="2000" b="1" dirty="0"/>
              <a:t> </a:t>
            </a:r>
            <a:r>
              <a:rPr lang="en-US" sz="2000" b="1" dirty="0" err="1"/>
              <a:t>পারবে</a:t>
            </a:r>
            <a:r>
              <a:rPr lang="en-US" sz="2000" b="1" dirty="0"/>
              <a:t> । </a:t>
            </a:r>
          </a:p>
          <a:p>
            <a:pPr marL="342900" indent="-342900">
              <a:buFont typeface="Wingdings" pitchFamily="2" charset="2"/>
              <a:buChar char="v"/>
            </a:pPr>
            <a:endParaRPr lang="en-US" sz="2000" b="1" dirty="0"/>
          </a:p>
          <a:p>
            <a:pPr marL="342900" indent="-342900">
              <a:buFont typeface="Wingdings" pitchFamily="2" charset="2"/>
              <a:buChar char="v"/>
            </a:pPr>
            <a:r>
              <a:rPr lang="en-US" sz="2000" b="1" dirty="0" err="1"/>
              <a:t>শিশুর</a:t>
            </a:r>
            <a:r>
              <a:rPr lang="en-US" sz="2000" b="1" dirty="0"/>
              <a:t> </a:t>
            </a:r>
            <a:r>
              <a:rPr lang="en-US" sz="2000" b="1" dirty="0" err="1"/>
              <a:t>টীকা</a:t>
            </a:r>
            <a:r>
              <a:rPr lang="en-US" sz="2000" b="1" dirty="0"/>
              <a:t>  </a:t>
            </a:r>
            <a:r>
              <a:rPr lang="en-US" sz="2000" b="1" dirty="0" err="1"/>
              <a:t>দেওয়া</a:t>
            </a:r>
            <a:r>
              <a:rPr lang="en-US" sz="2000" b="1" dirty="0"/>
              <a:t> </a:t>
            </a:r>
            <a:r>
              <a:rPr lang="en-US" sz="2000" b="1" dirty="0" err="1"/>
              <a:t>সম্পর্কে</a:t>
            </a:r>
            <a:r>
              <a:rPr lang="en-US" sz="2000" b="1" dirty="0"/>
              <a:t> </a:t>
            </a:r>
            <a:r>
              <a:rPr lang="en-US" sz="2000" b="1" dirty="0" err="1"/>
              <a:t>ব্যাখ্যা</a:t>
            </a:r>
            <a:r>
              <a:rPr lang="en-US" sz="2000" b="1" dirty="0"/>
              <a:t> </a:t>
            </a:r>
            <a:r>
              <a:rPr lang="en-US" sz="2000" b="1" dirty="0" err="1"/>
              <a:t>করতে</a:t>
            </a:r>
            <a:r>
              <a:rPr lang="en-US" sz="2000" b="1" dirty="0"/>
              <a:t> </a:t>
            </a:r>
            <a:r>
              <a:rPr lang="en-US" sz="2000" b="1" dirty="0" err="1"/>
              <a:t>পারবে</a:t>
            </a:r>
            <a:r>
              <a:rPr lang="en-US" sz="2000" b="1" dirty="0"/>
              <a:t> । </a:t>
            </a:r>
          </a:p>
          <a:p>
            <a:endParaRPr lang="en-US" sz="2000" b="1" dirty="0"/>
          </a:p>
          <a:p>
            <a:pPr marL="342900" indent="-342900">
              <a:buFont typeface="Wingdings" pitchFamily="2" charset="2"/>
              <a:buChar char="v"/>
            </a:pPr>
            <a:r>
              <a:rPr lang="as-IN" sz="2000" b="1" dirty="0"/>
              <a:t>দেহকোষে জিনের গঠন বিন্যাস পরীক্ষা বা জিনোম সিকোয়েন্সিং</a:t>
            </a:r>
            <a:r>
              <a:rPr lang="en-US" sz="2000" b="1" dirty="0"/>
              <a:t> </a:t>
            </a:r>
            <a:r>
              <a:rPr lang="en-US" sz="2000" b="1" dirty="0" err="1"/>
              <a:t>সম্পর্কে</a:t>
            </a:r>
            <a:r>
              <a:rPr lang="en-US" sz="2000" b="1" dirty="0"/>
              <a:t> </a:t>
            </a:r>
            <a:r>
              <a:rPr lang="en-US" sz="2000" b="1" dirty="0" err="1"/>
              <a:t>বিশ্লেষণ</a:t>
            </a:r>
            <a:r>
              <a:rPr lang="en-US" sz="2000" b="1" dirty="0"/>
              <a:t> </a:t>
            </a:r>
            <a:r>
              <a:rPr lang="en-US" sz="2000" b="1" dirty="0" err="1"/>
              <a:t>করতে</a:t>
            </a:r>
            <a:r>
              <a:rPr lang="en-US" sz="2000" b="1" dirty="0"/>
              <a:t> </a:t>
            </a:r>
            <a:r>
              <a:rPr lang="en-US" sz="2000" b="1" dirty="0" err="1"/>
              <a:t>পারবে</a:t>
            </a:r>
            <a:r>
              <a:rPr lang="en-US" sz="2000" b="1" dirty="0"/>
              <a:t> । </a:t>
            </a:r>
            <a:endParaRPr lang="en-US" sz="2000" dirty="0"/>
          </a:p>
        </p:txBody>
      </p:sp>
    </p:spTree>
    <p:extLst>
      <p:ext uri="{BB962C8B-B14F-4D97-AF65-F5344CB8AC3E}">
        <p14:creationId xmlns:p14="http://schemas.microsoft.com/office/powerpoint/2010/main" val="3989288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783" y="0"/>
            <a:ext cx="4772691" cy="32004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474" y="1"/>
            <a:ext cx="4350527" cy="3200401"/>
          </a:xfrm>
          <a:prstGeom prst="rect">
            <a:avLst/>
          </a:prstGeom>
        </p:spPr>
      </p:pic>
      <p:sp>
        <p:nvSpPr>
          <p:cNvPr id="4" name="TextBox 3"/>
          <p:cNvSpPr txBox="1"/>
          <p:nvPr/>
        </p:nvSpPr>
        <p:spPr>
          <a:xfrm>
            <a:off x="1572491" y="3352800"/>
            <a:ext cx="9095509" cy="3416320"/>
          </a:xfrm>
          <a:prstGeom prst="rect">
            <a:avLst/>
          </a:prstGeom>
          <a:noFill/>
        </p:spPr>
        <p:txBody>
          <a:bodyPr wrap="square" rtlCol="0">
            <a:spAutoFit/>
          </a:bodyPr>
          <a:lstStyle/>
          <a:p>
            <a:pPr algn="just"/>
            <a:r>
              <a:rPr lang="as-IN" sz="2400" b="1" dirty="0"/>
              <a:t>উন্নত চিকিৎসা প্রযুক্তিটি চিকিৎসকদের, আরও ভালোভাবে রোগীদের চিকিৎসা করার এবং পেশাদারদের অনশীলন করার সুযোগ দেয়।</a:t>
            </a:r>
            <a:r>
              <a:rPr lang="en-US" sz="2400" b="1" dirty="0" err="1"/>
              <a:t>বর্তমানে</a:t>
            </a:r>
            <a:r>
              <a:rPr lang="en-US" sz="2400" b="1" dirty="0"/>
              <a:t> </a:t>
            </a:r>
            <a:r>
              <a:rPr lang="en-US" sz="2400" b="1" dirty="0" err="1"/>
              <a:t>তথ্য</a:t>
            </a:r>
            <a:r>
              <a:rPr lang="en-US" sz="2400" b="1" dirty="0"/>
              <a:t> </a:t>
            </a:r>
            <a:r>
              <a:rPr lang="en-US" sz="2400" b="1" dirty="0" err="1"/>
              <a:t>প্রযুক্তি</a:t>
            </a:r>
            <a:r>
              <a:rPr lang="en-US" sz="2400" b="1" dirty="0"/>
              <a:t> </a:t>
            </a:r>
            <a:r>
              <a:rPr lang="en-US" sz="2400" b="1" dirty="0" err="1"/>
              <a:t>ব্যবহার</a:t>
            </a:r>
            <a:r>
              <a:rPr lang="en-US" sz="2400" b="1" dirty="0"/>
              <a:t> </a:t>
            </a:r>
            <a:r>
              <a:rPr lang="en-US" sz="2400" b="1" dirty="0" err="1"/>
              <a:t>করে</a:t>
            </a:r>
            <a:r>
              <a:rPr lang="en-US" sz="2400" b="1" dirty="0"/>
              <a:t> </a:t>
            </a:r>
            <a:r>
              <a:rPr lang="en-US" sz="2400" b="1" dirty="0" err="1"/>
              <a:t>সঠিক</a:t>
            </a:r>
            <a:r>
              <a:rPr lang="en-US" sz="2400" b="1" dirty="0"/>
              <a:t> </a:t>
            </a:r>
            <a:r>
              <a:rPr lang="en-US" sz="2400" b="1" dirty="0" err="1"/>
              <a:t>চিকিৎসা</a:t>
            </a:r>
            <a:r>
              <a:rPr lang="en-US" sz="2400" b="1" dirty="0"/>
              <a:t> </a:t>
            </a:r>
            <a:r>
              <a:rPr lang="en-US" sz="2400" b="1" dirty="0" err="1"/>
              <a:t>প্রদান</a:t>
            </a:r>
            <a:r>
              <a:rPr lang="en-US" sz="2400" b="1" dirty="0"/>
              <a:t> </a:t>
            </a:r>
            <a:r>
              <a:rPr lang="en-US" sz="2400" b="1" dirty="0" err="1"/>
              <a:t>করে</a:t>
            </a:r>
            <a:r>
              <a:rPr lang="en-US" sz="2400" b="1" dirty="0"/>
              <a:t> </a:t>
            </a:r>
            <a:r>
              <a:rPr lang="en-US" sz="2400" b="1" dirty="0" err="1"/>
              <a:t>সঠিক</a:t>
            </a:r>
            <a:r>
              <a:rPr lang="en-US" sz="2400" b="1" dirty="0"/>
              <a:t> </a:t>
            </a:r>
            <a:r>
              <a:rPr lang="en-US" sz="2400" b="1" dirty="0" err="1"/>
              <a:t>ঔষধ</a:t>
            </a:r>
            <a:r>
              <a:rPr lang="en-US" sz="2400" b="1" dirty="0"/>
              <a:t> </a:t>
            </a:r>
            <a:r>
              <a:rPr lang="en-US" sz="2400" b="1" dirty="0" err="1"/>
              <a:t>নির্বাচন</a:t>
            </a:r>
            <a:r>
              <a:rPr lang="en-US" sz="2400" b="1" dirty="0"/>
              <a:t> ও </a:t>
            </a:r>
            <a:r>
              <a:rPr lang="en-US" sz="2400" b="1" dirty="0" err="1"/>
              <a:t>পেস্ক্রিপশন</a:t>
            </a:r>
            <a:r>
              <a:rPr lang="en-US" sz="2400" b="1" dirty="0"/>
              <a:t> </a:t>
            </a:r>
            <a:r>
              <a:rPr lang="en-US" sz="2400" b="1" dirty="0" err="1"/>
              <a:t>করা</a:t>
            </a:r>
            <a:r>
              <a:rPr lang="en-US" sz="2400" b="1" dirty="0"/>
              <a:t> </a:t>
            </a:r>
            <a:r>
              <a:rPr lang="en-US" sz="2400" b="1" dirty="0" err="1"/>
              <a:t>হচ্ছে</a:t>
            </a:r>
            <a:r>
              <a:rPr lang="en-US" sz="2400" b="1" dirty="0"/>
              <a:t> ।</a:t>
            </a:r>
            <a:r>
              <a:rPr lang="as-IN" sz="2400" b="1" dirty="0"/>
              <a:t>চিকিৎসা ক্ষেত্রে। এই তথ্য প্রযুক্তিগুলি ইলেকট্রনিক মেডিক্যাল রেকর্ড, টেলিহেলথ সার্ভিস, মোবাইল টেকনোলজি ( যেমন – ট্যাবলেট, স্মার্ট ফোন ইত্যাদি ) ব্যবহার বৃদ্ধি করেছে। চিকিৎসক এবং চিকিৎসা গবেষণা রোগ নির্ণয় ও রোগ নিরাময়ের পাশাপাশি নতুনত্ব ঔষধ তৈরিতে অনবরত পরীক্ষা করে চলেছে।</a:t>
            </a:r>
            <a:r>
              <a:rPr lang="en-US" sz="2400" b="1" dirty="0"/>
              <a:t>  </a:t>
            </a:r>
          </a:p>
        </p:txBody>
      </p:sp>
    </p:spTree>
    <p:extLst>
      <p:ext uri="{BB962C8B-B14F-4D97-AF65-F5344CB8AC3E}">
        <p14:creationId xmlns:p14="http://schemas.microsoft.com/office/powerpoint/2010/main" val="244905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Scale>
                                      <p:cBhvr>
                                        <p:cTn id="1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xEl>
                                              <p:pRg st="0" end="0"/>
                                            </p:txEl>
                                          </p:spTgt>
                                        </p:tgtEl>
                                        <p:attrNameLst>
                                          <p:attrName>ppt_x</p:attrName>
                                          <p:attrName>ppt_y</p:attrName>
                                        </p:attrNameLst>
                                      </p:cBhvr>
                                    </p:animMotion>
                                    <p:animEffect transition="in" filter="fade">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636" y="2971800"/>
            <a:ext cx="9067800" cy="3785652"/>
          </a:xfrm>
          <a:prstGeom prst="rect">
            <a:avLst/>
          </a:prstGeom>
        </p:spPr>
        <p:txBody>
          <a:bodyPr wrap="square">
            <a:spAutoFit/>
          </a:bodyPr>
          <a:lstStyle/>
          <a:p>
            <a:pPr algn="just"/>
            <a:r>
              <a:rPr lang="as-IN" sz="2000" b="1" dirty="0"/>
              <a:t>বর্তমান পরিস্থিতিতে মানুষ নানা সমস্যা নিয়ে চিকিৎসার জন্য নানা স্থানে ছোটাছুটি করছেন। অনেক সময় সঠিক জায়গায় পৌঁছাতে পারছেন না। তাঁদের এই টেলিমেডিসিন স্বাস্থ্যসেবা কার্যক্রম ওই সব রোগীদের জন্য সবচেয়ে বেশি কাজে আসছে। হাজার হাজার মাইল দূর থেকে টেলিযোগাযোগের মাধ্যমে রোগীদের সঙ্গে ডাক্তারদের সংযোগ স্থাপন করে তোলে প্রযুক্তি। চিকিৎসকের সঙ্গে রোগীদের ভিডিও কনফারেন্সে কথা বলে সমস্যা সমাধান করা , আজকের পৃথিবীতে অস্বাভাবিক ঘটনা নয়। এতে সময় অপচয় কম হয় বা এক জায়গা থেকে অন্য জায়গায় গিয়ে চিকিৎসা করানোর জন্য টাকা খরচও কম হয়। স্বাস্থ্য সেবার প্রযুক্তি মাধ্যমে বিশ্বের যে কোন স্থানে বিশেষজ্ঞ বা ডাক্তারকে দ্রুত স্বাস্থ্য তথ্য পাঠানো সম্ভব।মোবাইল ডিভাইস প্রযুক্তির মাধ্যমে চিকিৎসকরা তাদের যে কোন প্রয়োজনীয় তথ্য বিশ্বের যে কোন স্থানে বহন করে নিয়ে যেতে পারে।</a:t>
            </a:r>
            <a:endParaRPr lang="en-US" sz="2000" b="1"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1" y="-6928"/>
            <a:ext cx="2777837" cy="2826327"/>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764" y="0"/>
            <a:ext cx="3311236" cy="281940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710" y="-1"/>
            <a:ext cx="2959323" cy="2819401"/>
          </a:xfrm>
          <a:prstGeom prst="rect">
            <a:avLst/>
          </a:prstGeom>
        </p:spPr>
      </p:pic>
    </p:spTree>
    <p:extLst>
      <p:ext uri="{BB962C8B-B14F-4D97-AF65-F5344CB8AC3E}">
        <p14:creationId xmlns:p14="http://schemas.microsoft.com/office/powerpoint/2010/main" val="25005823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Scale>
                                      <p:cBhvr>
                                        <p:cTn id="2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gtEl>
                                        <p:attrNameLst>
                                          <p:attrName>ppt_x</p:attrName>
                                          <p:attrName>ppt_y</p:attrName>
                                        </p:attrNameLst>
                                      </p:cBhvr>
                                    </p:animMotion>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073" y="-27709"/>
            <a:ext cx="4343400" cy="269471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2" y="1"/>
            <a:ext cx="4800599" cy="2667001"/>
          </a:xfrm>
          <a:prstGeom prst="rect">
            <a:avLst/>
          </a:prstGeom>
        </p:spPr>
      </p:pic>
      <p:sp>
        <p:nvSpPr>
          <p:cNvPr id="4" name="Rectangle 3"/>
          <p:cNvSpPr/>
          <p:nvPr/>
        </p:nvSpPr>
        <p:spPr>
          <a:xfrm>
            <a:off x="1544782" y="2694711"/>
            <a:ext cx="9144000" cy="4401205"/>
          </a:xfrm>
          <a:prstGeom prst="rect">
            <a:avLst/>
          </a:prstGeom>
        </p:spPr>
        <p:txBody>
          <a:bodyPr wrap="square">
            <a:spAutoFit/>
          </a:bodyPr>
          <a:lstStyle/>
          <a:p>
            <a:pPr algn="just"/>
            <a:r>
              <a:rPr lang="as-IN" sz="2000" b="1" dirty="0"/>
              <a:t>জীবানুগুলিকে কিভাবে ধ্বংস করতে হয় তা মনে রাখে। ফলে ভবিষ্যতে যখন সত্যি সত্যি সংক্রমণ ঘটে তখন দেহের রোগ প্রতিরোধ ব্যবস্থা খুব দ্রুত অ্যান্টিবডি তৈরি করে জীবানুগুলিকে ধ্বংস করে ফেলে ও শরীর সুস্থ থাকে। এই ভাবেই টিকার মাধ্যমে দেহের রোগ প্রতিরোধ শক্তি বৃদ্ধি পায়।</a:t>
            </a:r>
            <a:r>
              <a:rPr lang="en-US" sz="2000" b="1" dirty="0" err="1"/>
              <a:t>মৃত্যুহার</a:t>
            </a:r>
            <a:r>
              <a:rPr lang="en-US" sz="2000" b="1" dirty="0"/>
              <a:t> </a:t>
            </a:r>
            <a:r>
              <a:rPr lang="en-US" sz="2000" b="1" dirty="0" err="1"/>
              <a:t>কমে</a:t>
            </a:r>
            <a:r>
              <a:rPr lang="en-US" sz="2000" b="1" dirty="0"/>
              <a:t>।      </a:t>
            </a:r>
            <a:r>
              <a:rPr lang="as-IN" sz="2000" b="1" dirty="0"/>
              <a:t>টিকা সাধারণত তিন প্রকার-</a:t>
            </a:r>
          </a:p>
          <a:p>
            <a:r>
              <a:rPr lang="en-US" sz="2000" b="1" dirty="0">
                <a:solidFill>
                  <a:srgbClr val="FF0000"/>
                </a:solidFill>
              </a:rPr>
              <a:t>১। </a:t>
            </a:r>
            <a:r>
              <a:rPr lang="as-IN" sz="2000" b="1" dirty="0">
                <a:solidFill>
                  <a:srgbClr val="FF0000"/>
                </a:solidFill>
              </a:rPr>
              <a:t>লাইভ অ্যাটিনিউটেড</a:t>
            </a:r>
            <a:r>
              <a:rPr lang="en-US" sz="2000" b="1" dirty="0">
                <a:solidFill>
                  <a:srgbClr val="FF0000"/>
                </a:solidFill>
              </a:rPr>
              <a:t>। </a:t>
            </a:r>
            <a:r>
              <a:rPr lang="as-IN" sz="2000" b="1" dirty="0">
                <a:solidFill>
                  <a:srgbClr val="FF0000"/>
                </a:solidFill>
              </a:rPr>
              <a:t>যেমন-</a:t>
            </a:r>
          </a:p>
          <a:p>
            <a:pPr marL="285750" indent="-285750">
              <a:buFont typeface="Courier New" pitchFamily="49" charset="0"/>
              <a:buChar char="o"/>
            </a:pPr>
            <a:r>
              <a:rPr lang="as-IN" sz="2000" b="1" dirty="0"/>
              <a:t>ব্যাক্টেরিয়াজাত: বি সি জি, প্লেগ, টাইফয়েড ওরাল।</a:t>
            </a:r>
          </a:p>
          <a:p>
            <a:pPr marL="285750" indent="-285750">
              <a:buFont typeface="Courier New" pitchFamily="49" charset="0"/>
              <a:buChar char="o"/>
            </a:pPr>
            <a:r>
              <a:rPr lang="as-IN" sz="2000" b="1" dirty="0"/>
              <a:t>ভাইরাসজাত ও মুখে সেব্য: পোলিও,হাম, পীতজ্বর।</a:t>
            </a:r>
          </a:p>
          <a:p>
            <a:pPr marL="285750" indent="-285750">
              <a:buFont typeface="Courier New" pitchFamily="49" charset="0"/>
              <a:buChar char="o"/>
            </a:pPr>
            <a:r>
              <a:rPr lang="as-IN" sz="2000" b="1" dirty="0"/>
              <a:t>রিকেটসিয়াল-এপিডেমিক টাইফাস।</a:t>
            </a:r>
          </a:p>
          <a:p>
            <a:r>
              <a:rPr lang="en-US" sz="2000" b="1" dirty="0">
                <a:solidFill>
                  <a:srgbClr val="FF0000"/>
                </a:solidFill>
              </a:rPr>
              <a:t>২।  </a:t>
            </a:r>
            <a:r>
              <a:rPr lang="as-IN" sz="2000" b="1" dirty="0">
                <a:solidFill>
                  <a:srgbClr val="FF0000"/>
                </a:solidFill>
              </a:rPr>
              <a:t>নিহত/নিষ্ক্রিয়কৃত-</a:t>
            </a:r>
          </a:p>
          <a:p>
            <a:pPr marL="285750" indent="-285750">
              <a:buFont typeface="Courier New" pitchFamily="49" charset="0"/>
              <a:buChar char="o"/>
            </a:pPr>
            <a:r>
              <a:rPr lang="as-IN" sz="2000" b="1" dirty="0"/>
              <a:t>ব্যাক্টেরিয়াল-টাইফয়েড,কলেরা,পারটুসিস,</a:t>
            </a:r>
          </a:p>
          <a:p>
            <a:pPr marL="285750" indent="-285750">
              <a:buFont typeface="Courier New" pitchFamily="49" charset="0"/>
              <a:buChar char="o"/>
            </a:pPr>
            <a:r>
              <a:rPr lang="as-IN" sz="2000" b="1" dirty="0"/>
              <a:t>ভাইরাল-রেবিস,হেপাটাইটিস-বি।</a:t>
            </a:r>
          </a:p>
          <a:p>
            <a:r>
              <a:rPr lang="en-US" sz="2000" b="1" dirty="0">
                <a:solidFill>
                  <a:srgbClr val="FF0000"/>
                </a:solidFill>
              </a:rPr>
              <a:t>৩। </a:t>
            </a:r>
            <a:r>
              <a:rPr lang="as-IN" sz="2000" b="1" dirty="0">
                <a:solidFill>
                  <a:srgbClr val="FF0000"/>
                </a:solidFill>
              </a:rPr>
              <a:t>টক্সয়েড - টিটেনাস,ডিপথেরিয়া।</a:t>
            </a:r>
          </a:p>
          <a:p>
            <a:endParaRPr lang="as-IN" sz="2000" b="1" dirty="0"/>
          </a:p>
        </p:txBody>
      </p:sp>
    </p:spTree>
    <p:extLst>
      <p:ext uri="{BB962C8B-B14F-4D97-AF65-F5344CB8AC3E}">
        <p14:creationId xmlns:p14="http://schemas.microsoft.com/office/powerpoint/2010/main" val="24457377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588</Words>
  <Application>Microsoft Office PowerPoint</Application>
  <PresentationFormat>Widescreen</PresentationFormat>
  <Paragraphs>50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Courier New</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6</cp:revision>
  <dcterms:created xsi:type="dcterms:W3CDTF">2022-03-31T16:16:13Z</dcterms:created>
  <dcterms:modified xsi:type="dcterms:W3CDTF">2022-03-31T16:30:03Z</dcterms:modified>
</cp:coreProperties>
</file>