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7" r:id="rId3"/>
    <p:sldId id="285" r:id="rId4"/>
    <p:sldId id="280" r:id="rId5"/>
    <p:sldId id="262" r:id="rId6"/>
    <p:sldId id="260" r:id="rId7"/>
    <p:sldId id="267" r:id="rId8"/>
    <p:sldId id="263" r:id="rId9"/>
    <p:sldId id="264" r:id="rId10"/>
    <p:sldId id="278" r:id="rId11"/>
    <p:sldId id="270" r:id="rId12"/>
    <p:sldId id="279" r:id="rId13"/>
    <p:sldId id="256" r:id="rId14"/>
    <p:sldId id="284" r:id="rId15"/>
    <p:sldId id="266" r:id="rId16"/>
    <p:sldId id="271" r:id="rId17"/>
    <p:sldId id="272" r:id="rId18"/>
    <p:sldId id="273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FF"/>
    <a:srgbClr val="00FFFF"/>
    <a:srgbClr val="66FF99"/>
    <a:srgbClr val="F6E5FF"/>
    <a:srgbClr val="CC66FF"/>
    <a:srgbClr val="66FF33"/>
    <a:srgbClr val="FF00FF"/>
    <a:srgbClr val="FFCC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2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F9B67-38C7-4951-BD2B-5C6262416A6A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EFF9-CCAC-4EC8-B192-C4D73C9C5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আকর্ষন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48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– ২ মিনিট। শিক্ষক</a:t>
            </a:r>
            <a:r>
              <a:rPr lang="bn-IN" baseline="0" dirty="0" smtClean="0"/>
              <a:t> সঠিক সমাধান শিক্ষার্থী দ্বারা বোর্ডে নির্ণয় করতে সহায়তা করতে পারেন।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64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সারনীতে কয়টি ঘর</a:t>
            </a:r>
            <a:r>
              <a:rPr lang="bn-IN" baseline="0" dirty="0" smtClean="0"/>
              <a:t> আছে? ক্রমযোজিত গনসংখ্যা কী?</a:t>
            </a:r>
            <a:r>
              <a:rPr lang="en-US" baseline="0" dirty="0" smtClean="0"/>
              <a:t> 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baseline="0" dirty="0" smtClean="0"/>
              <a:t> কীসের প্রতীক? মধ্যক নির্ণয়ের সূত্র কী? প্রাপ্ত নম্বরের মধ্যক কত</a:t>
            </a:r>
            <a:r>
              <a:rPr lang="bn-IN" baseline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99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কোন সংখ্যার</a:t>
            </a:r>
            <a:r>
              <a:rPr lang="bn-IN" baseline="0" dirty="0" smtClean="0"/>
              <a:t> বেলুন সবচেয়ে বেশি আছে?</a:t>
            </a:r>
            <a:r>
              <a:rPr lang="bn-IN" dirty="0" smtClean="0"/>
              <a:t> প্রচুরক কাকে</a:t>
            </a:r>
            <a:r>
              <a:rPr lang="bn-IN" baseline="0" dirty="0" smtClean="0"/>
              <a:t> বলে?</a:t>
            </a:r>
            <a:r>
              <a:rPr lang="bn-IN" dirty="0" smtClean="0"/>
              <a:t> শিক্ষক</a:t>
            </a:r>
            <a:r>
              <a:rPr lang="bn-IN" baseline="0" dirty="0" smtClean="0"/>
              <a:t> প্রশ্নত্তোরের মাধ্যমে শিক্ষার্থীদের</a:t>
            </a:r>
            <a:r>
              <a:rPr lang="bn-IN" dirty="0" smtClean="0"/>
              <a:t> প্রচুরক জানার আগ্রহ সৃষ্টি</a:t>
            </a:r>
            <a:r>
              <a:rPr lang="bn-IN" baseline="0" dirty="0" smtClean="0"/>
              <a:t> </a:t>
            </a:r>
            <a:r>
              <a:rPr lang="bn-IN" dirty="0" smtClean="0"/>
              <a:t>করতে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65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কত গুলো পানীয় বোতল আছে?</a:t>
            </a:r>
            <a:r>
              <a:rPr lang="bn-IN" baseline="0" dirty="0" smtClean="0"/>
              <a:t> কোন রঙের পানীয় সবচেয়ে বেশি? ওই রঙের পানীয় বোতলকে কী বলে? প্রচুরক কাকে বলে?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51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প্রথম</a:t>
            </a:r>
            <a:r>
              <a:rPr lang="bn-IN" baseline="0" dirty="0" smtClean="0"/>
              <a:t> সারিতে উপাত্তসংখ্যা কত? উপাত্তগুলো কীভাবে সাজানো হয়েছে? এর প্রচুরক কী? ২য় সারিতে উপাত্তসংখ্যা কত? উপাত্তগুলো কীভাবে সাজানো হয়েছে? এর প্রচুরক কী কী?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5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সময়---৮</a:t>
            </a:r>
            <a:r>
              <a:rPr lang="bn-IN" baseline="0" dirty="0" smtClean="0"/>
              <a:t> মিনিট।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সমাধান শিক্ষার্থী দ্বারা বোর্ডে নির্ণয় করতে সহায়তা করতে পারেন।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66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প্রদত্ত প্রশ্ন দ্বারা </a:t>
            </a:r>
            <a:r>
              <a:rPr lang="bn-IN" dirty="0" smtClean="0"/>
              <a:t>নির্ধারিত</a:t>
            </a:r>
            <a:r>
              <a:rPr lang="bn-IN" baseline="0" dirty="0" smtClean="0"/>
              <a:t> পাঠের শিক্ষনফল অর্জনে শিক্ষার্থীদের সহায়তা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00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bn-IN" dirty="0" smtClean="0"/>
              <a:t>সমাধান</a:t>
            </a:r>
            <a:r>
              <a:rPr lang="bn-IN" baseline="0" dirty="0" smtClean="0"/>
              <a:t> করার প্রাথমিক ধারনা ও কৌশল শিক্ষার্থীদের জানাতে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97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ধন্যবাদ</a:t>
            </a:r>
            <a:r>
              <a:rPr lang="bn-IN" baseline="0" dirty="0" smtClean="0"/>
              <a:t> জ্ঞাপনের মাধ্যমে শ্রেণীর কার্যক্রম শেষ করা যেতে </a:t>
            </a:r>
            <a:r>
              <a:rPr lang="bn-IN" baseline="0" smtClean="0"/>
              <a:t>পারে।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3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     কোনটি মধ্যে</a:t>
            </a:r>
            <a:r>
              <a:rPr lang="bn-IN" baseline="0" dirty="0" smtClean="0"/>
              <a:t> অবস্থান করে? উভয় পাশে বেবীর সংখ্যা কত?  প্রশ্ন করে শিক্ষার্থীদের দ্বারা উত্তর জানার চেষ্টা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09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স্তম্ভগুলোকে কীভাবে সাজানো হয়েছে?</a:t>
            </a:r>
            <a:r>
              <a:rPr lang="bn-IN" baseline="0" dirty="0" smtClean="0"/>
              <a:t> </a:t>
            </a:r>
            <a:r>
              <a:rPr lang="bn-IN" dirty="0" smtClean="0"/>
              <a:t>মধ্য</a:t>
            </a:r>
            <a:r>
              <a:rPr lang="bn-IN" baseline="0" dirty="0" smtClean="0"/>
              <a:t> স্তম্ভ কোনটি? মধ্য স্তম্ভের উভয় পাশের স্তম্ভসংখ্যা কত? দুইপাশের স্তম্ভসংখ্যার মধ্যে সম্পর্ক কী?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4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কোন রঙের</a:t>
            </a:r>
            <a:r>
              <a:rPr lang="bn-IN" baseline="0" dirty="0" smtClean="0"/>
              <a:t> ফুল সবচেয়ে বেশি আছে? গোলাপী রঙের ফুলকে কী বলে? প্রশ্নত্তোরের মাধ্যমে আজকের পাঠ ঘোশণা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66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স্লাইডটি হাইড করে</a:t>
            </a:r>
            <a:r>
              <a:rPr lang="bn-IN" baseline="0" dirty="0" smtClean="0"/>
              <a:t> রাখা হতে পারে অথবা দেখানো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00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প্রদত্ত উপাত্তগুলোকে</a:t>
            </a:r>
            <a:r>
              <a:rPr lang="bn-IN" baseline="0" dirty="0" smtClean="0"/>
              <a:t> কীভাবে সাজানো হয়েছে? মধ্যক কোনটি? </a:t>
            </a:r>
            <a:r>
              <a:rPr lang="bn-IN" dirty="0" smtClean="0"/>
              <a:t> মধক</a:t>
            </a:r>
            <a:r>
              <a:rPr lang="bn-IN" baseline="0" dirty="0" smtClean="0"/>
              <a:t> কাকে বলে? শিক্ষার্থীদের নিকট থেকে উত্তর জানার চেষ্টা করা যেতে পারে।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71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সর্ব</a:t>
            </a:r>
            <a:r>
              <a:rPr lang="bn-IN" baseline="0" dirty="0" smtClean="0"/>
              <a:t> নিম্ন </a:t>
            </a:r>
            <a:r>
              <a:rPr lang="bn-IN" dirty="0" smtClean="0"/>
              <a:t>উপাত্ত কোনটি? সর্বোচ্চ</a:t>
            </a:r>
            <a:r>
              <a:rPr lang="bn-IN" baseline="0" dirty="0" smtClean="0"/>
              <a:t> উপাত্ত কোনটি? মধ্যক কত? মধ্যকের সূত্র কী? </a:t>
            </a:r>
            <a:r>
              <a:rPr lang="bn-IN" dirty="0" smtClean="0"/>
              <a:t> ধারাবাহিকভাবে</a:t>
            </a:r>
            <a:r>
              <a:rPr lang="bn-IN" baseline="0" dirty="0" smtClean="0"/>
              <a:t> প্রশ্নত্তোরের মাধ্যমে </a:t>
            </a:r>
            <a:r>
              <a:rPr lang="bn-IN" dirty="0" smtClean="0"/>
              <a:t>মধকের</a:t>
            </a:r>
            <a:r>
              <a:rPr lang="bn-IN" baseline="0" dirty="0" smtClean="0"/>
              <a:t> সূত্র ব্যাখ্যা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47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সর্ব</a:t>
            </a:r>
            <a:r>
              <a:rPr lang="bn-IN" baseline="0" dirty="0" smtClean="0"/>
              <a:t> নিম্ন </a:t>
            </a:r>
            <a:r>
              <a:rPr lang="bn-IN" dirty="0" smtClean="0"/>
              <a:t>উপাত্ত কোনটি? সর্বোচ্চ</a:t>
            </a:r>
            <a:r>
              <a:rPr lang="bn-IN" baseline="0" dirty="0" smtClean="0"/>
              <a:t> উপাত্ত কোনটি? মধ্যক কী কী? মধ্যকের সূত্র কী? </a:t>
            </a:r>
            <a:r>
              <a:rPr lang="bn-IN" dirty="0" smtClean="0"/>
              <a:t> ধারাবাহিকভাবে</a:t>
            </a:r>
            <a:r>
              <a:rPr lang="bn-IN" baseline="0" dirty="0" smtClean="0"/>
              <a:t> প্রশ্নত্তোরের মাধ্যমে </a:t>
            </a:r>
            <a:r>
              <a:rPr lang="bn-IN" dirty="0" smtClean="0"/>
              <a:t>মধকের</a:t>
            </a:r>
            <a:r>
              <a:rPr lang="bn-IN" baseline="0" dirty="0" smtClean="0"/>
              <a:t> সূত্র ব্যাখ্যা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2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3/31/2022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32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3/31/2022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88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3/31/2022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83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3/31/2022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04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3/31/2022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49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3/31/2022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84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3/31/2022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06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3/31/2022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94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3/31/2022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44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3/31/2022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99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3/31/2022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550268B-5FB1-4301-96B3-05C262E1FF53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3/31/2022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97C5FA8-2A79-4479-A137-974BAEEC1B93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90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371600" y="609600"/>
            <a:ext cx="5943600" cy="55626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27105" y="2419350"/>
            <a:ext cx="2632589" cy="222885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prstTxWarp prst="textArchUpPour">
              <a:avLst>
                <a:gd name="adj1" fmla="val 6560185"/>
                <a:gd name="adj2" fmla="val 31735"/>
              </a:avLst>
            </a:prstTxWarp>
            <a:spAutoFit/>
          </a:bodyPr>
          <a:lstStyle/>
          <a:p>
            <a:r>
              <a:rPr lang="bn-IN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3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10" y="685800"/>
            <a:ext cx="8109684" cy="707886"/>
          </a:xfrm>
          <a:prstGeom prst="rect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83893" y="1740010"/>
            <a:ext cx="8229600" cy="3517790"/>
            <a:chOff x="483893" y="2725167"/>
            <a:chExt cx="8229600" cy="3517790"/>
          </a:xfrm>
        </p:grpSpPr>
        <p:sp>
          <p:nvSpPr>
            <p:cNvPr id="51" name="Rectangle 50"/>
            <p:cNvSpPr/>
            <p:nvPr/>
          </p:nvSpPr>
          <p:spPr>
            <a:xfrm>
              <a:off x="483893" y="2725167"/>
              <a:ext cx="8229600" cy="3495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3650689" y="3429000"/>
              <a:ext cx="349955" cy="2813957"/>
            </a:xfrm>
            <a:prstGeom prst="cube">
              <a:avLst>
                <a:gd name="adj" fmla="val 12668"/>
              </a:avLst>
            </a:prstGeom>
            <a:solidFill>
              <a:srgbClr val="66FF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>
            <a:xfrm>
              <a:off x="3239509" y="4344634"/>
              <a:ext cx="349955" cy="1866901"/>
            </a:xfrm>
            <a:prstGeom prst="cube">
              <a:avLst>
                <a:gd name="adj" fmla="val 12668"/>
              </a:avLst>
            </a:prstGeom>
            <a:solidFill>
              <a:srgbClr val="FF00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be 22"/>
            <p:cNvSpPr/>
            <p:nvPr/>
          </p:nvSpPr>
          <p:spPr>
            <a:xfrm>
              <a:off x="2804183" y="4670326"/>
              <a:ext cx="349955" cy="1534532"/>
            </a:xfrm>
            <a:prstGeom prst="cube">
              <a:avLst>
                <a:gd name="adj" fmla="val 12668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/>
            <p:cNvSpPr/>
            <p:nvPr/>
          </p:nvSpPr>
          <p:spPr>
            <a:xfrm>
              <a:off x="2383692" y="4268434"/>
              <a:ext cx="349955" cy="1943101"/>
            </a:xfrm>
            <a:prstGeom prst="cube">
              <a:avLst>
                <a:gd name="adj" fmla="val 12668"/>
              </a:avLst>
            </a:prstGeom>
            <a:solidFill>
              <a:srgbClr val="66FF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ube 24"/>
            <p:cNvSpPr/>
            <p:nvPr/>
          </p:nvSpPr>
          <p:spPr>
            <a:xfrm>
              <a:off x="1948017" y="3558923"/>
              <a:ext cx="349955" cy="2666648"/>
            </a:xfrm>
            <a:prstGeom prst="cube">
              <a:avLst>
                <a:gd name="adj" fmla="val 12668"/>
              </a:avLst>
            </a:prstGeom>
            <a:solidFill>
              <a:srgbClr val="FFCC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ube 25"/>
            <p:cNvSpPr/>
            <p:nvPr/>
          </p:nvSpPr>
          <p:spPr>
            <a:xfrm>
              <a:off x="1513986" y="4391150"/>
              <a:ext cx="349955" cy="1824593"/>
            </a:xfrm>
            <a:prstGeom prst="cube">
              <a:avLst>
                <a:gd name="adj" fmla="val 12668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ube 26"/>
            <p:cNvSpPr/>
            <p:nvPr/>
          </p:nvSpPr>
          <p:spPr>
            <a:xfrm>
              <a:off x="1027360" y="3810000"/>
              <a:ext cx="349955" cy="2411186"/>
            </a:xfrm>
            <a:prstGeom prst="cube">
              <a:avLst>
                <a:gd name="adj" fmla="val 12668"/>
              </a:avLst>
            </a:prstGeom>
            <a:solidFill>
              <a:srgbClr val="99FF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ube 27"/>
            <p:cNvSpPr/>
            <p:nvPr/>
          </p:nvSpPr>
          <p:spPr>
            <a:xfrm>
              <a:off x="557956" y="4914898"/>
              <a:ext cx="349955" cy="1306288"/>
            </a:xfrm>
            <a:prstGeom prst="cube">
              <a:avLst>
                <a:gd name="adj" fmla="val 12668"/>
              </a:avLst>
            </a:prstGeom>
            <a:solidFill>
              <a:srgbClr val="FFCC6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ube 28"/>
            <p:cNvSpPr/>
            <p:nvPr/>
          </p:nvSpPr>
          <p:spPr>
            <a:xfrm>
              <a:off x="4127820" y="3635829"/>
              <a:ext cx="349955" cy="2585357"/>
            </a:xfrm>
            <a:prstGeom prst="cube">
              <a:avLst>
                <a:gd name="adj" fmla="val 12668"/>
              </a:avLst>
            </a:prstGeom>
            <a:solidFill>
              <a:srgbClr val="CC66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ube 41"/>
            <p:cNvSpPr/>
            <p:nvPr/>
          </p:nvSpPr>
          <p:spPr>
            <a:xfrm>
              <a:off x="5045197" y="3821591"/>
              <a:ext cx="349955" cy="2405038"/>
            </a:xfrm>
            <a:prstGeom prst="cube">
              <a:avLst>
                <a:gd name="adj" fmla="val 12668"/>
              </a:avLst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ube 42"/>
            <p:cNvSpPr/>
            <p:nvPr/>
          </p:nvSpPr>
          <p:spPr>
            <a:xfrm>
              <a:off x="4592380" y="4397829"/>
              <a:ext cx="349955" cy="1796143"/>
            </a:xfrm>
            <a:prstGeom prst="cube">
              <a:avLst>
                <a:gd name="adj" fmla="val 1266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ube 43"/>
            <p:cNvSpPr/>
            <p:nvPr/>
          </p:nvSpPr>
          <p:spPr>
            <a:xfrm>
              <a:off x="5935668" y="3390901"/>
              <a:ext cx="349955" cy="2813957"/>
            </a:xfrm>
            <a:prstGeom prst="cube">
              <a:avLst>
                <a:gd name="adj" fmla="val 12668"/>
              </a:avLst>
            </a:prstGeom>
            <a:solidFill>
              <a:srgbClr val="CCE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be 44"/>
            <p:cNvSpPr/>
            <p:nvPr/>
          </p:nvSpPr>
          <p:spPr>
            <a:xfrm>
              <a:off x="6370270" y="4103915"/>
              <a:ext cx="349955" cy="2100943"/>
            </a:xfrm>
            <a:prstGeom prst="cube">
              <a:avLst>
                <a:gd name="adj" fmla="val 12668"/>
              </a:avLst>
            </a:prstGeom>
            <a:solidFill>
              <a:srgbClr val="CCFF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ube 45"/>
            <p:cNvSpPr/>
            <p:nvPr/>
          </p:nvSpPr>
          <p:spPr>
            <a:xfrm>
              <a:off x="6848742" y="5279572"/>
              <a:ext cx="349955" cy="925286"/>
            </a:xfrm>
            <a:prstGeom prst="cube">
              <a:avLst>
                <a:gd name="adj" fmla="val 12668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ube 46"/>
            <p:cNvSpPr/>
            <p:nvPr/>
          </p:nvSpPr>
          <p:spPr>
            <a:xfrm>
              <a:off x="7324653" y="3867930"/>
              <a:ext cx="349955" cy="2341075"/>
            </a:xfrm>
            <a:prstGeom prst="cube">
              <a:avLst>
                <a:gd name="adj" fmla="val 126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ube 47"/>
            <p:cNvSpPr/>
            <p:nvPr/>
          </p:nvSpPr>
          <p:spPr>
            <a:xfrm>
              <a:off x="7749822" y="4010387"/>
              <a:ext cx="349955" cy="2209800"/>
            </a:xfrm>
            <a:prstGeom prst="cube">
              <a:avLst>
                <a:gd name="adj" fmla="val 12668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ube 48"/>
            <p:cNvSpPr/>
            <p:nvPr/>
          </p:nvSpPr>
          <p:spPr>
            <a:xfrm>
              <a:off x="8233711" y="4376056"/>
              <a:ext cx="349955" cy="1835479"/>
            </a:xfrm>
            <a:prstGeom prst="cube">
              <a:avLst>
                <a:gd name="adj" fmla="val 12668"/>
              </a:avLst>
            </a:prstGeom>
            <a:solidFill>
              <a:srgbClr val="FF00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ube 49"/>
            <p:cNvSpPr/>
            <p:nvPr/>
          </p:nvSpPr>
          <p:spPr>
            <a:xfrm>
              <a:off x="5482150" y="4609924"/>
              <a:ext cx="349955" cy="1584048"/>
            </a:xfrm>
            <a:prstGeom prst="cube">
              <a:avLst>
                <a:gd name="adj" fmla="val 12668"/>
              </a:avLst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58135" y="3434443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8742" y="3825623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৭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3541" y="2934053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6657" y="3216023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3852" y="2530223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9005" y="2319040"/>
            <a:ext cx="79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3941" y="2061844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1228" y="2791833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8218" y="1886907"/>
            <a:ext cx="60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5169" y="2900397"/>
            <a:ext cx="646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102" y="3144383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8553" y="2148517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4593" y="2411186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0482" y="296430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54138" y="2824843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893" y="5572780"/>
            <a:ext cx="8229599" cy="523220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স্তম্ভগুলোর উচ্চতা দেওয়া আছে।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নির্ণয়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1074" y="2313214"/>
            <a:ext cx="68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44290" y="1887613"/>
            <a:ext cx="73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70386" y="2621163"/>
            <a:ext cx="57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8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38180"/>
              </p:ext>
            </p:extLst>
          </p:nvPr>
        </p:nvGraphicFramePr>
        <p:xfrm>
          <a:off x="457202" y="1371600"/>
          <a:ext cx="4038598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1066798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নম্বর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ক্রমযোজিত সমষ্টি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973153"/>
              </p:ext>
            </p:extLst>
          </p:nvPr>
        </p:nvGraphicFramePr>
        <p:xfrm>
          <a:off x="457200" y="381000"/>
          <a:ext cx="8193905" cy="1000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8060"/>
                <a:gridCol w="762224"/>
                <a:gridCol w="666945"/>
                <a:gridCol w="726998"/>
                <a:gridCol w="692931"/>
                <a:gridCol w="676186"/>
                <a:gridCol w="666945"/>
                <a:gridCol w="735660"/>
                <a:gridCol w="692931"/>
                <a:gridCol w="762801"/>
                <a:gridCol w="762224"/>
              </a:tblGrid>
              <a:tr h="50039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50039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95799" y="1381780"/>
            <a:ext cx="4155305" cy="46166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এখানে,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= ৫০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→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জোড় সংখ্যা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74991" y="1832559"/>
                <a:ext cx="4176114" cy="3140219"/>
              </a:xfrm>
              <a:prstGeom prst="rect">
                <a:avLst/>
              </a:prstGeom>
              <a:solidFill>
                <a:srgbClr val="E1E1FF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মধ্যক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Times New Roman" pitchFamily="18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n-IN" sz="24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bn-IN" sz="2400" b="0" i="1" smtClean="0">
                                <a:latin typeface="Cambria Math"/>
                                <a:cs typeface="NikoshBAN" pitchFamily="2" charset="0"/>
                              </a:rPr>
                              <m:t>২</m:t>
                            </m:r>
                          </m:den>
                        </m:f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+ </m:t>
                        </m:r>
                        <m:d>
                          <m:dPr>
                            <m:ctrlPr>
                              <a:rPr lang="bn-IN" sz="2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n-IN" sz="24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bn-IN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২</m:t>
                                </m:r>
                              </m:den>
                            </m:f>
                            <m:r>
                              <a:rPr lang="bn-IN" sz="24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bn-IN" sz="2400" b="0" i="1" smtClean="0">
                                <a:latin typeface="Cambria Math"/>
                                <a:cs typeface="NikoshBAN" pitchFamily="2" charset="0"/>
                              </a:rPr>
                              <m:t>১</m:t>
                            </m:r>
                          </m:e>
                        </m:d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২৫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২৬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</m:num>
                      <m:den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৭৫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৭৫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         = ৭৫</a:t>
                </a: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IN" sz="2400" b="1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প্রাপ্ত নম্বরের মধ্যক = ৭৫</a:t>
                </a:r>
              </a:p>
              <a:p>
                <a:endParaRPr lang="bn-IN" sz="2400" dirty="0" smtClean="0">
                  <a:latin typeface="NikoshBAN" pitchFamily="2" charset="0"/>
                  <a:cs typeface="NikoshBAN" pitchFamily="2" charset="0"/>
                  <a:sym typeface="Symbol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991" y="1832559"/>
                <a:ext cx="4176114" cy="3140219"/>
              </a:xfrm>
              <a:prstGeom prst="rect">
                <a:avLst/>
              </a:prstGeom>
              <a:blipFill rotWithShape="1">
                <a:blip r:embed="rId3"/>
                <a:stretch>
                  <a:fillRect l="-203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495800" y="5029200"/>
            <a:ext cx="4155305" cy="1384995"/>
          </a:xfrm>
          <a:prstGeom prst="rect">
            <a:avLst/>
          </a:prstGeom>
          <a:solidFill>
            <a:srgbClr val="C2FF8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বিন্যস্ত উপাত্তের মধ্যক নির্ণয় পদ্ধতি।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6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2282" y="5105400"/>
            <a:ext cx="8001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হলো প্রদত্ত উপাত্তের মধ্যে যে সংখ্যা সর্বাধিকবার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8427" y="773862"/>
            <a:ext cx="1413164" cy="1715984"/>
            <a:chOff x="578427" y="570016"/>
            <a:chExt cx="1413164" cy="17159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05000" y="747172"/>
            <a:ext cx="1413164" cy="1715984"/>
            <a:chOff x="578427" y="570016"/>
            <a:chExt cx="1413164" cy="171598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34200" y="690653"/>
            <a:ext cx="1413164" cy="1715984"/>
            <a:chOff x="578427" y="570016"/>
            <a:chExt cx="1413164" cy="171598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35040" y="773862"/>
            <a:ext cx="1260760" cy="1689294"/>
            <a:chOff x="3390900" y="570016"/>
            <a:chExt cx="1260760" cy="16892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54240" y="703998"/>
            <a:ext cx="1260760" cy="1689294"/>
            <a:chOff x="3390900" y="570016"/>
            <a:chExt cx="1260760" cy="168929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15000" y="690653"/>
            <a:ext cx="1260760" cy="1689294"/>
            <a:chOff x="3390900" y="570016"/>
            <a:chExt cx="1260760" cy="168929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35040" y="2958906"/>
            <a:ext cx="1260760" cy="1689294"/>
            <a:chOff x="3390900" y="570016"/>
            <a:chExt cx="1260760" cy="168929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45040" y="2882706"/>
            <a:ext cx="1260760" cy="1689294"/>
            <a:chOff x="3390900" y="570016"/>
            <a:chExt cx="1260760" cy="168929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2282" y="2965353"/>
            <a:ext cx="1240222" cy="1676400"/>
            <a:chOff x="592282" y="2590800"/>
            <a:chExt cx="1240222" cy="1676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05000" y="2965353"/>
            <a:ext cx="1240222" cy="1676400"/>
            <a:chOff x="505691" y="2590800"/>
            <a:chExt cx="1240222" cy="16764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05691" y="2590800"/>
              <a:ext cx="1240222" cy="16764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72000" y="2870846"/>
            <a:ext cx="1240222" cy="1676400"/>
            <a:chOff x="592282" y="2590800"/>
            <a:chExt cx="1240222" cy="167640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46378" y="2870846"/>
            <a:ext cx="1240222" cy="1676400"/>
            <a:chOff x="592282" y="2590800"/>
            <a:chExt cx="1240222" cy="16764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8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55334" y="1128134"/>
            <a:ext cx="8055266" cy="4358266"/>
            <a:chOff x="457200" y="1025911"/>
            <a:chExt cx="8142514" cy="44809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99" b="16180"/>
            <a:stretch/>
          </p:blipFill>
          <p:spPr>
            <a:xfrm>
              <a:off x="3276600" y="1025912"/>
              <a:ext cx="4829175" cy="22413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23" r="35306" b="16857"/>
            <a:stretch/>
          </p:blipFill>
          <p:spPr>
            <a:xfrm>
              <a:off x="457200" y="1025912"/>
              <a:ext cx="3124201" cy="224139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7" t="14199" r="66187" b="16180"/>
            <a:stretch/>
          </p:blipFill>
          <p:spPr>
            <a:xfrm>
              <a:off x="7924800" y="1025911"/>
              <a:ext cx="674914" cy="22413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" t="14504" r="3613" b="16915"/>
            <a:stretch/>
          </p:blipFill>
          <p:spPr>
            <a:xfrm>
              <a:off x="1971907" y="3298901"/>
              <a:ext cx="4505093" cy="22079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21" t="13754" r="35306" b="16971"/>
            <a:stretch/>
          </p:blipFill>
          <p:spPr>
            <a:xfrm>
              <a:off x="6415668" y="3276600"/>
              <a:ext cx="2162175" cy="22302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14" t="13755" r="20220" b="16972"/>
            <a:stretch/>
          </p:blipFill>
          <p:spPr>
            <a:xfrm>
              <a:off x="457200" y="3276600"/>
              <a:ext cx="1538868" cy="2230244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762000" y="5739825"/>
            <a:ext cx="7620000" cy="584775"/>
          </a:xfrm>
          <a:prstGeom prst="rect">
            <a:avLst/>
          </a:prstGeom>
          <a:solidFill>
            <a:srgbClr val="F9E9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সর্বাধিকবার প্রদর্শিত উপাত্তকে প্রচুরক বলে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67803" y="1244945"/>
            <a:ext cx="685197" cy="1955455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706126" y="1223174"/>
            <a:ext cx="685197" cy="1955455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78916" y="634425"/>
            <a:ext cx="98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3789" y="634425"/>
            <a:ext cx="98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41020" y="3562350"/>
            <a:ext cx="8065770" cy="781050"/>
            <a:chOff x="541020" y="3562350"/>
            <a:chExt cx="8065770" cy="781050"/>
          </a:xfrm>
        </p:grpSpPr>
        <p:sp>
          <p:nvSpPr>
            <p:cNvPr id="2" name="Oval 1"/>
            <p:cNvSpPr/>
            <p:nvPr/>
          </p:nvSpPr>
          <p:spPr>
            <a:xfrm>
              <a:off x="541020" y="36233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367790" y="36233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02180" y="356235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002280" y="357759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802380" y="35852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06390" y="358902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606290" y="358902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221730" y="36233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006590" y="36233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806690" y="35852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33400" y="4568190"/>
            <a:ext cx="8073390" cy="765810"/>
            <a:chOff x="533400" y="4568190"/>
            <a:chExt cx="8073390" cy="765810"/>
          </a:xfrm>
        </p:grpSpPr>
        <p:sp>
          <p:nvSpPr>
            <p:cNvPr id="12" name="Oval 11"/>
            <p:cNvSpPr/>
            <p:nvPr/>
          </p:nvSpPr>
          <p:spPr>
            <a:xfrm>
              <a:off x="5326380" y="457962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972300" y="456819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172200" y="456819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3400" y="459867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806690" y="457200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141220" y="457962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960370" y="461391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344930" y="461391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41420" y="461391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541520" y="457581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09600" y="674370"/>
            <a:ext cx="8077200" cy="773430"/>
            <a:chOff x="609600" y="674370"/>
            <a:chExt cx="8077200" cy="773430"/>
          </a:xfrm>
        </p:grpSpPr>
        <p:sp>
          <p:nvSpPr>
            <p:cNvPr id="22" name="Oval 21"/>
            <p:cNvSpPr/>
            <p:nvPr/>
          </p:nvSpPr>
          <p:spPr>
            <a:xfrm>
              <a:off x="609600" y="7200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508760" y="72771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438400" y="67437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390900" y="6819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181600" y="68580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305300" y="68580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096000" y="7200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010400" y="7200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7886700" y="6819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9600" y="1676400"/>
            <a:ext cx="8039100" cy="800100"/>
            <a:chOff x="609600" y="1676400"/>
            <a:chExt cx="8039100" cy="800100"/>
          </a:xfrm>
        </p:grpSpPr>
        <p:sp>
          <p:nvSpPr>
            <p:cNvPr id="31" name="Oval 30"/>
            <p:cNvSpPr/>
            <p:nvPr/>
          </p:nvSpPr>
          <p:spPr>
            <a:xfrm>
              <a:off x="5181600" y="172212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934200" y="171069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057900" y="171069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7848600" y="167640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524000" y="172212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438400" y="17183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09600" y="17564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352800" y="17183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267200" y="17183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09600" y="2768025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 = ৫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985" y="5511225"/>
            <a:ext cx="7997190" cy="584775"/>
          </a:xfrm>
          <a:prstGeom prst="rect">
            <a:avLst/>
          </a:prstGeom>
          <a:solidFill>
            <a:srgbClr val="EEF5C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প্রচুরক = ২ অথবা 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34814" y="1624965"/>
            <a:ext cx="1746885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532947" y="4471035"/>
            <a:ext cx="1639253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333500" y="4495800"/>
            <a:ext cx="1626870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3" grpId="0" animBg="1"/>
      <p:bldP spid="64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01000" cy="707886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68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1447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220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2971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3733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449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5257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601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677037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754761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Cube 37"/>
          <p:cNvSpPr/>
          <p:nvPr/>
        </p:nvSpPr>
        <p:spPr>
          <a:xfrm>
            <a:off x="1447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Cube 38"/>
          <p:cNvSpPr/>
          <p:nvPr/>
        </p:nvSpPr>
        <p:spPr>
          <a:xfrm>
            <a:off x="2209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Cube 39"/>
          <p:cNvSpPr/>
          <p:nvPr/>
        </p:nvSpPr>
        <p:spPr>
          <a:xfrm>
            <a:off x="2971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3733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Cube 41"/>
          <p:cNvSpPr/>
          <p:nvPr/>
        </p:nvSpPr>
        <p:spPr>
          <a:xfrm>
            <a:off x="4495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Cube 42"/>
          <p:cNvSpPr/>
          <p:nvPr/>
        </p:nvSpPr>
        <p:spPr>
          <a:xfrm>
            <a:off x="5257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Cube 43"/>
          <p:cNvSpPr/>
          <p:nvPr/>
        </p:nvSpPr>
        <p:spPr>
          <a:xfrm>
            <a:off x="6019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Cube 44"/>
          <p:cNvSpPr/>
          <p:nvPr/>
        </p:nvSpPr>
        <p:spPr>
          <a:xfrm>
            <a:off x="677799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209800" y="302133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2971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297942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3733800" y="303276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495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5257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6019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3733800" y="233934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4495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257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3733800" y="1655802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Cube 45"/>
          <p:cNvSpPr/>
          <p:nvPr/>
        </p:nvSpPr>
        <p:spPr>
          <a:xfrm>
            <a:off x="4495800" y="1664196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800" y="5587425"/>
            <a:ext cx="7620000" cy="58477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ও প্রচুরক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0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9" grpId="0" animBg="1"/>
      <p:bldP spid="30" grpId="0" animBg="1"/>
      <p:bldP spid="37" grpId="0" animBg="1"/>
      <p:bldP spid="31" grpId="0" animBg="1"/>
      <p:bldP spid="32" grpId="0" animBg="1"/>
      <p:bldP spid="33" grpId="0" animBg="1"/>
      <p:bldP spid="34" grpId="0" animBg="1"/>
      <p:bldP spid="28" grpId="0" animBg="1"/>
      <p:bldP spid="27" grpId="0" animBg="1"/>
      <p:bldP spid="36" grpId="0" animBg="1"/>
      <p:bldP spid="35" grpId="0" animBg="1"/>
      <p:bldP spid="4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799070" cy="707886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1301621"/>
            <a:ext cx="7799071" cy="501675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৪,৬,৭,৯,১২ সংখ্যাগুলোর মধ্যক কোনটি?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৭     খ.     ৬     গ.     ৯      ঘ.     ১২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৪,৫,৮,৬,৭,৫,১২ সংখ্যাগুলোর প্রচুরক কোনটি?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ক.    ৮     খ.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গ.     ৬      ঘ.       ৫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৮,১২,১১,১২,১৪,১৮ সংখ্যাগুলোর মধ্যক কোনটি?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৮     খ.     ১১    গ.    ১২      ঘ.      ১৪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সংগৃহীত উপাত্তের মধ্যম মানকে কী বলে?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গড়    খ.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 গ.  প্রচুরক    ঘ. বিন্যস্ত উপাত্ত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৪,৬,৮,৯,১০.১৮,১৯,২০,২১,২৩,২৪,৩০ এর প্রচুক কত?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* উপাত্তগুলোর প্রচুরক নেই।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17526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57800" y="27432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37338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09800" y="47244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9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8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25269"/>
            <a:ext cx="7924800" cy="646331"/>
          </a:xfrm>
          <a:prstGeom prst="rect">
            <a:avLst/>
          </a:prstGeom>
          <a:solidFill>
            <a:srgbClr val="F4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7924800" cy="3046988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বার্ষিক পরীক্ষায় ২০ জন শিক্ষার্থীর গণিতে প্রাপ্ত নম্বর হলোঃ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৩০,৪০,৩৫,৫০,৫৫,৬০,৬৫,৭৩,৬২,৭০,৪৫,৩৫,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৮৫,৭৪,৯৮,৯২,৯০,৮৩,৪৫,৫৭।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উপাত্তগুলোকে মানের উর্ধক্রম ও অধঃক্রম অনূসারে সাজাও।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উপাত্তগুলোর মধ্যক নির্ণয়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উপাত্তগুলোর প্রচুরক নির্ণয়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8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457200"/>
            <a:ext cx="7620000" cy="5867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0" y="1524000"/>
            <a:ext cx="358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600" y="1828800"/>
            <a:ext cx="8564878" cy="4800600"/>
            <a:chOff x="198120" y="1828800"/>
            <a:chExt cx="8564878" cy="4800600"/>
          </a:xfrm>
        </p:grpSpPr>
        <p:sp>
          <p:nvSpPr>
            <p:cNvPr id="16" name="Rounded Rectangle 15"/>
            <p:cNvSpPr/>
            <p:nvPr/>
          </p:nvSpPr>
          <p:spPr>
            <a:xfrm>
              <a:off x="198120" y="3352800"/>
              <a:ext cx="4114801" cy="32766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দুলাল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চন্দ্র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বিশ্বাস</a:t>
              </a:r>
              <a:endPara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ICT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বাদাঘাট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মডেল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স্কুল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এন্ড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কলেজ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নলকট,সদর,সিলেট</a:t>
              </a:r>
              <a:endPara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dulal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2012</a:t>
              </a:r>
              <a:r>
                <a:rPr lang="en-US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bd</a:t>
              </a:r>
              <a:r>
                <a:rPr lang="en-US" sz="2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@gmail.com</a:t>
              </a:r>
            </a:p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Mob.-01723637624</a:t>
              </a:r>
              <a:endPara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199" y="3429000"/>
              <a:ext cx="4114799" cy="32004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GB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অষ্টম</a:t>
              </a:r>
              <a:endPara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en-GB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সাধারণ</a:t>
              </a:r>
              <a:r>
                <a:rPr lang="en-US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গণিত</a:t>
              </a:r>
              <a:endPara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GB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GB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GB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এগার</a:t>
              </a:r>
              <a:endPara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GB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en-GB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মধ্যক ও প্রচুক</a:t>
              </a:r>
            </a:p>
            <a:p>
              <a:pPr algn="ctr"/>
              <a:endParaRPr lang="en-GB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1828800"/>
              <a:ext cx="2844800" cy="7619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533401" y="701040"/>
            <a:ext cx="2209800" cy="2514601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2514600" y="304800"/>
            <a:ext cx="3962400" cy="1066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BMSchool\Desktop\math 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15" y="511449"/>
            <a:ext cx="2099363" cy="267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536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8940" y="2590800"/>
            <a:ext cx="8326120" cy="2286000"/>
            <a:chOff x="408940" y="2590800"/>
            <a:chExt cx="8326120" cy="2286000"/>
          </a:xfrm>
        </p:grpSpPr>
        <p:pic>
          <p:nvPicPr>
            <p:cNvPr id="1026" name="Picture 2" descr="C:\Users\nmmhs\Desktop\median_toc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40" y="2590800"/>
              <a:ext cx="832612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562600" y="2753380"/>
              <a:ext cx="20574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495800" y="2082225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মধ্যক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9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688" y="5816025"/>
            <a:ext cx="7986712" cy="584775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স্তম্ভগুলোকে মানের উর্ধ্বক্রম অনুসারে সাজানো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15"/>
          <a:stretch/>
        </p:blipFill>
        <p:spPr bwMode="auto">
          <a:xfrm>
            <a:off x="614362" y="502920"/>
            <a:ext cx="7915275" cy="5153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4571998" y="1056620"/>
            <a:ext cx="990602" cy="229618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6800" y="1066800"/>
            <a:ext cx="3657600" cy="523220"/>
          </a:xfrm>
          <a:prstGeom prst="rect">
            <a:avLst/>
          </a:prstGeom>
          <a:solidFill>
            <a:srgbClr val="C2FF8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চিহ্নিত স্তম্ভটি হলো মধ্য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স্তম্ভ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33400"/>
            <a:ext cx="6934200" cy="523220"/>
          </a:xfrm>
          <a:prstGeom prst="rect">
            <a:avLst/>
          </a:prstGeom>
          <a:solidFill>
            <a:srgbClr val="B7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চিহ্নিত স্তম্ভটির দুই পাশে সমান সংখ্যক স্তম্ভ আছে।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>
            <a:stCxn id="13" idx="2"/>
          </p:cNvCxnSpPr>
          <p:nvPr/>
        </p:nvCxnSpPr>
        <p:spPr>
          <a:xfrm>
            <a:off x="2895600" y="1590020"/>
            <a:ext cx="1691638" cy="1762779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8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19200"/>
            <a:ext cx="7848600" cy="452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1" y="5816025"/>
            <a:ext cx="7848600" cy="584775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গোলাপী রঙের ফুল সবচেয়ে বেশি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435114"/>
            <a:ext cx="7848600" cy="707886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মধ্যক ও প্রচুরক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696200" cy="5181600"/>
          </a:xfrm>
          <a:prstGeom prst="rect">
            <a:avLst/>
          </a:prstGeom>
          <a:solidFill>
            <a:srgbClr val="F9E9F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en-US" sz="24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মধ্যক ও প্রচুরক ব্যাখ্যা করতে 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মধ্যক নির্ণয় করতে 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প্রচুরক নির্ণয় করতে 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বিন্যস্ত উপাত্তের গড় ও মধ্যক নির্ণয় করতে পারবে।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9198" y="2458463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894" y="5181600"/>
            <a:ext cx="8181707" cy="1077218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উপাত্তসমূহ মানের ক্রমানুসারে সাজালে যে মান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উপাত্তগুলোকে সমান দুইভাগে ভাগ করে তাকে মধ্যক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2276" r="17558" b="14258"/>
          <a:stretch/>
        </p:blipFill>
        <p:spPr>
          <a:xfrm>
            <a:off x="1412025" y="3594764"/>
            <a:ext cx="1102575" cy="1007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29843" r="13906" b="20000"/>
          <a:stretch/>
        </p:blipFill>
        <p:spPr>
          <a:xfrm>
            <a:off x="2578740" y="3298567"/>
            <a:ext cx="1002660" cy="130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9800" r="5042" b="12800"/>
          <a:stretch/>
        </p:blipFill>
        <p:spPr>
          <a:xfrm>
            <a:off x="3640718" y="3029963"/>
            <a:ext cx="1329746" cy="1572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8800"/>
          <a:stretch/>
        </p:blipFill>
        <p:spPr>
          <a:xfrm>
            <a:off x="5030793" y="2362200"/>
            <a:ext cx="1293807" cy="2240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5112"/>
          <a:stretch/>
        </p:blipFill>
        <p:spPr>
          <a:xfrm>
            <a:off x="6387154" y="1981199"/>
            <a:ext cx="1004246" cy="2621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17208"/>
          <a:stretch/>
        </p:blipFill>
        <p:spPr>
          <a:xfrm>
            <a:off x="7524750" y="1371600"/>
            <a:ext cx="1085850" cy="3230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4" b="6326"/>
          <a:stretch/>
        </p:blipFill>
        <p:spPr>
          <a:xfrm>
            <a:off x="428894" y="3906474"/>
            <a:ext cx="866506" cy="6960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8895" y="515362"/>
            <a:ext cx="8181706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হলো সংগৃহীত উপাত্তের মধ্যম 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641" y="4551219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9571" y="4551218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4516582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1085" y="4551219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3190" y="4529362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3169" y="4551219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88741" y="449580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8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24" grpId="0" animBg="1"/>
      <p:bldP spid="4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5302" y="609600"/>
            <a:ext cx="8077200" cy="773430"/>
            <a:chOff x="609600" y="609600"/>
            <a:chExt cx="8077200" cy="773430"/>
          </a:xfrm>
        </p:grpSpPr>
        <p:sp>
          <p:nvSpPr>
            <p:cNvPr id="23" name="Oval 22"/>
            <p:cNvSpPr/>
            <p:nvPr/>
          </p:nvSpPr>
          <p:spPr>
            <a:xfrm>
              <a:off x="609600" y="6553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08760" y="6629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438400" y="60960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390900" y="6172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181600" y="6210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305300" y="6210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096000" y="6553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7010400" y="6553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886700" y="6172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1277" y="3238500"/>
            <a:ext cx="8039100" cy="800100"/>
            <a:chOff x="521277" y="3276600"/>
            <a:chExt cx="8039100" cy="800100"/>
          </a:xfrm>
        </p:grpSpPr>
        <p:sp>
          <p:nvSpPr>
            <p:cNvPr id="32" name="Oval 31"/>
            <p:cNvSpPr/>
            <p:nvPr/>
          </p:nvSpPr>
          <p:spPr>
            <a:xfrm>
              <a:off x="5093277" y="332232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845877" y="331089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969577" y="331089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760277" y="327660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435677" y="332232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350077" y="33185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21277" y="33566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264477" y="33185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178877" y="33185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V="1">
            <a:off x="5055177" y="3660252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09600" y="3687961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99555" y="4368225"/>
            <a:ext cx="7997190" cy="584775"/>
          </a:xfrm>
          <a:prstGeom prst="rect">
            <a:avLst/>
          </a:prstGeom>
          <a:solidFill>
            <a:srgbClr val="F9E9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625025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9556" y="1625024"/>
            <a:ext cx="287447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387025"/>
            <a:ext cx="7997190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9556" y="5247382"/>
            <a:ext cx="7997190" cy="1077218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২৩,১১,২৫,১৫,২১,১২,১৭,১৮,২২,২৭,২৯,৩০,১৬,১৯,১৪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সংখ্যাগুলোর মধ্যক নির্ণয় কর।</a:t>
            </a:r>
          </a:p>
        </p:txBody>
      </p:sp>
    </p:spTree>
    <p:extLst>
      <p:ext uri="{BB962C8B-B14F-4D97-AF65-F5344CB8AC3E}">
        <p14:creationId xmlns:p14="http://schemas.microsoft.com/office/powerpoint/2010/main" val="8276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6" grpId="0" animBg="1"/>
      <p:bldP spid="50" grpId="0" animBg="1"/>
      <p:bldP spid="51" grpId="0" animBg="1"/>
      <p:bldP spid="3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48046" y="3810000"/>
            <a:ext cx="7997190" cy="584775"/>
          </a:xfrm>
          <a:prstGeom prst="rect">
            <a:avLst/>
          </a:prstGeom>
          <a:solidFill>
            <a:srgbClr val="F9E9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(৫+১২)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২ = ৮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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43637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5364" y="1436370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198370"/>
            <a:ext cx="7997190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521970"/>
            <a:ext cx="8111836" cy="773430"/>
            <a:chOff x="381000" y="457200"/>
            <a:chExt cx="8305800" cy="773430"/>
          </a:xfrm>
        </p:grpSpPr>
        <p:sp>
          <p:nvSpPr>
            <p:cNvPr id="23" name="Oval 22"/>
            <p:cNvSpPr/>
            <p:nvPr/>
          </p:nvSpPr>
          <p:spPr>
            <a:xfrm>
              <a:off x="381000" y="5029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219200" y="5105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057400" y="45720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895600" y="4648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572000" y="4686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733800" y="4686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10200" y="5029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248400" y="5029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086600" y="4648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7886700" y="5029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3400" y="2884170"/>
            <a:ext cx="8077200" cy="773430"/>
            <a:chOff x="419100" y="2819400"/>
            <a:chExt cx="8305800" cy="773430"/>
          </a:xfrm>
        </p:grpSpPr>
        <p:sp>
          <p:nvSpPr>
            <p:cNvPr id="42" name="Oval 41"/>
            <p:cNvSpPr/>
            <p:nvPr/>
          </p:nvSpPr>
          <p:spPr>
            <a:xfrm>
              <a:off x="419100" y="28651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257300" y="28727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095500" y="281940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2933700" y="28270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610100" y="28308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771900" y="28308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448300" y="28651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286500" y="28651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124700" y="28270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924800" y="28651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47" name="Straight Arrow Connector 46"/>
          <p:cNvCxnSpPr>
            <a:stCxn id="42" idx="2"/>
            <a:endCxn id="53" idx="2"/>
          </p:cNvCxnSpPr>
          <p:nvPr/>
        </p:nvCxnSpPr>
        <p:spPr>
          <a:xfrm flipV="1">
            <a:off x="533400" y="3255645"/>
            <a:ext cx="3260521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4" idx="2"/>
          </p:cNvCxnSpPr>
          <p:nvPr/>
        </p:nvCxnSpPr>
        <p:spPr>
          <a:xfrm>
            <a:off x="5424182" y="3289935"/>
            <a:ext cx="3186418" cy="6023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13410" y="4539649"/>
                <a:ext cx="7997190" cy="1861151"/>
              </a:xfrm>
              <a:prstGeom prst="rect">
                <a:avLst/>
              </a:prstGeom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সংখ্যক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উপাত্ত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থাকে এবং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বিজোড়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সংখ্যা হয় তবে</a:t>
                </a:r>
              </a:p>
              <a:p>
                <a:pPr algn="ctr"/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উপাত্তগুলোর মধ্যক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হ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বে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n</m:t>
                        </m:r>
                        <m:r>
                          <a:rPr lang="bn-IN" sz="2800" b="0" i="1" dirty="0" smtClean="0"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2800" b="0" i="1" dirty="0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তম পদের মান। আর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যদি জোড় হয়</a:t>
                </a:r>
              </a:p>
              <a:p>
                <a:pPr algn="ctr"/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তবে মধ্যক হবে</a:t>
                </a:r>
                <a:r>
                  <a:rPr lang="bn-IN" sz="28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/>
                            <a:cs typeface="NikoshBAN" pitchFamily="2" charset="0"/>
                          </a:rPr>
                          <m:t>n</m:t>
                        </m:r>
                      </m:num>
                      <m:den>
                        <m:r>
                          <a:rPr lang="bn-IN" sz="3200" b="0" i="0" dirty="0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  <m:r>
                      <a:rPr lang="bn-IN" sz="3200" i="1" dirty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তম 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  <a:cs typeface="NikoshBAN" pitchFamily="2" charset="0"/>
                          </a:rPr>
                          <m:t>n</m:t>
                        </m:r>
                        <m:r>
                          <a:rPr lang="bn-IN" sz="2800" i="1" dirty="0"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2800" i="1" dirty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তম পদ দুইটির সাংখ্যিক মানের গড়।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0" y="4539649"/>
                <a:ext cx="7997190" cy="1861151"/>
              </a:xfrm>
              <a:prstGeom prst="rect">
                <a:avLst/>
              </a:prstGeom>
              <a:blipFill rotWithShape="1">
                <a:blip r:embed="rId3"/>
                <a:stretch>
                  <a:fillRect l="-76" t="-3896" r="-380" b="-259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3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6" grpId="0" animBg="1"/>
      <p:bldP spid="50" grpId="0" animBg="1"/>
      <p:bldP spid="51" grpId="0" animBg="1"/>
      <p:bldP spid="32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2474</TotalTime>
  <Words>1045</Words>
  <Application>Microsoft Office PowerPoint</Application>
  <PresentationFormat>On-screen Show (4:3)</PresentationFormat>
  <Paragraphs>314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Aspect</vt:lpstr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BMSC</cp:lastModifiedBy>
  <cp:revision>265</cp:revision>
  <dcterms:created xsi:type="dcterms:W3CDTF">2006-08-16T00:00:00Z</dcterms:created>
  <dcterms:modified xsi:type="dcterms:W3CDTF">2022-03-31T17:22:41Z</dcterms:modified>
</cp:coreProperties>
</file>