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7" r:id="rId2"/>
    <p:sldId id="257" r:id="rId3"/>
    <p:sldId id="276" r:id="rId4"/>
    <p:sldId id="278" r:id="rId5"/>
    <p:sldId id="258" r:id="rId6"/>
    <p:sldId id="259" r:id="rId7"/>
    <p:sldId id="270" r:id="rId8"/>
    <p:sldId id="260" r:id="rId9"/>
    <p:sldId id="261" r:id="rId10"/>
    <p:sldId id="262" r:id="rId11"/>
    <p:sldId id="271" r:id="rId12"/>
    <p:sldId id="274" r:id="rId13"/>
    <p:sldId id="263" r:id="rId14"/>
    <p:sldId id="264" r:id="rId15"/>
    <p:sldId id="265" r:id="rId16"/>
    <p:sldId id="266" r:id="rId17"/>
    <p:sldId id="275" r:id="rId18"/>
    <p:sldId id="267" r:id="rId19"/>
    <p:sldId id="268" r:id="rId20"/>
    <p:sldId id="272" r:id="rId21"/>
    <p:sldId id="269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A82"/>
    <a:srgbClr val="191985"/>
    <a:srgbClr val="940A1E"/>
    <a:srgbClr val="1B9806"/>
    <a:srgbClr val="602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25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36D8A-DDB6-4363-B913-7196ADDAD738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8FBAA-247C-4F91-955E-B6B6C64B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8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8FBAA-247C-4F91-955E-B6B6C64BA5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8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A8A-6559-40CD-8469-E421D4272B75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93AC-5C69-4FC5-8CBE-5884F2356735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2514-71AC-43DE-BA8E-F4BF0ED26583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DDE9-F2B2-49DC-AD6E-948DDC77F2BD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7DFA-3298-46B8-83ED-0A0534890A2C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2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87C-273F-44DF-AA8C-8463C1D93FC4}" type="datetime1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9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C43E-D503-41F3-9730-97F45D94C1F2}" type="datetime1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BF6A-7CF8-43C8-84E9-A67A717A21C3}" type="datetime1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3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5C4-CB64-42E1-90B8-75887B4186C1}" type="datetime1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4628-3648-48B8-88C1-FA8699ED58D2}" type="datetime1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846-EE63-42C6-B5E9-D14F6908C808}" type="datetime1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0EBC-40B0-4EEE-BA21-163D43B268AE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REXONA BANU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93F2-BA4E-45A3-A505-B776AD8A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7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7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76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8539" y="328613"/>
            <a:ext cx="11667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৩. ব্যতিহার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ক্রি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য়া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পারস্পরিক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অর্থে ব্যতিহার বহুব্রীহি 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 সমাসে পূর্বপদে 'আ' এবং পরপদে 'ই' যুক্ত হয়।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হাতাহাতি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,কানাকানি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চুলাচুলি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কাড়াকা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ড়ি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গালাগালি, দেখাদেখি, কোলাকুলি,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লাঠালাঠি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ইত্যাদি।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" y="2873597"/>
            <a:ext cx="11878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৪. নঞ্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বিশেষ্য পূর্বপদের আগে নঞ্ (না অর্থবোধক) অব্যয় যোগ করে বহুব্রীহি সমাস কিরা হলে তাকে নঞ্ বহুব্রীহি বলে। নঞ্ বহুব্রীহি সমাসে সাধিত পদটি বিশেষণ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ন (নাই) জ্ঞান যার= অজ্ঞান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না (নাই) চারা (উপায়) যার= নাচার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নির্ভুল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নাজানা, অজানা ইত্যাদি। এরূপ- নাহক,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নিরু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পায়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নির্ঝঞ্ঝাট, অবুঝ</a:t>
            </a: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বেতার</a:t>
            </a:r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ইত্যাদি।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216" y="102001"/>
            <a:ext cx="1228344" cy="8281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3312" y="2459736"/>
            <a:ext cx="97520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১।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নীলকণ্ঠ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২।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লাঠালাঠি ৩।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আশীবিষ</a:t>
            </a:r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এগুলা কোন বহুব্রীহি সমাস?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2450591" y="402336"/>
            <a:ext cx="5885025" cy="103327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এসো কাজ করি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176" y="106617"/>
            <a:ext cx="1475325" cy="99469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774" y="92765"/>
            <a:ext cx="12654170" cy="687125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8626" y="92765"/>
            <a:ext cx="10429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তোমাদের সকলকে ধন্যবাদ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89"/>
            <a:ext cx="12192000" cy="69677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976" y="577290"/>
            <a:ext cx="12003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৫. মধ্যপদলোপী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সমাসের ব্যাখ্যার জন্য ব্যবহৃত বাক্যাংশের কোনো অংশ যদি সমস্তপদে লোপ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পায়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তবে তাকে মধ্যপদলোপী বহুব্রীহি বলে। যেমন: বিড়ালের চোখের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ন্যায়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চোখ যে নারীর= বিড়ালচোখী</a:t>
            </a:r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হাতেখড়ি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গায়ে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হলুদ, মেনিমুখো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সোনাক্ষি, জন্মাষ্টমী, রুদ্রাক্ষী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ইত্যাদি।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68" y="3563468"/>
            <a:ext cx="119908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৬.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প্রত্যয়ান্ত বহুব্রীহি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 বহুব্রীহি সমাসের সমস্তপদে আ, এ, ও ইত্যাদি 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প্রত্যয় যুক্ত হয় তাকে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 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প্রত্যয়ান্ত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 বলা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এক দিকে চোখ (দৃষ্টি) যার= একচোখা (চোখ+আ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ঘরমুখো (মুখ+ও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), নি-খরচে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(খরচ+এ)। এরূপ- দোটানা, দোমনা,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একগুঁ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য়ে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অকেজো, একঘরে,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দোতলা,ইত্যাদি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703" y="98846"/>
            <a:ext cx="1384817" cy="93367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6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296" y="0"/>
            <a:ext cx="11914632" cy="67403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৭. অলুক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 বহুব্রীহি সমাসে পূর্ব বা পরপদের কোনো পরিবর্তন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না, তাকে অলুক বহুব্রীহি বলে। অলুক বহুব্রীহি সমাসে সমস্ত পদটি বিশেষণ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মাথায়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পাগড়ি যার=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মাথায় পাগড়ি, গলায় গামছা , </a:t>
            </a:r>
            <a:r>
              <a:rPr lang="b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হাতে-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খড়ি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কানে-কলম, </a:t>
            </a:r>
            <a:r>
              <a:rPr lang="b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গায়ে-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হলু</a:t>
            </a:r>
            <a:r>
              <a:rPr lang="bn-BD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দ।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সোনার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বাংলা</a:t>
            </a:r>
            <a:r>
              <a:rPr lang="b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অলুক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তৎপুরুষ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,দেশে-বিদেশে=অলুক দ্বন্দ্ব।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৮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সংখ্যাবাচক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পূর্বপদ সংখ্যাবাচক এবং পরপদ বিশেষ্য হলে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সমস্ত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পদটি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বিশেষণ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বোঝালে তাকে সংখ্যাবাচক বহুব্রীহি বলা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 সমাসে সমস্তপদে 'আ', 'ই' না 'ঈ' যুক্ত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পঞ্চানন,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দশগজি, চৌ (চার) চাল যে ঘরের= চৌচালা। এরূপ- চারহাতি,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তেপায়া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ইত্যাদি।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742" y="79185"/>
            <a:ext cx="1333722" cy="8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0104" y="0"/>
            <a:ext cx="12262104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8912" y="877824"/>
            <a:ext cx="11109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নিপাতনে সিদ্ধ </a:t>
            </a:r>
            <a:r>
              <a:rPr lang="bn-IN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endParaRPr lang="bn-IN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 ধরনের বহুব্রীহি সমাস কোনো 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নিয়মের </a:t>
            </a:r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অধীনে 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নয়। </a:t>
            </a:r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দু দিকে অপ যার= দ্বীপ, অন্তর্গত অপ যার= অন্তরীপ, নরাকারের পশু যে= নরপশু, জীবিত থেকেও যে মৃত= জীবন্মৃত, পণ্ডিত 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হয়েও </a:t>
            </a:r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 মূর্খ= পণ্ডিতমূর্খ ইত্যাদি।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106617"/>
            <a:ext cx="1493520" cy="100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0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2093842" y="172278"/>
            <a:ext cx="5128593" cy="98066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এসো কাজ করি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396" y="1111328"/>
            <a:ext cx="8965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১। বহুব্রীহি সমাস কয় প্রকার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081" y="1956285"/>
            <a:ext cx="11263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বিড়ালচোখী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খ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মাথায়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পাগড়ী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এগুলা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কো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210" y="3723378"/>
            <a:ext cx="101589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উত্তরগুলি মিলিয়ে নাও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  <a:endParaRPr lang="bn-I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১। ৮ প্রকার।</a:t>
            </a:r>
          </a:p>
          <a:p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২। ক) মধ্যপদলোপী কর্মধারয় খ) অলুক বহুব্রীহি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192" y="94255"/>
            <a:ext cx="1454083" cy="9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6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774" y="92765"/>
            <a:ext cx="12654170" cy="687125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8626" y="92765"/>
            <a:ext cx="10429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তোমাদের সকলকে ধন্যবাদ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0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8288"/>
            <a:ext cx="12250674" cy="6935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649224" y="-18288"/>
            <a:ext cx="3557016" cy="1572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64" y="1333435"/>
            <a:ext cx="118704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সমাহার বা সমষ্টি বা মিলন অর্থে সংখ্যাবাচক শব্দের সঙ্গে 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বিশেষ্য পদের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 যে 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তাকে দ্বিগু সমাস 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বলে।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দ্বিগু সমাসে সমাসনিষ্পন্ন পদটি বিশেষ্য 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পদ হয়।</a:t>
            </a:r>
            <a:endParaRPr lang="bn-IN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যেমন- ত্রিকাল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(তিন কালের সমাহার), 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চৌরাস্তা,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তেমাথা 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শতাব্দী,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পঞ্চবটী (পঞ্চবটের সমাহার), ত্রিপদী (ত্রি বা তিন পদের সমাহার), ত্রিফলা (ত্রি বা তিন ফলের সমাহার), 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নবরত্ন,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পঞ্চনদ, পঞ্চভূত, ষড়ঋতু, 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দশচক্র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অষ্টধাতু, সপ্তর্ষি, ত্রিভুজ, চতুর্ভুজ, </a:t>
            </a:r>
            <a:r>
              <a:rPr lang="bn-IN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IN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81DC-31B2-4727-BD39-680523E43635}" type="datetime1">
              <a:rPr lang="en-US" smtClean="0"/>
              <a:t>2/15/2022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04" y="103506"/>
            <a:ext cx="1673733" cy="112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elay 3"/>
          <p:cNvSpPr/>
          <p:nvPr/>
        </p:nvSpPr>
        <p:spPr>
          <a:xfrm>
            <a:off x="0" y="0"/>
            <a:ext cx="2514600" cy="6858000"/>
          </a:xfrm>
          <a:prstGeom prst="flowChartDelay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4636008" y="301752"/>
            <a:ext cx="4590288" cy="1088136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অব্যয়ীভাব সমাস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453896"/>
            <a:ext cx="9464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পূর্বপদে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অব্যয়যোগে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নিষ্পন্ন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য়ী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যেমন- উপকূল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2344" y="4261104"/>
            <a:ext cx="9180576" cy="230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61180"/>
              </p:ext>
            </p:extLst>
          </p:nvPr>
        </p:nvGraphicFramePr>
        <p:xfrm>
          <a:off x="2561844" y="3304032"/>
          <a:ext cx="9371076" cy="4541520"/>
        </p:xfrm>
        <a:graphic>
          <a:graphicData uri="http://schemas.openxmlformats.org/drawingml/2006/table">
            <a:tbl>
              <a:tblPr/>
              <a:tblGrid>
                <a:gridCol w="1927860"/>
                <a:gridCol w="7443216"/>
              </a:tblGrid>
              <a:tr h="0">
                <a:tc>
                  <a:txBody>
                    <a:bodyPr/>
                    <a:lstStyle/>
                    <a:p>
                      <a:r>
                        <a:rPr lang="bn-IN" dirty="0">
                          <a:effectLst/>
                        </a:rPr>
                        <a:t>সামীপ্য (উপ)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কণ্ঠের সমীপে= উপকণ্ঠ, কূলের সমীপে= উপকূল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bn-IN">
                          <a:effectLst/>
                        </a:rPr>
                        <a:t>বিপ্সা (অনু, প্রতি)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দিন দিন= প্রতিদিন, ক্ষণে ক্ষণে= </a:t>
                      </a:r>
                      <a:r>
                        <a:rPr lang="bn-IN" sz="40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অনুক্ষণে</a:t>
                      </a:r>
                      <a:endParaRPr lang="bn-IN" sz="40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bn-IN">
                          <a:effectLst/>
                        </a:rPr>
                        <a:t>অভাব (নিঃ= নির)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আমিষের অভাব= নিরামিষ, ভাবনার অভাব= নির্ভাবনা, জলের অভাব= নির্জল,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DCC8-F300-4164-997B-AA3BD2728A0B}" type="datetime1">
              <a:rPr lang="en-US" smtClean="0"/>
              <a:t>2/15/2022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728" y="202503"/>
            <a:ext cx="1581912" cy="106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2765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089136" y="457201"/>
            <a:ext cx="2029968" cy="1316736"/>
          </a:xfrm>
          <a:prstGeom prst="roundRect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2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287"/>
            <a:ext cx="12191999" cy="69905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114062" y="892947"/>
            <a:ext cx="7023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9600" b="1" dirty="0" err="1" smtClean="0">
                <a:solidFill>
                  <a:srgbClr val="DC0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9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</a:t>
            </a:r>
            <a:r>
              <a:rPr lang="en-US" sz="9600" b="1" dirty="0" err="1" smtClean="0">
                <a:solidFill>
                  <a:srgbClr val="1919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9600" b="1" dirty="0">
              <a:solidFill>
                <a:srgbClr val="1919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570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80865"/>
              </p:ext>
            </p:extLst>
          </p:nvPr>
        </p:nvGraphicFramePr>
        <p:xfrm>
          <a:off x="100584" y="133382"/>
          <a:ext cx="11786616" cy="4541520"/>
        </p:xfrm>
        <a:graphic>
          <a:graphicData uri="http://schemas.openxmlformats.org/drawingml/2006/table">
            <a:tbl>
              <a:tblPr/>
              <a:tblGrid>
                <a:gridCol w="1536192"/>
                <a:gridCol w="10250424"/>
              </a:tblGrid>
              <a:tr h="0">
                <a:tc>
                  <a:txBody>
                    <a:bodyPr/>
                    <a:lstStyle/>
                    <a:p>
                      <a:r>
                        <a:rPr lang="bn-IN" dirty="0">
                          <a:effectLst/>
                        </a:rPr>
                        <a:t>পর্যন্ত (আ)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সমুদ্র থেকে হিমাচল পর্যন্ত= আসমুদ্রহিমাচল, পা থেকে মাথা পর্যন্ত= আপাদমস্তক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bn-IN" dirty="0">
                          <a:effectLst/>
                        </a:rPr>
                        <a:t>সাদৃশ্য (উপ)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শহরের সদৃশ= উপশহর, গ্রহের তুল্য= উপগ্রহ, বনের সদৃশ= উপবন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bn-IN" dirty="0">
                          <a:effectLst/>
                        </a:rPr>
                        <a:t>অনতিক্রম্যতা (যথা)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রীতিকে অতিক্রম না করে= যথারীতি, সাধ্যকে অতিক্রম না করে= যথাসাধ্য। এরূপ- যথাবিধি, যথাযোগ্য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898021"/>
              </p:ext>
            </p:extLst>
          </p:nvPr>
        </p:nvGraphicFramePr>
        <p:xfrm>
          <a:off x="100584" y="4065302"/>
          <a:ext cx="11786616" cy="4023360"/>
        </p:xfrm>
        <a:graphic>
          <a:graphicData uri="http://schemas.openxmlformats.org/drawingml/2006/table">
            <a:tbl>
              <a:tblPr/>
              <a:tblGrid>
                <a:gridCol w="1563624"/>
                <a:gridCol w="10222992"/>
              </a:tblGrid>
              <a:tr h="0">
                <a:tc>
                  <a:txBody>
                    <a:bodyPr/>
                    <a:lstStyle/>
                    <a:p>
                      <a:r>
                        <a:rPr lang="bn-IN" dirty="0">
                          <a:effectLst/>
                        </a:rPr>
                        <a:t>অতিক্রান্ত (উৎ)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বেলাকে অতিক্রান্ত= উদ্বেল, শৃঙখলাকে অতিক্রান্ত= উচ্ছৃঙখল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bn-IN">
                          <a:effectLst/>
                        </a:rPr>
                        <a:t>বিরোধ (প্রতি)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বিরুদ্ধ বাদ= প্রতিবাদ, বিরুদ্ধ কূল= প্রতিকূল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bn-IN">
                          <a:effectLst/>
                        </a:rPr>
                        <a:t>পশ্চাৎ (অনু)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পশ্চাৎ গমন= অনুগমন, পশ্চাৎ ধাবন= অনুধাবন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bn-IN">
                          <a:effectLst/>
                        </a:rPr>
                        <a:t>ঈষৎ (আ)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ঈষৎ নত= আনত, ঈষৎ রক্তিম= আরক্তিম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FEB0-7259-4718-8BC7-8070226FE09D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REXONA BANU 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547" y="0"/>
            <a:ext cx="1356453" cy="91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9272" y="237744"/>
            <a:ext cx="2679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0432" y="1892808"/>
            <a:ext cx="9116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মহাত্মা ২। পঞ্চনদ ৩। উপশহর এই পদগুলি কোন কোন সমাস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6D2F-D1B2-41A8-847A-6FA146A097EF}" type="datetime1">
              <a:rPr lang="en-US" smtClean="0"/>
              <a:t>2/15/2022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smtClean="0"/>
              <a:t>REXONA BANU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582" y="141225"/>
            <a:ext cx="1689261" cy="113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3280" y="846014"/>
            <a:ext cx="398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" y="2816352"/>
            <a:ext cx="11042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সমাসের উদাহারণ সহ সংজ্ঞা পড়বে। আমি তোমাদের ১০ টি বহুনির্বাচনী পরীক্ষা নিব অনলাইনে।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36" y="148745"/>
            <a:ext cx="1575909" cy="106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2765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089136" y="457201"/>
            <a:ext cx="2029968" cy="1316736"/>
          </a:xfrm>
          <a:prstGeom prst="roundRect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3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-106017"/>
            <a:ext cx="12192000" cy="2838734"/>
          </a:xfrm>
          <a:custGeom>
            <a:avLst/>
            <a:gdLst>
              <a:gd name="connsiteX0" fmla="*/ 0 w 12192000"/>
              <a:gd name="connsiteY0" fmla="*/ 0 h 2838734"/>
              <a:gd name="connsiteX1" fmla="*/ 12192000 w 12192000"/>
              <a:gd name="connsiteY1" fmla="*/ 0 h 2838734"/>
              <a:gd name="connsiteX2" fmla="*/ 12192000 w 12192000"/>
              <a:gd name="connsiteY2" fmla="*/ 2838734 h 2838734"/>
              <a:gd name="connsiteX3" fmla="*/ 5799712 w 12192000"/>
              <a:gd name="connsiteY3" fmla="*/ 2838734 h 2838734"/>
              <a:gd name="connsiteX4" fmla="*/ 5813948 w 12192000"/>
              <a:gd name="connsiteY4" fmla="*/ 2695433 h 2838734"/>
              <a:gd name="connsiteX5" fmla="*/ 4892723 w 12192000"/>
              <a:gd name="connsiteY5" fmla="*/ 1760561 h 2838734"/>
              <a:gd name="connsiteX6" fmla="*/ 3971499 w 12192000"/>
              <a:gd name="connsiteY6" fmla="*/ 2695433 h 2838734"/>
              <a:gd name="connsiteX7" fmla="*/ 3985734 w 12192000"/>
              <a:gd name="connsiteY7" fmla="*/ 2838734 h 2838734"/>
              <a:gd name="connsiteX8" fmla="*/ 0 w 12192000"/>
              <a:gd name="connsiteY8" fmla="*/ 2838734 h 283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838734">
                <a:moveTo>
                  <a:pt x="0" y="0"/>
                </a:moveTo>
                <a:lnTo>
                  <a:pt x="12192000" y="0"/>
                </a:lnTo>
                <a:lnTo>
                  <a:pt x="12192000" y="2838734"/>
                </a:lnTo>
                <a:lnTo>
                  <a:pt x="5799712" y="2838734"/>
                </a:lnTo>
                <a:lnTo>
                  <a:pt x="5813948" y="2695433"/>
                </a:lnTo>
                <a:cubicBezTo>
                  <a:pt x="5813948" y="2179117"/>
                  <a:pt x="5401501" y="1760561"/>
                  <a:pt x="4892723" y="1760561"/>
                </a:cubicBezTo>
                <a:cubicBezTo>
                  <a:pt x="4383945" y="1760561"/>
                  <a:pt x="3971499" y="2179117"/>
                  <a:pt x="3971499" y="2695433"/>
                </a:cubicBezTo>
                <a:lnTo>
                  <a:pt x="3985734" y="2838734"/>
                </a:lnTo>
                <a:lnTo>
                  <a:pt x="0" y="2838734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1" y="1828801"/>
            <a:ext cx="1856095" cy="174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48698" y="3075380"/>
            <a:ext cx="43848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ডিটু রায়                                                                    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সহকারী</a:t>
            </a:r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(বাংলা)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                                              </a:t>
            </a:r>
            <a:endParaRPr lang="bn-BD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mamataditu@gmail.com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                                         </a:t>
            </a:r>
          </a:p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আদমপুর বলর্দ্ধনা শালিকদাহ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মাধ্যমিক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বিদ্যালয়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তেরখাদা,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খুলনা</a:t>
            </a:r>
            <a:endParaRPr lang="bn-BD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5773005" y="2825086"/>
            <a:ext cx="54590" cy="323451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165376" y="3810000"/>
            <a:ext cx="39612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শ্রেণি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৮ম</a:t>
            </a:r>
            <a:endParaRPr lang="bn-BD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বিষয়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BD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বাংলা </a:t>
            </a:r>
            <a:r>
              <a:rPr lang="bn-BD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২য়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পত্র</a:t>
            </a:r>
            <a:endParaRPr lang="bn-BD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</a:t>
            </a:r>
            <a:r>
              <a:rPr lang="bn-BD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bn-BD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</a:t>
            </a:r>
            <a:endParaRPr lang="bn-BD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4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3150426" y="215114"/>
            <a:ext cx="6024282" cy="9144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en-US" sz="6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62802" y="1568355"/>
            <a:ext cx="11112273" cy="4272886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3888" indent="-623888" algn="just">
              <a:defRPr/>
            </a:pPr>
            <a:r>
              <a:rPr lang="en-US" sz="36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 পাঠ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36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শেষে শিক্ষার্থীরা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623888" indent="-623888" algn="just">
              <a:defRPr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বলতে</a:t>
            </a:r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পারবে।</a:t>
            </a:r>
          </a:p>
          <a:p>
            <a:pPr marL="623888" indent="-623888" algn="just">
              <a:defRPr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২।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সমাসের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নিয়ম লিখতে পারবে।</a:t>
            </a:r>
            <a:endParaRPr lang="bn-BD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623888" indent="-623888" algn="just">
              <a:defRPr/>
            </a:pP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প্রকারভেদ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628650" indent="-628650" algn="just">
              <a:defRPr/>
            </a:pP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নির্ণয়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bn-BD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628650" indent="-628650" algn="just">
              <a:defRPr/>
            </a:pPr>
            <a:endPara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34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Delay 2"/>
          <p:cNvSpPr/>
          <p:nvPr/>
        </p:nvSpPr>
        <p:spPr>
          <a:xfrm>
            <a:off x="0" y="0"/>
            <a:ext cx="2103120" cy="6858000"/>
          </a:xfrm>
          <a:prstGeom prst="flowChartDelay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6752" y="856357"/>
            <a:ext cx="98480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 সমাসে সমস্যমান পদগুলোর কোনোটির অর্থ না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বুঝি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য়ে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অন্য কোনো পদকে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বো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ঝায়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তাকে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 বহুব্রীহি সমাস বলে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 যেমন: বহু ব্রীহি (ধান) আছে যার= বহুব্রীহি। এখানের 'বহু' কিংবা 'ধান' কোনোটিরই অর্থের প্রাধান্য নেই, যার বহু ধান আছে এমন লোককে বোঝাচ্ছে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তেমনি বীণাপাণি।</a:t>
            </a:r>
            <a:endParaRPr lang="bn-I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সমাসে সাধারণত যার, যাতে ইত্যাদি শব্দ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ব্যাসবাক্য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রূপে 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ব্যবহৃত হ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য়।</a:t>
            </a:r>
            <a:endParaRPr lang="bn-I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332" y="124768"/>
            <a:ext cx="1085088" cy="731589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1601-8F07-4BE7-A1C0-072CB4139EC1}" type="datetime1">
              <a:rPr lang="en-US" smtClean="0"/>
              <a:t>2/15/2022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0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026" y="1059597"/>
            <a:ext cx="117759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◊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সমাসে সাধারণত যার, যাতে ইত্যাদি শব্দ ব্যাস বাক্যরূপে ব্যবহৃত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আ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য়ত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লোচন যার= আ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য়তলোচনা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(স্ত্রী),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মহাত্মা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স্স্বচ্ছসলিলা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নীলবসনা,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স্স্থিরপ্রতিজ্ঞ।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◊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'সহ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' কিংবা 'সহিত' শব্দের সঙ্গে অন্য পদের বহুব্রীহি সমাস হলে 'সহ' ও 'সহিত' এর স্থলে 'স'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সহ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উদর যার=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সহোদ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&gt;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সোদর। এরূপ- সজল, সফল, সদর্প,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সলজ্জ ইত্যাদি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◊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সমাসে পরপদে মাতৃ, পত্নী, পুত্র, স্ত্রী ইত্যাদি শব্দ থাকলে এ শব্দগুলোর সাথে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‘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 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নদী মাতা (মাতৃ) যার= নদীমাতৃক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বিপত্নীক। এরূপ- সস্ত্রীক,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অপুত্রক ইত্যাদি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9906" y="101422"/>
            <a:ext cx="759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সমাসের নিয়ম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616" y="114300"/>
            <a:ext cx="1444371" cy="9738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736" y="804604"/>
            <a:ext cx="11905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◊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সমাসে সমস্ত পদে 'অক্ষি' শব্দের স্থলে 'অক্ষ' এবং 'নাভি' শব্দের স্থলে 'নাভ'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কমলের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ন্যায়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অক্ষি যার= কমলাক্ষ, পদ্ম নাভিতে যার=পদ্মনাভ। এরূপ- ঊর্ণনাভ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◊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সমাসে পরপদে 'চূড়া' শব্দ সমস্ত পদে 'চূড়' এবং 'কর্ম' শব্দ সমস্ত পদে 'কর্মা'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চন্দ্র চূড়া যার=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চন্দ্রচূ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ড়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 বিচিত্রকর্মা।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◊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সমাসে 'সমান' শব্দের স্থানে 'স' এবং 'সহ'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সমান কর্মী যে= সহকর্মী, সমান বর্ণ যার= সমবর্ণ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সহোদর।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680" y="100584"/>
            <a:ext cx="1193384" cy="8046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8016"/>
            <a:ext cx="12192000" cy="69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Delay 2"/>
          <p:cNvSpPr/>
          <p:nvPr/>
        </p:nvSpPr>
        <p:spPr>
          <a:xfrm>
            <a:off x="0" y="-164592"/>
            <a:ext cx="2990088" cy="7031736"/>
          </a:xfrm>
          <a:prstGeom prst="flowChartDelay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সমাসের  প্রকারভেদ</a:t>
            </a:r>
            <a:endParaRPr lang="en-US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6020" y="200449"/>
            <a:ext cx="547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১। সমানিধিকরণ বহুব্রীহি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9578" y="976391"/>
            <a:ext cx="4809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২। ব্যাধিকরণ বহুব্রীহি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5590" y="1779642"/>
            <a:ext cx="4617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৩। ব্যাতিহার বহুব্রীহি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7791" y="2610639"/>
            <a:ext cx="6455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৪। নঞ বহুব্রীহি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7792" y="3404741"/>
            <a:ext cx="821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৫। মধ্যপদলোপী বহুব্রীহি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8620" y="4193234"/>
            <a:ext cx="8079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৬। প্রত্যয়ন্ত বহুব্রীহি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8215" y="5111485"/>
            <a:ext cx="7468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৭। অলুক বহুব্রীহি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3578" y="5932464"/>
            <a:ext cx="7809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৮। সংখ্যাবাচক বহুব্রীহি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00" y="115761"/>
            <a:ext cx="1851753" cy="1248491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A2A1-6DE9-4474-AB1A-817D6C1DA5E6}" type="datetime1">
              <a:rPr lang="en-US" smtClean="0"/>
              <a:t>2/15/2022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5156" y="-701791"/>
            <a:ext cx="1228039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8956" y="-685595"/>
            <a:ext cx="121752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bn-IN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সমানাধিকরণ </a:t>
            </a:r>
            <a:r>
              <a:rPr lang="b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endParaRPr lang="bn-IN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পূর্বপদ বিশেষণ আর পরপদ বিশেষ্য হলে 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সমানাধিকরণ বহুব্রীহি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 </a:t>
            </a:r>
            <a:endParaRPr lang="b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যেমন: হত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হয়েছে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শ্রী যার= হতশ্রী, খোশ মেজাজ যার= খোশমেজাজ। এরূপ- হৃতসর্বস্ব, উচ্চশির, পীতাম্বর, নীলকণ্ঠ, জবরদস্তি, সুশীল,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সুশ্রী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ইত্যাদি।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" y="2792280"/>
            <a:ext cx="121752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bn-IN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ব্যাধিকরণ </a:t>
            </a:r>
            <a:r>
              <a:rPr lang="b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</a:t>
            </a:r>
            <a:endParaRPr lang="bn-IN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বহুব্রীহি সমাসের পূর্বপদ এবং পরপদ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কোনোটিই যদি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 বিশেষণ না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তবে তাকে ব্যাধিকরণ বহুব্রীহি বলে। যেমন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আশীবিষ।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পরপদ কৃদন্ত বিশেষণ হলেও ব্যাধিকরণ বহুব্রীহি সমাস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দু কানকাটা,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বোঁটাখসা,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পা-চাটা, পাতা-চাটা, পাতাছেঁড়া,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ধামাধরা।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22" y="-621457"/>
            <a:ext cx="1306597" cy="88093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93F2-BA4E-45A3-A505-B776AD8A63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8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767</Words>
  <Application>Microsoft Office PowerPoint</Application>
  <PresentationFormat>Widescreen</PresentationFormat>
  <Paragraphs>129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Kalpurush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95</cp:revision>
  <dcterms:created xsi:type="dcterms:W3CDTF">2020-04-30T03:31:51Z</dcterms:created>
  <dcterms:modified xsi:type="dcterms:W3CDTF">2022-02-16T09:35:47Z</dcterms:modified>
</cp:coreProperties>
</file>