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AE55-0CF8-4AEC-A4B4-2B7EC3D6B8C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9E47-7FA0-4AB5-82A1-E8CBE155B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3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AE55-0CF8-4AEC-A4B4-2B7EC3D6B8C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9E47-7FA0-4AB5-82A1-E8CBE155B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9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AE55-0CF8-4AEC-A4B4-2B7EC3D6B8C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9E47-7FA0-4AB5-82A1-E8CBE155B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2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AE55-0CF8-4AEC-A4B4-2B7EC3D6B8C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9E47-7FA0-4AB5-82A1-E8CBE155B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7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6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AE55-0CF8-4AEC-A4B4-2B7EC3D6B8C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9E47-7FA0-4AB5-82A1-E8CBE155B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AE55-0CF8-4AEC-A4B4-2B7EC3D6B8C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9E47-7FA0-4AB5-82A1-E8CBE155B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3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4"/>
            <a:ext cx="4041775" cy="63976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AE55-0CF8-4AEC-A4B4-2B7EC3D6B8C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9E47-7FA0-4AB5-82A1-E8CBE155B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AE55-0CF8-4AEC-A4B4-2B7EC3D6B8C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9E47-7FA0-4AB5-82A1-E8CBE155B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0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AE55-0CF8-4AEC-A4B4-2B7EC3D6B8C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9E47-7FA0-4AB5-82A1-E8CBE155B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7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AE55-0CF8-4AEC-A4B4-2B7EC3D6B8C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9E47-7FA0-4AB5-82A1-E8CBE155B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AE55-0CF8-4AEC-A4B4-2B7EC3D6B8C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9E47-7FA0-4AB5-82A1-E8CBE155B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5AE55-0CF8-4AEC-A4B4-2B7EC3D6B8C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A9E47-7FA0-4AB5-82A1-E8CBE155B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0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" y="34636"/>
            <a:ext cx="9038397" cy="68580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6858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الخبر</a:t>
            </a:r>
            <a:endParaRPr lang="en-US" sz="6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1791379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solidFill>
                  <a:srgbClr val="00B0F0"/>
                </a:solidFill>
              </a:rPr>
              <a:t>المعنى لغة :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00" y="23254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/>
              <a:t>الخبر مفرد جمعه اخبار معناه النباء -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2971800"/>
            <a:ext cx="4362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اصطلاحا :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8862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/>
              <a:t>الخبر هو الجزء الّذى به تتمُّ الفائدة مع المبتدأ   </a:t>
            </a:r>
          </a:p>
          <a:p>
            <a:r>
              <a:rPr lang="ar-SA" sz="3200" dirty="0" smtClean="0"/>
              <a:t>او  ما اسند الى </a:t>
            </a:r>
            <a:r>
              <a:rPr lang="ar-SA" sz="3200" dirty="0" smtClean="0"/>
              <a:t>المبتدأ </a:t>
            </a:r>
            <a:r>
              <a:rPr lang="ar-SA" sz="3200" dirty="0" smtClean="0"/>
              <a:t>فهو الخبر -              </a:t>
            </a:r>
          </a:p>
          <a:p>
            <a:r>
              <a:rPr lang="ar-SA" sz="3200" dirty="0" smtClean="0"/>
              <a:t>او  ما يخبر عن المبتدأ فهو الخبر-            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545586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/>
              <a:t>مثل : - خالد </a:t>
            </a:r>
            <a:r>
              <a:rPr lang="ar-SA" sz="3200" u="sng" dirty="0" smtClean="0"/>
              <a:t>صالح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27080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" y="0"/>
            <a:ext cx="9038397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667000" y="7620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اصل المبتدأ</a:t>
            </a:r>
            <a:endParaRPr lang="en-US" sz="6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209800"/>
            <a:ext cx="6858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400" dirty="0" smtClean="0"/>
              <a:t>اصل مبتدأ مذكورٌفى التالية : - </a:t>
            </a:r>
          </a:p>
          <a:p>
            <a:pPr algn="r"/>
            <a:r>
              <a:rPr lang="ar-SA" sz="4400" dirty="0" smtClean="0"/>
              <a:t>(الف )ان يكون المبتدأ معرفة،</a:t>
            </a:r>
          </a:p>
          <a:p>
            <a:pPr algn="r"/>
            <a:r>
              <a:rPr lang="ar-SA" sz="4400" dirty="0" smtClean="0"/>
              <a:t> مثل : زيد قائم-</a:t>
            </a:r>
          </a:p>
          <a:p>
            <a:pPr algn="r"/>
            <a:r>
              <a:rPr lang="ar-SA" sz="4400" dirty="0" smtClean="0"/>
              <a:t>(ب) ان يَّذكرَ المبتدأُ قبل خبره ،</a:t>
            </a:r>
          </a:p>
          <a:p>
            <a:pPr algn="r"/>
            <a:r>
              <a:rPr lang="ar-SA" sz="4400" dirty="0" smtClean="0"/>
              <a:t>مثل : الله خالق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9731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" y="0"/>
            <a:ext cx="9038397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9144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اصل الخبر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209800"/>
            <a:ext cx="678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dirty="0" smtClean="0"/>
              <a:t>اصل الخبرِ مذكور فى التالية : -</a:t>
            </a:r>
          </a:p>
          <a:p>
            <a:pPr algn="r"/>
            <a:r>
              <a:rPr lang="ar-SA" sz="4000" dirty="0" smtClean="0"/>
              <a:t>(الف) ان يكونَ الخبر نكرةً – </a:t>
            </a:r>
          </a:p>
          <a:p>
            <a:pPr algn="r"/>
            <a:r>
              <a:rPr lang="ar-SA" sz="4000" dirty="0"/>
              <a:t> </a:t>
            </a:r>
            <a:r>
              <a:rPr lang="ar-SA" sz="4000" dirty="0" smtClean="0"/>
              <a:t> مثل : - زيد عالم – </a:t>
            </a:r>
          </a:p>
          <a:p>
            <a:pPr algn="r"/>
            <a:r>
              <a:rPr lang="ar-SA" sz="4000" dirty="0"/>
              <a:t> </a:t>
            </a:r>
            <a:r>
              <a:rPr lang="ar-SA" sz="4000" dirty="0" smtClean="0"/>
              <a:t>(ب) ان يذكورَ الخبر بعد المبتدأ –</a:t>
            </a:r>
          </a:p>
          <a:p>
            <a:pPr algn="r"/>
            <a:r>
              <a:rPr lang="ar-SA" sz="4000" dirty="0"/>
              <a:t> </a:t>
            </a:r>
            <a:r>
              <a:rPr lang="ar-SA" sz="4000" dirty="0" smtClean="0"/>
              <a:t> مثل : - محمّد رسول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0786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3127"/>
            <a:ext cx="9038397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8382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الانفرادى </a:t>
            </a:r>
            <a:endParaRPr lang="en-US" sz="6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286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/>
              <a:t>سوال : ما هو المبتدأ ؟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2004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/>
              <a:t>الجواب : المبتدأ هو اسم مرفوع مخبر ومحدَّث عنه، يقع فى اول الكلام غالبًا -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440072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/>
              <a:t>سوال : ما هو اصل المبتدأ ؟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5334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/>
              <a:t>الجواب : اصل المبتدأ </a:t>
            </a:r>
            <a:r>
              <a:rPr lang="ar-SA" sz="3600" dirty="0" smtClean="0"/>
              <a:t>معرفة</a:t>
            </a:r>
            <a:r>
              <a:rPr lang="ar-SA" sz="3600" dirty="0" smtClean="0"/>
              <a:t> </a:t>
            </a:r>
            <a:r>
              <a:rPr lang="ar-SA" sz="3600" dirty="0" smtClean="0"/>
              <a:t>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204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" y="0"/>
            <a:ext cx="9038397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438400" y="9906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</a:t>
            </a:r>
            <a:r>
              <a:rPr lang="ar-SA" sz="6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الاجتماعى</a:t>
            </a:r>
            <a:endParaRPr lang="en-US" sz="6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209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/>
              <a:t>استخرج المبتدأ والخبر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90599" y="3059668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/>
              <a:t>(الف) القران دستور </a:t>
            </a:r>
          </a:p>
          <a:p>
            <a:pPr algn="r"/>
            <a:r>
              <a:rPr lang="ar-SA" sz="3600" dirty="0" smtClean="0"/>
              <a:t>(ب) الله خالقنا </a:t>
            </a:r>
          </a:p>
          <a:p>
            <a:pPr algn="r"/>
            <a:r>
              <a:rPr lang="ar-SA" sz="3600" dirty="0" smtClean="0"/>
              <a:t>(ج) الكعبة قبلة المسلمين </a:t>
            </a:r>
          </a:p>
          <a:p>
            <a:pPr algn="r"/>
            <a:r>
              <a:rPr lang="ar-SA" sz="3600" dirty="0" smtClean="0"/>
              <a:t>(د) ازهار الحديقة جميلة </a:t>
            </a:r>
          </a:p>
          <a:p>
            <a:pPr algn="r"/>
            <a:r>
              <a:rPr lang="ar-SA" sz="3600" dirty="0"/>
              <a:t> </a:t>
            </a:r>
            <a:r>
              <a:rPr lang="ar-SA" sz="3600" dirty="0" smtClean="0"/>
              <a:t>(ه )اساتذة المدرسة ماهرات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2856132"/>
            <a:ext cx="4019549" cy="246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1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323165"/>
            <a:ext cx="9038397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657638" y="8382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اختبار الدرس</a:t>
            </a:r>
            <a:endParaRPr lang="en-US" sz="6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46497" y="2088636"/>
            <a:ext cx="33704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3200" dirty="0" smtClean="0"/>
              <a:t>سوال </a:t>
            </a:r>
            <a:r>
              <a:rPr lang="ar-SA" sz="3200" dirty="0"/>
              <a:t>: ما هو </a:t>
            </a:r>
            <a:r>
              <a:rPr lang="ar-SA" sz="3200" dirty="0" smtClean="0"/>
              <a:t>الخبر </a:t>
            </a:r>
            <a:r>
              <a:rPr lang="ar-SA" sz="3200" dirty="0"/>
              <a:t>؟ </a:t>
            </a:r>
            <a:endParaRPr lang="en-US" sz="3200" dirty="0"/>
          </a:p>
          <a:p>
            <a:pPr algn="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03084" y="4267200"/>
            <a:ext cx="4013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dirty="0"/>
              <a:t>سوال : ما هو اصل </a:t>
            </a:r>
            <a:r>
              <a:rPr lang="ar-SA" sz="2800" dirty="0" smtClean="0"/>
              <a:t>الخبر؟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148034" y="5029200"/>
            <a:ext cx="4268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/>
              <a:t>الجواب : اصل </a:t>
            </a:r>
            <a:r>
              <a:rPr lang="ar-SA" sz="2800" dirty="0" smtClean="0"/>
              <a:t>الخبر </a:t>
            </a:r>
            <a:r>
              <a:rPr lang="ar-SA" sz="2800" dirty="0"/>
              <a:t>نكرة -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958480" y="3082913"/>
            <a:ext cx="4648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/>
              <a:t>ما يخبر عن المبتدأ فهو الخبر- </a:t>
            </a:r>
            <a:r>
              <a:rPr lang="ar-SA" sz="3200" dirty="0" smtClean="0"/>
              <a:t>ا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750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" y="0"/>
            <a:ext cx="9038397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9906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عمل المنزل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19126"/>
            <a:ext cx="5676900" cy="3133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2006263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/>
              <a:t>اكتب الدرس فى كرّستك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542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0"/>
            <a:ext cx="9038397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28455" y="330368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شكرا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1" y="2647050"/>
            <a:ext cx="9038396" cy="4210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15240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dirty="0" smtClean="0">
                <a:solidFill>
                  <a:srgbClr val="00B0F0"/>
                </a:solidFill>
              </a:rPr>
              <a:t>الله حافظ</a:t>
            </a:r>
            <a:endParaRPr lang="en-US" sz="9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9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101906"/>
            <a:ext cx="9038397" cy="685800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762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بسم الله الرحمن الرحيم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4478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solidFill>
                  <a:srgbClr val="002060"/>
                </a:solidFill>
              </a:rPr>
              <a:t>السَّلام عليكم ورحمة الله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564" y="3091336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اهلا وسهلا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8286" y="4648338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مرحبا بكم يا ايُّها الطلاب !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417779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 انتم ؟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2" y="2133600"/>
            <a:ext cx="1743028" cy="2311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236187"/>
            <a:ext cx="1777664" cy="2311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413474"/>
            <a:ext cx="2234864" cy="22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1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" y="0"/>
            <a:ext cx="9038397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438399" y="6858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المدرّس</a:t>
            </a:r>
            <a:endParaRPr lang="en-US" sz="6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514600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/>
              <a:t>محمد عبد القدوس </a:t>
            </a:r>
          </a:p>
          <a:p>
            <a:pPr algn="ctr"/>
            <a:r>
              <a:rPr lang="ar-SA" sz="4000" dirty="0" smtClean="0"/>
              <a:t>نائب مشرف </a:t>
            </a:r>
          </a:p>
          <a:p>
            <a:pPr algn="ctr"/>
            <a:r>
              <a:rPr lang="ar-SA" sz="4000" dirty="0" smtClean="0"/>
              <a:t>كيارجالا بورببارا باليكا داخل مدرسة</a:t>
            </a:r>
          </a:p>
          <a:p>
            <a:pPr algn="ctr"/>
            <a:r>
              <a:rPr lang="ar-SA" sz="4000" dirty="0" smtClean="0"/>
              <a:t>فولبارية –مومن شاهى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953000"/>
            <a:ext cx="3200400" cy="1377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05000"/>
            <a:ext cx="1752599" cy="1886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621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0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" y="0"/>
            <a:ext cx="9038397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667000" y="9906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الدرس</a:t>
            </a:r>
            <a:endParaRPr lang="en-US" sz="6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286000"/>
            <a:ext cx="670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الصفُّ العاشر</a:t>
            </a:r>
          </a:p>
          <a:p>
            <a:pPr algn="ctr"/>
            <a:r>
              <a:rPr lang="ar-S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قواعد اللغة بية</a:t>
            </a:r>
          </a:p>
          <a:p>
            <a:pPr algn="ctr"/>
            <a:r>
              <a:rPr lang="ar-S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الباب الثانى </a:t>
            </a:r>
          </a:p>
          <a:p>
            <a:pPr algn="ctr"/>
            <a:r>
              <a:rPr lang="ar-S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التاسع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19" y="5065985"/>
            <a:ext cx="2926362" cy="1259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2" y="2158016"/>
            <a:ext cx="1655618" cy="2956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8153"/>
            <a:ext cx="1655618" cy="29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709"/>
            <a:ext cx="9038397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762000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اختبار ذهن </a:t>
            </a:r>
            <a:endParaRPr lang="en-US" sz="6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7" y="2252660"/>
            <a:ext cx="2337954" cy="132873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303583"/>
              </p:ext>
            </p:extLst>
          </p:nvPr>
        </p:nvGraphicFramePr>
        <p:xfrm>
          <a:off x="3009900" y="2608349"/>
          <a:ext cx="58293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/>
                <a:gridCol w="2971800"/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ب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الف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بيت الله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المسجد</a:t>
                      </a:r>
                      <a:r>
                        <a:rPr lang="ar-SA" sz="3200" baseline="0" dirty="0" smtClean="0"/>
                        <a:t> 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خالق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/>
                        <a:t>الله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قائم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خالد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4277"/>
            <a:ext cx="1995141" cy="1332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1981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انظر الى الامثلة التالية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8" y="3581399"/>
            <a:ext cx="2337954" cy="104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" y="0"/>
            <a:ext cx="9038397" cy="68580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0" y="838200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اعلان الدرس</a:t>
            </a:r>
            <a:endParaRPr lang="en-US" sz="6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3900" y="2209800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solidFill>
                  <a:srgbClr val="00B050"/>
                </a:solidFill>
              </a:rPr>
              <a:t>ابحث اليوم عن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1242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solidFill>
                  <a:srgbClr val="002060"/>
                </a:solidFill>
              </a:rPr>
              <a:t>المبتدأ والخبر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44958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/>
              <a:t>انشاء الله تعالى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650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0"/>
            <a:ext cx="9038397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438400" y="540511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نتائج الدرس</a:t>
            </a:r>
            <a:endParaRPr lang="en-US" sz="66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905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/>
              <a:t>يستطيع الطلّاب بعد انتهائ هذا الدرس -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823443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/>
              <a:t> 1- ان يقولوا المعنى لغة المبتدأ والخبر 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3394364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/>
              <a:t>2- ان يقولوا تعريف المبتدأ والخبر -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3940176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/>
              <a:t> 3 – ان يبيّنوا  اصل المبتددأ والخبر -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648200"/>
            <a:ext cx="3810000" cy="16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" y="0"/>
            <a:ext cx="9038397" cy="68580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1981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المبتدأ والخبر</a:t>
            </a:r>
            <a:endParaRPr lang="en-US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899" y="2819400"/>
            <a:ext cx="693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dirty="0" smtClean="0"/>
              <a:t>المعنى لغة : - المبتدأ صيغة المفرد المذكر لاسم المفعول من باب الافتعال مصدره  الابتدأ ومادته ب – د – ء – معناه – البداية والشروع-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7620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احتضار الدرس</a:t>
            </a:r>
            <a:endParaRPr lang="en-US" sz="6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19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" y="-152400"/>
            <a:ext cx="9038397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0" y="11430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اصطلاحا</a:t>
            </a:r>
            <a:endParaRPr lang="en-US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59080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/>
              <a:t>المبتدأ هو اسم مرفوع مخبر ومحدث عنه يقع فى اول الكلام غالبا</a:t>
            </a:r>
          </a:p>
          <a:p>
            <a:pPr algn="r"/>
            <a:r>
              <a:rPr lang="ar-SA" sz="3600" dirty="0" smtClean="0"/>
              <a:t>قال صاحب مبادئ العربية : هو اسم مرفوع مجرّد عن عوامل اللفظية للاسناد -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5257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مثل : - </a:t>
            </a:r>
            <a:r>
              <a:rPr lang="ar-SA" sz="4000" u="sng" dirty="0" smtClean="0"/>
              <a:t>القران </a:t>
            </a:r>
            <a:r>
              <a:rPr lang="ar-SA" sz="4000" dirty="0" smtClean="0"/>
              <a:t>كتاب الله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628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templ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templtes</Template>
  <TotalTime>919</TotalTime>
  <Words>396</Words>
  <Application>Microsoft Office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templtes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86</cp:revision>
  <dcterms:created xsi:type="dcterms:W3CDTF">2022-02-18T14:01:04Z</dcterms:created>
  <dcterms:modified xsi:type="dcterms:W3CDTF">2022-03-03T13:58:26Z</dcterms:modified>
</cp:coreProperties>
</file>