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D7FEA-5549-4DAB-A2B8-DDA525B9DB9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335782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D7FEA-5549-4DAB-A2B8-DDA525B9DB9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43460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D7FEA-5549-4DAB-A2B8-DDA525B9DB9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418065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D7FEA-5549-4DAB-A2B8-DDA525B9DB9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221832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D7FEA-5549-4DAB-A2B8-DDA525B9DB9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65947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D7FEA-5549-4DAB-A2B8-DDA525B9DB9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339269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D7FEA-5549-4DAB-A2B8-DDA525B9DB9C}"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15518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D7FEA-5549-4DAB-A2B8-DDA525B9DB9C}"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9985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D7FEA-5549-4DAB-A2B8-DDA525B9DB9C}"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405668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D7FEA-5549-4DAB-A2B8-DDA525B9DB9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92110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D7FEA-5549-4DAB-A2B8-DDA525B9DB9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380C0-F752-4B65-A8FE-B48CFD490735}" type="slidenum">
              <a:rPr lang="en-US" smtClean="0"/>
              <a:t>‹#›</a:t>
            </a:fld>
            <a:endParaRPr lang="en-US"/>
          </a:p>
        </p:txBody>
      </p:sp>
    </p:spTree>
    <p:extLst>
      <p:ext uri="{BB962C8B-B14F-4D97-AF65-F5344CB8AC3E}">
        <p14:creationId xmlns:p14="http://schemas.microsoft.com/office/powerpoint/2010/main" val="340841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D7FEA-5549-4DAB-A2B8-DDA525B9DB9C}" type="datetimeFigureOut">
              <a:rPr lang="en-US" smtClean="0"/>
              <a:t>3/6/2022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380C0-F752-4B65-A8FE-B48CFD490735}" type="slidenum">
              <a:rPr lang="en-US" smtClean="0"/>
              <a:t>‹#›</a:t>
            </a:fld>
            <a:endParaRPr lang="en-US"/>
          </a:p>
        </p:txBody>
      </p:sp>
    </p:spTree>
    <p:extLst>
      <p:ext uri="{BB962C8B-B14F-4D97-AF65-F5344CB8AC3E}">
        <p14:creationId xmlns:p14="http://schemas.microsoft.com/office/powerpoint/2010/main" val="2416103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199"/>
            <a:ext cx="8915400" cy="498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066800"/>
            <a:ext cx="8153400" cy="2646878"/>
          </a:xfrm>
          <a:prstGeom prst="rect">
            <a:avLst/>
          </a:prstGeom>
          <a:noFill/>
        </p:spPr>
        <p:txBody>
          <a:bodyPr wrap="square" rtlCol="0">
            <a:spAutoFit/>
          </a:bodyPr>
          <a:lstStyle/>
          <a:p>
            <a:pPr algn="ctr"/>
            <a:r>
              <a:rPr lang="bn-IN" sz="16600" dirty="0" smtClean="0">
                <a:solidFill>
                  <a:srgbClr val="00B0F0"/>
                </a:solidFill>
                <a:latin typeface="NikoshBAN" pitchFamily="2" charset="0"/>
                <a:cs typeface="NikoshBAN" pitchFamily="2" charset="0"/>
              </a:rPr>
              <a:t>স্বাগতম</a:t>
            </a:r>
            <a:endParaRPr lang="en-US" sz="166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939404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4">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4">
                                            <p:txEl>
                                              <p:pRg st="0" end="0"/>
                                            </p:txEl>
                                          </p:spTgt>
                                        </p:tgtEl>
                                        <p:attrNameLst>
                                          <p:attrName>ppt_w</p:attrName>
                                        </p:attrNameLst>
                                      </p:cBhvr>
                                    </p:anim>
                                    <p:anim by="(#ppt_w*0.50)" calcmode="lin" valueType="num">
                                      <p:cBhvr>
                                        <p:cTn id="26" dur="500" decel="50000" autoRev="1" fill="hold">
                                          <p:stCondLst>
                                            <p:cond delay="0"/>
                                          </p:stCondLst>
                                        </p:cTn>
                                        <p:tgtEl>
                                          <p:spTgt spid="4">
                                            <p:txEl>
                                              <p:pRg st="0" end="0"/>
                                            </p:txEl>
                                          </p:spTgt>
                                        </p:tgtEl>
                                        <p:attrNameLst>
                                          <p:attrName>ppt_x</p:attrName>
                                        </p:attrNameLst>
                                      </p:cBhvr>
                                    </p:anim>
                                    <p:anim from="(-#ppt_h/2)" to="(#ppt_y)" calcmode="lin" valueType="num">
                                      <p:cBhvr>
                                        <p:cTn id="27" dur="1000" fill="hold">
                                          <p:stCondLst>
                                            <p:cond delay="0"/>
                                          </p:stCondLst>
                                        </p:cTn>
                                        <p:tgtEl>
                                          <p:spTgt spid="4">
                                            <p:txEl>
                                              <p:pRg st="0" end="0"/>
                                            </p:txEl>
                                          </p:spTgt>
                                        </p:tgtEl>
                                        <p:attrNameLst>
                                          <p:attrName>ppt_y</p:attrName>
                                        </p:attrNameLst>
                                      </p:cBhvr>
                                    </p:anim>
                                    <p:animRot by="21600000">
                                      <p:cBhvr>
                                        <p:cTn id="28"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790575" y="1600200"/>
            <a:ext cx="7391400" cy="6858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ইবাদত অর্থ কী ? </a:t>
            </a:r>
            <a:endParaRPr lang="en-US" sz="3600" dirty="0">
              <a:solidFill>
                <a:schemeClr val="tx1"/>
              </a:solidFill>
              <a:latin typeface="NikoshBAN" pitchFamily="2" charset="0"/>
              <a:cs typeface="NikoshBAN" pitchFamily="2" charset="0"/>
            </a:endParaRPr>
          </a:p>
        </p:txBody>
      </p:sp>
      <p:sp>
        <p:nvSpPr>
          <p:cNvPr id="82" name="Rectangle 81"/>
          <p:cNvSpPr/>
          <p:nvPr/>
        </p:nvSpPr>
        <p:spPr>
          <a:xfrm>
            <a:off x="800100" y="2352675"/>
            <a:ext cx="7381875" cy="1066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আল্লাহ তায়ালার নিকট বান্দার আনুগত্য প্রকাশের সর্বশ্রেষ্ঠ মাধ্যম কী?  </a:t>
            </a:r>
            <a:endParaRPr lang="en-US" sz="3600" dirty="0">
              <a:solidFill>
                <a:schemeClr val="tx1"/>
              </a:solidFill>
              <a:latin typeface="NikoshBAN" pitchFamily="2" charset="0"/>
              <a:cs typeface="NikoshBAN" pitchFamily="2" charset="0"/>
            </a:endParaRPr>
          </a:p>
        </p:txBody>
      </p:sp>
      <p:sp>
        <p:nvSpPr>
          <p:cNvPr id="83" name="Rectangle 82"/>
          <p:cNvSpPr/>
          <p:nvPr/>
        </p:nvSpPr>
        <p:spPr>
          <a:xfrm>
            <a:off x="809625" y="3476625"/>
            <a:ext cx="73914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সালাত কিসের খুঁটি ?  </a:t>
            </a:r>
            <a:endParaRPr lang="en-US" sz="3600" dirty="0">
              <a:solidFill>
                <a:schemeClr val="tx1"/>
              </a:solidFill>
              <a:latin typeface="NikoshBAN" pitchFamily="2" charset="0"/>
              <a:cs typeface="NikoshBAN" pitchFamily="2" charset="0"/>
            </a:endParaRPr>
          </a:p>
        </p:txBody>
      </p:sp>
      <p:sp>
        <p:nvSpPr>
          <p:cNvPr id="84" name="Rectangle 83"/>
          <p:cNvSpPr/>
          <p:nvPr/>
        </p:nvSpPr>
        <p:spPr>
          <a:xfrm>
            <a:off x="781050" y="4362450"/>
            <a:ext cx="7391400" cy="685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ইমান কয়টি রুকনের ওপর প্রতিষ্ঠিত ? </a:t>
            </a:r>
            <a:endParaRPr lang="en-US" sz="3600" dirty="0">
              <a:solidFill>
                <a:schemeClr val="tx1"/>
              </a:solidFill>
              <a:latin typeface="NikoshBAN" pitchFamily="2" charset="0"/>
              <a:cs typeface="NikoshBAN" pitchFamily="2" charset="0"/>
            </a:endParaRPr>
          </a:p>
        </p:txBody>
      </p:sp>
      <p:sp>
        <p:nvSpPr>
          <p:cNvPr id="85" name="Rectangle 84"/>
          <p:cNvSpPr/>
          <p:nvPr/>
        </p:nvSpPr>
        <p:spPr>
          <a:xfrm>
            <a:off x="809625" y="5181600"/>
            <a:ext cx="7391400"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সালাত কাকে বলে? </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5439714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80">
                                          <p:stCondLst>
                                            <p:cond delay="0"/>
                                          </p:stCondLst>
                                        </p:cTn>
                                        <p:tgtEl>
                                          <p:spTgt spid="81"/>
                                        </p:tgtEl>
                                      </p:cBhvr>
                                    </p:animEffect>
                                    <p:anim calcmode="lin" valueType="num">
                                      <p:cBhvr>
                                        <p:cTn id="8"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3" dur="26">
                                          <p:stCondLst>
                                            <p:cond delay="650"/>
                                          </p:stCondLst>
                                        </p:cTn>
                                        <p:tgtEl>
                                          <p:spTgt spid="81"/>
                                        </p:tgtEl>
                                      </p:cBhvr>
                                      <p:to x="100000" y="60000"/>
                                    </p:animScale>
                                    <p:animScale>
                                      <p:cBhvr>
                                        <p:cTn id="14" dur="166" decel="50000">
                                          <p:stCondLst>
                                            <p:cond delay="676"/>
                                          </p:stCondLst>
                                        </p:cTn>
                                        <p:tgtEl>
                                          <p:spTgt spid="81"/>
                                        </p:tgtEl>
                                      </p:cBhvr>
                                      <p:to x="100000" y="100000"/>
                                    </p:animScale>
                                    <p:animScale>
                                      <p:cBhvr>
                                        <p:cTn id="15" dur="26">
                                          <p:stCondLst>
                                            <p:cond delay="1312"/>
                                          </p:stCondLst>
                                        </p:cTn>
                                        <p:tgtEl>
                                          <p:spTgt spid="81"/>
                                        </p:tgtEl>
                                      </p:cBhvr>
                                      <p:to x="100000" y="80000"/>
                                    </p:animScale>
                                    <p:animScale>
                                      <p:cBhvr>
                                        <p:cTn id="16" dur="166" decel="50000">
                                          <p:stCondLst>
                                            <p:cond delay="1338"/>
                                          </p:stCondLst>
                                        </p:cTn>
                                        <p:tgtEl>
                                          <p:spTgt spid="81"/>
                                        </p:tgtEl>
                                      </p:cBhvr>
                                      <p:to x="100000" y="100000"/>
                                    </p:animScale>
                                    <p:animScale>
                                      <p:cBhvr>
                                        <p:cTn id="17" dur="26">
                                          <p:stCondLst>
                                            <p:cond delay="1642"/>
                                          </p:stCondLst>
                                        </p:cTn>
                                        <p:tgtEl>
                                          <p:spTgt spid="81"/>
                                        </p:tgtEl>
                                      </p:cBhvr>
                                      <p:to x="100000" y="90000"/>
                                    </p:animScale>
                                    <p:animScale>
                                      <p:cBhvr>
                                        <p:cTn id="18" dur="166" decel="50000">
                                          <p:stCondLst>
                                            <p:cond delay="1668"/>
                                          </p:stCondLst>
                                        </p:cTn>
                                        <p:tgtEl>
                                          <p:spTgt spid="81"/>
                                        </p:tgtEl>
                                      </p:cBhvr>
                                      <p:to x="100000" y="100000"/>
                                    </p:animScale>
                                    <p:animScale>
                                      <p:cBhvr>
                                        <p:cTn id="19" dur="26">
                                          <p:stCondLst>
                                            <p:cond delay="1808"/>
                                          </p:stCondLst>
                                        </p:cTn>
                                        <p:tgtEl>
                                          <p:spTgt spid="81"/>
                                        </p:tgtEl>
                                      </p:cBhvr>
                                      <p:to x="100000" y="95000"/>
                                    </p:animScale>
                                    <p:animScale>
                                      <p:cBhvr>
                                        <p:cTn id="20" dur="166" decel="50000">
                                          <p:stCondLst>
                                            <p:cond delay="1834"/>
                                          </p:stCondLst>
                                        </p:cTn>
                                        <p:tgtEl>
                                          <p:spTgt spid="8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down)">
                                      <p:cBhvr>
                                        <p:cTn id="25" dur="580">
                                          <p:stCondLst>
                                            <p:cond delay="0"/>
                                          </p:stCondLst>
                                        </p:cTn>
                                        <p:tgtEl>
                                          <p:spTgt spid="82"/>
                                        </p:tgtEl>
                                      </p:cBhvr>
                                    </p:animEffect>
                                    <p:anim calcmode="lin" valueType="num">
                                      <p:cBhvr>
                                        <p:cTn id="2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31" dur="26">
                                          <p:stCondLst>
                                            <p:cond delay="650"/>
                                          </p:stCondLst>
                                        </p:cTn>
                                        <p:tgtEl>
                                          <p:spTgt spid="82"/>
                                        </p:tgtEl>
                                      </p:cBhvr>
                                      <p:to x="100000" y="60000"/>
                                    </p:animScale>
                                    <p:animScale>
                                      <p:cBhvr>
                                        <p:cTn id="32" dur="166" decel="50000">
                                          <p:stCondLst>
                                            <p:cond delay="676"/>
                                          </p:stCondLst>
                                        </p:cTn>
                                        <p:tgtEl>
                                          <p:spTgt spid="82"/>
                                        </p:tgtEl>
                                      </p:cBhvr>
                                      <p:to x="100000" y="100000"/>
                                    </p:animScale>
                                    <p:animScale>
                                      <p:cBhvr>
                                        <p:cTn id="33" dur="26">
                                          <p:stCondLst>
                                            <p:cond delay="1312"/>
                                          </p:stCondLst>
                                        </p:cTn>
                                        <p:tgtEl>
                                          <p:spTgt spid="82"/>
                                        </p:tgtEl>
                                      </p:cBhvr>
                                      <p:to x="100000" y="80000"/>
                                    </p:animScale>
                                    <p:animScale>
                                      <p:cBhvr>
                                        <p:cTn id="34" dur="166" decel="50000">
                                          <p:stCondLst>
                                            <p:cond delay="1338"/>
                                          </p:stCondLst>
                                        </p:cTn>
                                        <p:tgtEl>
                                          <p:spTgt spid="82"/>
                                        </p:tgtEl>
                                      </p:cBhvr>
                                      <p:to x="100000" y="100000"/>
                                    </p:animScale>
                                    <p:animScale>
                                      <p:cBhvr>
                                        <p:cTn id="35" dur="26">
                                          <p:stCondLst>
                                            <p:cond delay="1642"/>
                                          </p:stCondLst>
                                        </p:cTn>
                                        <p:tgtEl>
                                          <p:spTgt spid="82"/>
                                        </p:tgtEl>
                                      </p:cBhvr>
                                      <p:to x="100000" y="90000"/>
                                    </p:animScale>
                                    <p:animScale>
                                      <p:cBhvr>
                                        <p:cTn id="36" dur="166" decel="50000">
                                          <p:stCondLst>
                                            <p:cond delay="1668"/>
                                          </p:stCondLst>
                                        </p:cTn>
                                        <p:tgtEl>
                                          <p:spTgt spid="82"/>
                                        </p:tgtEl>
                                      </p:cBhvr>
                                      <p:to x="100000" y="100000"/>
                                    </p:animScale>
                                    <p:animScale>
                                      <p:cBhvr>
                                        <p:cTn id="37" dur="26">
                                          <p:stCondLst>
                                            <p:cond delay="1808"/>
                                          </p:stCondLst>
                                        </p:cTn>
                                        <p:tgtEl>
                                          <p:spTgt spid="82"/>
                                        </p:tgtEl>
                                      </p:cBhvr>
                                      <p:to x="100000" y="95000"/>
                                    </p:animScale>
                                    <p:animScale>
                                      <p:cBhvr>
                                        <p:cTn id="38" dur="166" decel="50000">
                                          <p:stCondLst>
                                            <p:cond delay="1834"/>
                                          </p:stCondLst>
                                        </p:cTn>
                                        <p:tgtEl>
                                          <p:spTgt spid="8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down)">
                                      <p:cBhvr>
                                        <p:cTn id="43" dur="580">
                                          <p:stCondLst>
                                            <p:cond delay="0"/>
                                          </p:stCondLst>
                                        </p:cTn>
                                        <p:tgtEl>
                                          <p:spTgt spid="83"/>
                                        </p:tgtEl>
                                      </p:cBhvr>
                                    </p:animEffect>
                                    <p:anim calcmode="lin" valueType="num">
                                      <p:cBhvr>
                                        <p:cTn id="44"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49" dur="26">
                                          <p:stCondLst>
                                            <p:cond delay="650"/>
                                          </p:stCondLst>
                                        </p:cTn>
                                        <p:tgtEl>
                                          <p:spTgt spid="83"/>
                                        </p:tgtEl>
                                      </p:cBhvr>
                                      <p:to x="100000" y="60000"/>
                                    </p:animScale>
                                    <p:animScale>
                                      <p:cBhvr>
                                        <p:cTn id="50" dur="166" decel="50000">
                                          <p:stCondLst>
                                            <p:cond delay="676"/>
                                          </p:stCondLst>
                                        </p:cTn>
                                        <p:tgtEl>
                                          <p:spTgt spid="83"/>
                                        </p:tgtEl>
                                      </p:cBhvr>
                                      <p:to x="100000" y="100000"/>
                                    </p:animScale>
                                    <p:animScale>
                                      <p:cBhvr>
                                        <p:cTn id="51" dur="26">
                                          <p:stCondLst>
                                            <p:cond delay="1312"/>
                                          </p:stCondLst>
                                        </p:cTn>
                                        <p:tgtEl>
                                          <p:spTgt spid="83"/>
                                        </p:tgtEl>
                                      </p:cBhvr>
                                      <p:to x="100000" y="80000"/>
                                    </p:animScale>
                                    <p:animScale>
                                      <p:cBhvr>
                                        <p:cTn id="52" dur="166" decel="50000">
                                          <p:stCondLst>
                                            <p:cond delay="1338"/>
                                          </p:stCondLst>
                                        </p:cTn>
                                        <p:tgtEl>
                                          <p:spTgt spid="83"/>
                                        </p:tgtEl>
                                      </p:cBhvr>
                                      <p:to x="100000" y="100000"/>
                                    </p:animScale>
                                    <p:animScale>
                                      <p:cBhvr>
                                        <p:cTn id="53" dur="26">
                                          <p:stCondLst>
                                            <p:cond delay="1642"/>
                                          </p:stCondLst>
                                        </p:cTn>
                                        <p:tgtEl>
                                          <p:spTgt spid="83"/>
                                        </p:tgtEl>
                                      </p:cBhvr>
                                      <p:to x="100000" y="90000"/>
                                    </p:animScale>
                                    <p:animScale>
                                      <p:cBhvr>
                                        <p:cTn id="54" dur="166" decel="50000">
                                          <p:stCondLst>
                                            <p:cond delay="1668"/>
                                          </p:stCondLst>
                                        </p:cTn>
                                        <p:tgtEl>
                                          <p:spTgt spid="83"/>
                                        </p:tgtEl>
                                      </p:cBhvr>
                                      <p:to x="100000" y="100000"/>
                                    </p:animScale>
                                    <p:animScale>
                                      <p:cBhvr>
                                        <p:cTn id="55" dur="26">
                                          <p:stCondLst>
                                            <p:cond delay="1808"/>
                                          </p:stCondLst>
                                        </p:cTn>
                                        <p:tgtEl>
                                          <p:spTgt spid="83"/>
                                        </p:tgtEl>
                                      </p:cBhvr>
                                      <p:to x="100000" y="95000"/>
                                    </p:animScale>
                                    <p:animScale>
                                      <p:cBhvr>
                                        <p:cTn id="56" dur="166" decel="50000">
                                          <p:stCondLst>
                                            <p:cond delay="1834"/>
                                          </p:stCondLst>
                                        </p:cTn>
                                        <p:tgtEl>
                                          <p:spTgt spid="8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wipe(down)">
                                      <p:cBhvr>
                                        <p:cTn id="61" dur="580">
                                          <p:stCondLst>
                                            <p:cond delay="0"/>
                                          </p:stCondLst>
                                        </p:cTn>
                                        <p:tgtEl>
                                          <p:spTgt spid="84"/>
                                        </p:tgtEl>
                                      </p:cBhvr>
                                    </p:animEffect>
                                    <p:anim calcmode="lin" valueType="num">
                                      <p:cBhvr>
                                        <p:cTn id="62"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67" dur="26">
                                          <p:stCondLst>
                                            <p:cond delay="650"/>
                                          </p:stCondLst>
                                        </p:cTn>
                                        <p:tgtEl>
                                          <p:spTgt spid="84"/>
                                        </p:tgtEl>
                                      </p:cBhvr>
                                      <p:to x="100000" y="60000"/>
                                    </p:animScale>
                                    <p:animScale>
                                      <p:cBhvr>
                                        <p:cTn id="68" dur="166" decel="50000">
                                          <p:stCondLst>
                                            <p:cond delay="676"/>
                                          </p:stCondLst>
                                        </p:cTn>
                                        <p:tgtEl>
                                          <p:spTgt spid="84"/>
                                        </p:tgtEl>
                                      </p:cBhvr>
                                      <p:to x="100000" y="100000"/>
                                    </p:animScale>
                                    <p:animScale>
                                      <p:cBhvr>
                                        <p:cTn id="69" dur="26">
                                          <p:stCondLst>
                                            <p:cond delay="1312"/>
                                          </p:stCondLst>
                                        </p:cTn>
                                        <p:tgtEl>
                                          <p:spTgt spid="84"/>
                                        </p:tgtEl>
                                      </p:cBhvr>
                                      <p:to x="100000" y="80000"/>
                                    </p:animScale>
                                    <p:animScale>
                                      <p:cBhvr>
                                        <p:cTn id="70" dur="166" decel="50000">
                                          <p:stCondLst>
                                            <p:cond delay="1338"/>
                                          </p:stCondLst>
                                        </p:cTn>
                                        <p:tgtEl>
                                          <p:spTgt spid="84"/>
                                        </p:tgtEl>
                                      </p:cBhvr>
                                      <p:to x="100000" y="100000"/>
                                    </p:animScale>
                                    <p:animScale>
                                      <p:cBhvr>
                                        <p:cTn id="71" dur="26">
                                          <p:stCondLst>
                                            <p:cond delay="1642"/>
                                          </p:stCondLst>
                                        </p:cTn>
                                        <p:tgtEl>
                                          <p:spTgt spid="84"/>
                                        </p:tgtEl>
                                      </p:cBhvr>
                                      <p:to x="100000" y="90000"/>
                                    </p:animScale>
                                    <p:animScale>
                                      <p:cBhvr>
                                        <p:cTn id="72" dur="166" decel="50000">
                                          <p:stCondLst>
                                            <p:cond delay="1668"/>
                                          </p:stCondLst>
                                        </p:cTn>
                                        <p:tgtEl>
                                          <p:spTgt spid="84"/>
                                        </p:tgtEl>
                                      </p:cBhvr>
                                      <p:to x="100000" y="100000"/>
                                    </p:animScale>
                                    <p:animScale>
                                      <p:cBhvr>
                                        <p:cTn id="73" dur="26">
                                          <p:stCondLst>
                                            <p:cond delay="1808"/>
                                          </p:stCondLst>
                                        </p:cTn>
                                        <p:tgtEl>
                                          <p:spTgt spid="84"/>
                                        </p:tgtEl>
                                      </p:cBhvr>
                                      <p:to x="100000" y="95000"/>
                                    </p:animScale>
                                    <p:animScale>
                                      <p:cBhvr>
                                        <p:cTn id="74" dur="166" decel="50000">
                                          <p:stCondLst>
                                            <p:cond delay="1834"/>
                                          </p:stCondLst>
                                        </p:cTn>
                                        <p:tgtEl>
                                          <p:spTgt spid="8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wipe(down)">
                                      <p:cBhvr>
                                        <p:cTn id="79" dur="580">
                                          <p:stCondLst>
                                            <p:cond delay="0"/>
                                          </p:stCondLst>
                                        </p:cTn>
                                        <p:tgtEl>
                                          <p:spTgt spid="85"/>
                                        </p:tgtEl>
                                      </p:cBhvr>
                                    </p:animEffect>
                                    <p:anim calcmode="lin" valueType="num">
                                      <p:cBhvr>
                                        <p:cTn id="80"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85" dur="26">
                                          <p:stCondLst>
                                            <p:cond delay="650"/>
                                          </p:stCondLst>
                                        </p:cTn>
                                        <p:tgtEl>
                                          <p:spTgt spid="85"/>
                                        </p:tgtEl>
                                      </p:cBhvr>
                                      <p:to x="100000" y="60000"/>
                                    </p:animScale>
                                    <p:animScale>
                                      <p:cBhvr>
                                        <p:cTn id="86" dur="166" decel="50000">
                                          <p:stCondLst>
                                            <p:cond delay="676"/>
                                          </p:stCondLst>
                                        </p:cTn>
                                        <p:tgtEl>
                                          <p:spTgt spid="85"/>
                                        </p:tgtEl>
                                      </p:cBhvr>
                                      <p:to x="100000" y="100000"/>
                                    </p:animScale>
                                    <p:animScale>
                                      <p:cBhvr>
                                        <p:cTn id="87" dur="26">
                                          <p:stCondLst>
                                            <p:cond delay="1312"/>
                                          </p:stCondLst>
                                        </p:cTn>
                                        <p:tgtEl>
                                          <p:spTgt spid="85"/>
                                        </p:tgtEl>
                                      </p:cBhvr>
                                      <p:to x="100000" y="80000"/>
                                    </p:animScale>
                                    <p:animScale>
                                      <p:cBhvr>
                                        <p:cTn id="88" dur="166" decel="50000">
                                          <p:stCondLst>
                                            <p:cond delay="1338"/>
                                          </p:stCondLst>
                                        </p:cTn>
                                        <p:tgtEl>
                                          <p:spTgt spid="85"/>
                                        </p:tgtEl>
                                      </p:cBhvr>
                                      <p:to x="100000" y="100000"/>
                                    </p:animScale>
                                    <p:animScale>
                                      <p:cBhvr>
                                        <p:cTn id="89" dur="26">
                                          <p:stCondLst>
                                            <p:cond delay="1642"/>
                                          </p:stCondLst>
                                        </p:cTn>
                                        <p:tgtEl>
                                          <p:spTgt spid="85"/>
                                        </p:tgtEl>
                                      </p:cBhvr>
                                      <p:to x="100000" y="90000"/>
                                    </p:animScale>
                                    <p:animScale>
                                      <p:cBhvr>
                                        <p:cTn id="90" dur="166" decel="50000">
                                          <p:stCondLst>
                                            <p:cond delay="1668"/>
                                          </p:stCondLst>
                                        </p:cTn>
                                        <p:tgtEl>
                                          <p:spTgt spid="85"/>
                                        </p:tgtEl>
                                      </p:cBhvr>
                                      <p:to x="100000" y="100000"/>
                                    </p:animScale>
                                    <p:animScale>
                                      <p:cBhvr>
                                        <p:cTn id="91" dur="26">
                                          <p:stCondLst>
                                            <p:cond delay="1808"/>
                                          </p:stCondLst>
                                        </p:cTn>
                                        <p:tgtEl>
                                          <p:spTgt spid="85"/>
                                        </p:tgtEl>
                                      </p:cBhvr>
                                      <p:to x="100000" y="95000"/>
                                    </p:animScale>
                                    <p:animScale>
                                      <p:cBhvr>
                                        <p:cTn id="92" dur="166" decel="50000">
                                          <p:stCondLst>
                                            <p:cond delay="1834"/>
                                          </p:stCondLst>
                                        </p:cTn>
                                        <p:tgtEl>
                                          <p:spTgt spid="8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6.jpg"/>
          <p:cNvPicPr>
            <a:picLocks noChangeAspect="1"/>
          </p:cNvPicPr>
          <p:nvPr/>
        </p:nvPicPr>
        <p:blipFill>
          <a:blip r:embed="rId2" cstate="print"/>
          <a:stretch>
            <a:fillRect/>
          </a:stretch>
        </p:blipFill>
        <p:spPr>
          <a:xfrm>
            <a:off x="266700" y="609600"/>
            <a:ext cx="8153400" cy="2743200"/>
          </a:xfrm>
          <a:prstGeom prst="rect">
            <a:avLst/>
          </a:prstGeom>
        </p:spPr>
      </p:pic>
      <p:sp>
        <p:nvSpPr>
          <p:cNvPr id="3" name="Rectangle 2"/>
          <p:cNvSpPr/>
          <p:nvPr/>
        </p:nvSpPr>
        <p:spPr>
          <a:xfrm>
            <a:off x="381000" y="3200400"/>
            <a:ext cx="8077200" cy="9144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err="1" smtClean="0">
                <a:solidFill>
                  <a:schemeClr val="bg1"/>
                </a:solidFill>
                <a:latin typeface="NikoshBAN" pitchFamily="2" charset="0"/>
                <a:cs typeface="NikoshBAN" pitchFamily="2" charset="0"/>
              </a:rPr>
              <a:t>রসুল</a:t>
            </a:r>
            <a:r>
              <a:rPr lang="en-US" sz="3200" dirty="0" smtClean="0">
                <a:solidFill>
                  <a:schemeClr val="bg1"/>
                </a:solidFill>
                <a:latin typeface="NikoshBAN" pitchFamily="2" charset="0"/>
                <a:cs typeface="NikoshBAN" pitchFamily="2" charset="0"/>
              </a:rPr>
              <a:t>(স) </a:t>
            </a:r>
            <a:r>
              <a:rPr lang="en-US" sz="3200" dirty="0" err="1" smtClean="0">
                <a:solidFill>
                  <a:schemeClr val="bg1"/>
                </a:solidFill>
                <a:latin typeface="NikoshBAN" pitchFamily="2" charset="0"/>
                <a:cs typeface="NikoshBAN" pitchFamily="2" charset="0"/>
              </a:rPr>
              <a:t>বলেছেন</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জামাতের</a:t>
            </a:r>
            <a:r>
              <a:rPr lang="en-US" sz="3200" dirty="0" smtClean="0">
                <a:solidFill>
                  <a:schemeClr val="bg1"/>
                </a:solidFill>
                <a:latin typeface="NikoshBAN" pitchFamily="2" charset="0"/>
                <a:cs typeface="NikoshBAN" pitchFamily="2" charset="0"/>
              </a:rPr>
              <a:t> </a:t>
            </a:r>
            <a:r>
              <a:rPr lang="bn-IN" sz="3200" dirty="0" smtClean="0">
                <a:solidFill>
                  <a:schemeClr val="bg1"/>
                </a:solidFill>
                <a:latin typeface="NikoshBAN" pitchFamily="2" charset="0"/>
                <a:cs typeface="NikoshBAN" pitchFamily="2" charset="0"/>
              </a:rPr>
              <a:t>সাথে</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সালাত</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আদায়</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করলে</a:t>
            </a:r>
            <a:r>
              <a:rPr lang="en-US" sz="3200" dirty="0" smtClean="0">
                <a:solidFill>
                  <a:schemeClr val="bg1"/>
                </a:solidFill>
                <a:latin typeface="NikoshBAN" pitchFamily="2" charset="0"/>
                <a:cs typeface="NikoshBAN" pitchFamily="2" charset="0"/>
              </a:rPr>
              <a:t> </a:t>
            </a:r>
          </a:p>
          <a:p>
            <a:pPr algn="ctr"/>
            <a:r>
              <a:rPr lang="en-US" sz="3200" dirty="0" err="1" smtClean="0">
                <a:solidFill>
                  <a:schemeClr val="bg1"/>
                </a:solidFill>
                <a:latin typeface="NikoshBAN" pitchFamily="2" charset="0"/>
                <a:cs typeface="NikoshBAN" pitchFamily="2" charset="0"/>
              </a:rPr>
              <a:t>আল্লাহ</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তাকে</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পাঁচটি</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পুরস্কার</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দিবেন</a:t>
            </a:r>
            <a:r>
              <a:rPr lang="en-US" sz="3200" dirty="0" smtClean="0">
                <a:solidFill>
                  <a:schemeClr val="bg1"/>
                </a:solidFill>
                <a:latin typeface="NikoshBAN" pitchFamily="2" charset="0"/>
                <a:cs typeface="NikoshBAN" pitchFamily="2" charset="0"/>
              </a:rPr>
              <a:t>।  </a:t>
            </a:r>
            <a:r>
              <a:rPr lang="bn-IN" sz="3200" dirty="0" smtClean="0">
                <a:solidFill>
                  <a:schemeClr val="bg1"/>
                </a:solidFill>
                <a:latin typeface="NikoshBAN" pitchFamily="2" charset="0"/>
                <a:cs typeface="NikoshBAN" pitchFamily="2" charset="0"/>
              </a:rPr>
              <a:t> </a:t>
            </a:r>
            <a:endParaRPr lang="en-US" sz="3200" dirty="0">
              <a:solidFill>
                <a:schemeClr val="bg1"/>
              </a:solidFill>
              <a:latin typeface="NikoshBAN" pitchFamily="2" charset="0"/>
              <a:cs typeface="NikoshBAN" pitchFamily="2" charset="0"/>
            </a:endParaRPr>
          </a:p>
        </p:txBody>
      </p:sp>
      <p:sp>
        <p:nvSpPr>
          <p:cNvPr id="5" name="TextBox 4"/>
          <p:cNvSpPr txBox="1"/>
          <p:nvPr/>
        </p:nvSpPr>
        <p:spPr>
          <a:xfrm>
            <a:off x="238125" y="4267200"/>
            <a:ext cx="8534400" cy="2246769"/>
          </a:xfrm>
          <a:prstGeom prst="rect">
            <a:avLst/>
          </a:prstGeom>
          <a:noFill/>
        </p:spPr>
        <p:txBody>
          <a:bodyPr wrap="square" rtlCol="0">
            <a:spAutoFit/>
          </a:bodyPr>
          <a:lstStyle/>
          <a:p>
            <a:r>
              <a:rPr lang="en-US" sz="2800" dirty="0" smtClean="0">
                <a:latin typeface="NikoshBAN" pitchFamily="2" charset="0"/>
                <a:cs typeface="NikoshBAN" pitchFamily="2" charset="0"/>
              </a:rPr>
              <a:t>১।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জীবিকার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অভাব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করবেন</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২। </a:t>
            </a:r>
            <a:r>
              <a:rPr lang="en-US" sz="2800" dirty="0" err="1" smtClean="0">
                <a:latin typeface="NikoshBAN" pitchFamily="2" charset="0"/>
                <a:cs typeface="NikoshBAN" pitchFamily="2" charset="0"/>
              </a:rPr>
              <a:t>কবরের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আজাবথেকে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দিবেন</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৩। </a:t>
            </a:r>
            <a:r>
              <a:rPr lang="en-US" sz="2800" dirty="0" err="1" smtClean="0">
                <a:latin typeface="NikoshBAN" pitchFamily="2" charset="0"/>
                <a:cs typeface="NikoshBAN" pitchFamily="2" charset="0"/>
              </a:rPr>
              <a:t>হাশরে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আমলনামা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ডান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দিবেন</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৪। </a:t>
            </a:r>
            <a:r>
              <a:rPr lang="en-US" sz="2800" dirty="0" err="1" smtClean="0">
                <a:latin typeface="NikoshBAN" pitchFamily="2" charset="0"/>
                <a:cs typeface="NikoshBAN" pitchFamily="2" charset="0"/>
              </a:rPr>
              <a:t>পুলসিতার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করবেন</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৫। </a:t>
            </a:r>
            <a:r>
              <a:rPr lang="en-US" sz="2800" dirty="0" err="1" smtClean="0">
                <a:latin typeface="NikoshBAN" pitchFamily="2" charset="0"/>
                <a:cs typeface="NikoshBAN" pitchFamily="2" charset="0"/>
              </a:rPr>
              <a:t>তাকে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হিসাবে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জান্নাত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করবেন</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431958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by="(-#ppt_w*2)" calcmode="lin" valueType="num">
                                      <p:cBhvr rctx="PPT">
                                        <p:cTn id="43" dur="500" autoRev="1" fill="hold">
                                          <p:stCondLst>
                                            <p:cond delay="0"/>
                                          </p:stCondLst>
                                        </p:cTn>
                                        <p:tgtEl>
                                          <p:spTgt spid="5"/>
                                        </p:tgtEl>
                                        <p:attrNameLst>
                                          <p:attrName>ppt_w</p:attrName>
                                        </p:attrNameLst>
                                      </p:cBhvr>
                                    </p:anim>
                                    <p:anim by="(#ppt_w*0.50)" calcmode="lin" valueType="num">
                                      <p:cBhvr>
                                        <p:cTn id="44" dur="500" decel="50000" autoRev="1" fill="hold">
                                          <p:stCondLst>
                                            <p:cond delay="0"/>
                                          </p:stCondLst>
                                        </p:cTn>
                                        <p:tgtEl>
                                          <p:spTgt spid="5"/>
                                        </p:tgtEl>
                                        <p:attrNameLst>
                                          <p:attrName>ppt_x</p:attrName>
                                        </p:attrNameLst>
                                      </p:cBhvr>
                                    </p:anim>
                                    <p:anim from="(-#ppt_h/2)" to="(#ppt_y)" calcmode="lin" valueType="num">
                                      <p:cBhvr>
                                        <p:cTn id="45" dur="1000" fill="hold">
                                          <p:stCondLst>
                                            <p:cond delay="0"/>
                                          </p:stCondLst>
                                        </p:cTn>
                                        <p:tgtEl>
                                          <p:spTgt spid="5"/>
                                        </p:tgtEl>
                                        <p:attrNameLst>
                                          <p:attrName>ppt_y</p:attrName>
                                        </p:attrNameLst>
                                      </p:cBhvr>
                                    </p:anim>
                                    <p:animRot by="21600000">
                                      <p:cBhvr>
                                        <p:cTn id="4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609600"/>
            <a:ext cx="2369559" cy="830997"/>
          </a:xfrm>
          <a:prstGeom prst="rect">
            <a:avLst/>
          </a:prstGeom>
        </p:spPr>
        <p:txBody>
          <a:bodyPr wrap="none">
            <a:spAutoFit/>
          </a:bodyPr>
          <a:lstStyle/>
          <a:p>
            <a:pPr algn="ctr"/>
            <a:r>
              <a:rPr lang="en-US" sz="4800" dirty="0" err="1" smtClean="0">
                <a:solidFill>
                  <a:schemeClr val="tx1"/>
                </a:solidFill>
                <a:latin typeface="NikoshBAN" pitchFamily="2" charset="0"/>
                <a:cs typeface="NikoshBAN" pitchFamily="2" charset="0"/>
              </a:rPr>
              <a:t>দলীয়</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কাজ</a:t>
            </a:r>
            <a:r>
              <a:rPr lang="en-US" sz="4800" dirty="0" smtClean="0">
                <a:solidFill>
                  <a:schemeClr val="tx1"/>
                </a:solidFill>
                <a:latin typeface="NikoshBAN" pitchFamily="2" charset="0"/>
                <a:cs typeface="NikoshBAN" pitchFamily="2" charset="0"/>
              </a:rPr>
              <a:t> </a:t>
            </a:r>
            <a:endParaRPr lang="en-US" sz="4800" dirty="0">
              <a:solidFill>
                <a:schemeClr val="tx1"/>
              </a:solidFill>
              <a:latin typeface="NikoshBAN" pitchFamily="2" charset="0"/>
              <a:cs typeface="NikoshBAN" pitchFamily="2" charset="0"/>
            </a:endParaRPr>
          </a:p>
        </p:txBody>
      </p:sp>
      <p:sp>
        <p:nvSpPr>
          <p:cNvPr id="3" name="Rectangle 2"/>
          <p:cNvSpPr/>
          <p:nvPr/>
        </p:nvSpPr>
        <p:spPr>
          <a:xfrm>
            <a:off x="238125" y="2124075"/>
            <a:ext cx="8382000" cy="1200329"/>
          </a:xfrm>
          <a:prstGeom prst="rect">
            <a:avLst/>
          </a:prstGeom>
        </p:spPr>
        <p:txBody>
          <a:bodyPr wrap="square">
            <a:spAutoFit/>
          </a:bodyPr>
          <a:lstStyle/>
          <a:p>
            <a:pPr algn="ctr"/>
            <a:r>
              <a:rPr lang="en-US" sz="3600" dirty="0" err="1" smtClean="0">
                <a:solidFill>
                  <a:schemeClr val="tx1"/>
                </a:solidFill>
                <a:latin typeface="NikoshBAN" pitchFamily="2" charset="0"/>
                <a:cs typeface="NikoshBAN" pitchFamily="2" charset="0"/>
              </a:rPr>
              <a:t>জামাতের</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সাথে </a:t>
            </a:r>
            <a:r>
              <a:rPr lang="en-US" sz="3600" dirty="0" err="1" smtClean="0">
                <a:solidFill>
                  <a:schemeClr val="tx1"/>
                </a:solidFill>
                <a:latin typeface="NikoshBAN" pitchFamily="2" charset="0"/>
                <a:cs typeface="NikoshBAN" pitchFamily="2" charset="0"/>
              </a:rPr>
              <a:t>সালাত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আদায়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করলে</a:t>
            </a:r>
            <a:r>
              <a:rPr lang="en-US" sz="3600" dirty="0" smtClean="0">
                <a:solidFill>
                  <a:schemeClr val="tx1"/>
                </a:solidFill>
                <a:latin typeface="NikoshBAN" pitchFamily="2" charset="0"/>
                <a:cs typeface="NikoshBAN" pitchFamily="2" charset="0"/>
              </a:rPr>
              <a:t> </a:t>
            </a:r>
          </a:p>
          <a:p>
            <a:pPr algn="ctr"/>
            <a:r>
              <a:rPr lang="en-US" sz="3600" dirty="0" err="1" smtClean="0">
                <a:solidFill>
                  <a:schemeClr val="tx1"/>
                </a:solidFill>
                <a:latin typeface="NikoshBAN" pitchFamily="2" charset="0"/>
                <a:cs typeface="NikoshBAN" pitchFamily="2" charset="0"/>
              </a:rPr>
              <a:t>আল্লাহ</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কী কী </a:t>
            </a:r>
            <a:r>
              <a:rPr lang="en-US" sz="3600" dirty="0" err="1" smtClean="0">
                <a:solidFill>
                  <a:schemeClr val="tx1"/>
                </a:solidFill>
                <a:latin typeface="NikoshBAN" pitchFamily="2" charset="0"/>
                <a:cs typeface="NikoshBAN" pitchFamily="2" charset="0"/>
              </a:rPr>
              <a:t>পুরস্কার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দিবেন</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04800"/>
            <a:ext cx="2466975" cy="1847850"/>
          </a:xfrm>
          <a:prstGeom prst="rect">
            <a:avLst/>
          </a:prstGeom>
        </p:spPr>
      </p:pic>
    </p:spTree>
    <p:extLst>
      <p:ext uri="{BB962C8B-B14F-4D97-AF65-F5344CB8AC3E}">
        <p14:creationId xmlns:p14="http://schemas.microsoft.com/office/powerpoint/2010/main" val="1464795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by="(-#ppt_w*2)" calcmode="lin" valueType="num">
                                      <p:cBhvr rctx="PPT">
                                        <p:cTn id="33" dur="500" autoRev="1" fill="hold">
                                          <p:stCondLst>
                                            <p:cond delay="0"/>
                                          </p:stCondLst>
                                        </p:cTn>
                                        <p:tgtEl>
                                          <p:spTgt spid="3"/>
                                        </p:tgtEl>
                                        <p:attrNameLst>
                                          <p:attrName>ppt_w</p:attrName>
                                        </p:attrNameLst>
                                      </p:cBhvr>
                                    </p:anim>
                                    <p:anim by="(#ppt_w*0.50)" calcmode="lin" valueType="num">
                                      <p:cBhvr>
                                        <p:cTn id="34" dur="500" decel="50000" autoRev="1" fill="hold">
                                          <p:stCondLst>
                                            <p:cond delay="0"/>
                                          </p:stCondLst>
                                        </p:cTn>
                                        <p:tgtEl>
                                          <p:spTgt spid="3"/>
                                        </p:tgtEl>
                                        <p:attrNameLst>
                                          <p:attrName>ppt_x</p:attrName>
                                        </p:attrNameLst>
                                      </p:cBhvr>
                                    </p:anim>
                                    <p:anim from="(-#ppt_h/2)" to="(#ppt_y)" calcmode="lin" valueType="num">
                                      <p:cBhvr>
                                        <p:cTn id="35" dur="1000" fill="hold">
                                          <p:stCondLst>
                                            <p:cond delay="0"/>
                                          </p:stCondLst>
                                        </p:cTn>
                                        <p:tgtEl>
                                          <p:spTgt spid="3"/>
                                        </p:tgtEl>
                                        <p:attrNameLst>
                                          <p:attrName>ppt_y</p:attrName>
                                        </p:attrNameLst>
                                      </p:cBhvr>
                                    </p:anim>
                                    <p:animRot by="21600000">
                                      <p:cBhvr>
                                        <p:cTn id="36"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2431" y="228600"/>
            <a:ext cx="2414444" cy="830997"/>
          </a:xfrm>
          <a:prstGeom prst="rect">
            <a:avLst/>
          </a:prstGeom>
        </p:spPr>
        <p:txBody>
          <a:bodyPr wrap="none">
            <a:spAutoFit/>
          </a:bodyPr>
          <a:lstStyle/>
          <a:p>
            <a:pPr algn="ctr"/>
            <a:r>
              <a:rPr lang="en-US" sz="4800" dirty="0" err="1" smtClean="0">
                <a:solidFill>
                  <a:schemeClr val="tx1"/>
                </a:solidFill>
                <a:latin typeface="NikoshBAN" pitchFamily="2" charset="0"/>
                <a:cs typeface="NikoshBAN" pitchFamily="2" charset="0"/>
              </a:rPr>
              <a:t>একক</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কাজ</a:t>
            </a:r>
            <a:r>
              <a:rPr lang="en-US" sz="4800" dirty="0" smtClean="0">
                <a:solidFill>
                  <a:schemeClr val="tx1"/>
                </a:solidFill>
                <a:latin typeface="NikoshBAN" pitchFamily="2" charset="0"/>
                <a:cs typeface="NikoshBAN" pitchFamily="2" charset="0"/>
              </a:rPr>
              <a:t> </a:t>
            </a:r>
            <a:endParaRPr lang="en-US" sz="4800" dirty="0">
              <a:solidFill>
                <a:schemeClr val="tx1"/>
              </a:solidFill>
              <a:latin typeface="NikoshBAN" pitchFamily="2" charset="0"/>
              <a:cs typeface="NikoshBAN" pitchFamily="2" charset="0"/>
            </a:endParaRPr>
          </a:p>
        </p:txBody>
      </p:sp>
      <p:sp>
        <p:nvSpPr>
          <p:cNvPr id="3" name="Rectangle 2"/>
          <p:cNvSpPr/>
          <p:nvPr/>
        </p:nvSpPr>
        <p:spPr>
          <a:xfrm>
            <a:off x="228600" y="1371600"/>
            <a:ext cx="8534400" cy="3970318"/>
          </a:xfrm>
          <a:prstGeom prst="rect">
            <a:avLst/>
          </a:prstGeom>
        </p:spPr>
        <p:txBody>
          <a:bodyPr wrap="square">
            <a:spAutoFit/>
          </a:bodyPr>
          <a:lstStyle/>
          <a:p>
            <a:endParaRPr lang="bn-IN" sz="3600" dirty="0" smtClean="0">
              <a:solidFill>
                <a:schemeClr val="tx1"/>
              </a:solidFill>
              <a:latin typeface="NikoshBAN" pitchFamily="2" charset="0"/>
              <a:cs typeface="NikoshBAN" pitchFamily="2" charset="0"/>
            </a:endParaRPr>
          </a:p>
          <a:p>
            <a:r>
              <a:rPr lang="bn-IN" sz="3600" dirty="0" smtClean="0">
                <a:solidFill>
                  <a:schemeClr val="tx1"/>
                </a:solidFill>
                <a:latin typeface="NikoshBAN" pitchFamily="2" charset="0"/>
                <a:cs typeface="NikoshBAN" pitchFamily="2" charset="0"/>
              </a:rPr>
              <a:t>১।</a:t>
            </a:r>
            <a:r>
              <a:rPr lang="en-US" sz="3600" dirty="0" err="1" smtClean="0">
                <a:solidFill>
                  <a:schemeClr val="tx1"/>
                </a:solidFill>
                <a:latin typeface="NikoshBAN" pitchFamily="2" charset="0"/>
                <a:cs typeface="NikoshBAN" pitchFamily="2" charset="0"/>
              </a:rPr>
              <a:t>সালাত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বলে</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a:t>
            </a:r>
          </a:p>
          <a:p>
            <a:r>
              <a:rPr lang="bn-IN" sz="3600" dirty="0" smtClean="0">
                <a:solidFill>
                  <a:schemeClr val="tx1"/>
                </a:solidFill>
                <a:latin typeface="NikoshBAN" pitchFamily="2" charset="0"/>
                <a:cs typeface="NikoshBAN" pitchFamily="2" charset="0"/>
              </a:rPr>
              <a:t>২। </a:t>
            </a:r>
            <a:r>
              <a:rPr lang="en-US" sz="3600" dirty="0" err="1" smtClean="0">
                <a:solidFill>
                  <a:schemeClr val="tx1"/>
                </a:solidFill>
                <a:latin typeface="NikoshBAN" pitchFamily="2" charset="0"/>
                <a:cs typeface="NikoshBAN" pitchFamily="2" charset="0"/>
              </a:rPr>
              <a:t>সালাত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শব্দের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অর্থ</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a:t>
            </a:r>
            <a:r>
              <a:rPr lang="bn-IN" sz="3600" dirty="0" smtClean="0">
                <a:solidFill>
                  <a:schemeClr val="tx1"/>
                </a:solidFill>
                <a:latin typeface="NikoshBAN" pitchFamily="2" charset="0"/>
                <a:cs typeface="NikoshBAN" pitchFamily="2" charset="0"/>
              </a:rPr>
              <a:t> </a:t>
            </a:r>
          </a:p>
          <a:p>
            <a:r>
              <a:rPr lang="bn-IN" sz="3600" dirty="0" smtClean="0">
                <a:solidFill>
                  <a:schemeClr val="tx1"/>
                </a:solidFill>
                <a:latin typeface="NikoshBAN" pitchFamily="2" charset="0"/>
                <a:cs typeface="NikoshBAN" pitchFamily="2" charset="0"/>
              </a:rPr>
              <a:t>৩।</a:t>
            </a:r>
            <a:r>
              <a:rPr lang="en-US" sz="3600" dirty="0" err="1" smtClean="0">
                <a:solidFill>
                  <a:schemeClr val="tx1"/>
                </a:solidFill>
                <a:latin typeface="NikoshBAN" pitchFamily="2" charset="0"/>
                <a:cs typeface="NikoshBAN" pitchFamily="2" charset="0"/>
              </a:rPr>
              <a:t>জামাতে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আদায়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ফজিলতসমূহ</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 </a:t>
            </a:r>
            <a:endParaRPr lang="en-US" sz="3600" dirty="0" smtClean="0">
              <a:solidFill>
                <a:schemeClr val="tx1"/>
              </a:solidFill>
              <a:latin typeface="NikoshBAN" pitchFamily="2" charset="0"/>
              <a:cs typeface="NikoshBAN" pitchFamily="2" charset="0"/>
            </a:endParaRPr>
          </a:p>
          <a:p>
            <a:r>
              <a:rPr lang="bn-IN" sz="3600" dirty="0" smtClean="0">
                <a:solidFill>
                  <a:schemeClr val="tx1"/>
                </a:solidFill>
                <a:latin typeface="NikoshBAN" pitchFamily="2" charset="0"/>
                <a:cs typeface="NikoshBAN" pitchFamily="2" charset="0"/>
              </a:rPr>
              <a:t>৪।</a:t>
            </a:r>
            <a:r>
              <a:rPr lang="en-US" sz="3600" dirty="0" err="1" smtClean="0">
                <a:solidFill>
                  <a:schemeClr val="tx1"/>
                </a:solidFill>
                <a:latin typeface="NikoshBAN" pitchFamily="2" charset="0"/>
                <a:cs typeface="NikoshBAN" pitchFamily="2" charset="0"/>
              </a:rPr>
              <a:t>ইসলামের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রুকুনসমূহ</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 </a:t>
            </a:r>
            <a:endParaRPr lang="bn-IN" sz="3600" dirty="0" smtClean="0">
              <a:latin typeface="NikoshBAN" pitchFamily="2" charset="0"/>
              <a:cs typeface="NikoshBAN" pitchFamily="2" charset="0"/>
            </a:endParaRPr>
          </a:p>
          <a:p>
            <a:r>
              <a:rPr lang="bn-IN" sz="3600" dirty="0" smtClean="0">
                <a:latin typeface="NikoshBAN" pitchFamily="2" charset="0"/>
                <a:cs typeface="NikoshBAN" pitchFamily="2" charset="0"/>
              </a:rPr>
              <a:t>৫।</a:t>
            </a:r>
            <a:r>
              <a:rPr lang="en-US" sz="3600" dirty="0" err="1" smtClean="0">
                <a:solidFill>
                  <a:schemeClr val="tx1"/>
                </a:solidFill>
                <a:latin typeface="NikoshBAN" pitchFamily="2" charset="0"/>
                <a:cs typeface="NikoshBAN" pitchFamily="2" charset="0"/>
              </a:rPr>
              <a:t>কিয়ামতের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সর্বপ্রথম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কিসের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হিসেব</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নেওয়া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হবে</a:t>
            </a:r>
            <a:r>
              <a:rPr lang="bn-IN" sz="3600" dirty="0" smtClean="0">
                <a:solidFill>
                  <a:schemeClr val="tx1"/>
                </a:solidFill>
                <a:latin typeface="NikoshBAN" pitchFamily="2" charset="0"/>
                <a:cs typeface="NikoshBAN" pitchFamily="2" charset="0"/>
              </a:rPr>
              <a:t>? </a:t>
            </a:r>
            <a:endParaRPr lang="en-US" sz="3600" dirty="0" smtClean="0">
              <a:solidFill>
                <a:schemeClr val="tx1"/>
              </a:solidFill>
              <a:latin typeface="NikoshBAN" pitchFamily="2" charset="0"/>
              <a:cs typeface="NikoshBAN" pitchFamily="2" charset="0"/>
            </a:endParaRPr>
          </a:p>
          <a:p>
            <a:endParaRPr lang="en-US" sz="3600" dirty="0">
              <a:solidFill>
                <a:schemeClr val="tx1"/>
              </a:solidFill>
              <a:latin typeface="NikoshBAN" pitchFamily="2" charset="0"/>
              <a:cs typeface="NikoshBAN" pitchFamily="2" charset="0"/>
            </a:endParaRPr>
          </a:p>
        </p:txBody>
      </p:sp>
      <p:pic>
        <p:nvPicPr>
          <p:cNvPr id="3074" name="Picture 2" descr="শিক্ষা প্রতিষ্ঠান খুলে দেওয়ায় আনন্দিত শিক্ষক শিক্ষার্থী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7097"/>
            <a:ext cx="3401786"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nnan\Desktop\Pictures of Cont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500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down)">
                                      <p:cBhvr>
                                        <p:cTn id="15" dur="580">
                                          <p:stCondLst>
                                            <p:cond delay="0"/>
                                          </p:stCondLst>
                                        </p:cTn>
                                        <p:tgtEl>
                                          <p:spTgt spid="3075"/>
                                        </p:tgtEl>
                                      </p:cBhvr>
                                    </p:animEffect>
                                    <p:anim calcmode="lin" valueType="num">
                                      <p:cBhvr>
                                        <p:cTn id="16"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1" dur="26">
                                          <p:stCondLst>
                                            <p:cond delay="650"/>
                                          </p:stCondLst>
                                        </p:cTn>
                                        <p:tgtEl>
                                          <p:spTgt spid="3075"/>
                                        </p:tgtEl>
                                      </p:cBhvr>
                                      <p:to x="100000" y="60000"/>
                                    </p:animScale>
                                    <p:animScale>
                                      <p:cBhvr>
                                        <p:cTn id="22" dur="166" decel="50000">
                                          <p:stCondLst>
                                            <p:cond delay="676"/>
                                          </p:stCondLst>
                                        </p:cTn>
                                        <p:tgtEl>
                                          <p:spTgt spid="3075"/>
                                        </p:tgtEl>
                                      </p:cBhvr>
                                      <p:to x="100000" y="100000"/>
                                    </p:animScale>
                                    <p:animScale>
                                      <p:cBhvr>
                                        <p:cTn id="23" dur="26">
                                          <p:stCondLst>
                                            <p:cond delay="1312"/>
                                          </p:stCondLst>
                                        </p:cTn>
                                        <p:tgtEl>
                                          <p:spTgt spid="3075"/>
                                        </p:tgtEl>
                                      </p:cBhvr>
                                      <p:to x="100000" y="80000"/>
                                    </p:animScale>
                                    <p:animScale>
                                      <p:cBhvr>
                                        <p:cTn id="24" dur="166" decel="50000">
                                          <p:stCondLst>
                                            <p:cond delay="1338"/>
                                          </p:stCondLst>
                                        </p:cTn>
                                        <p:tgtEl>
                                          <p:spTgt spid="3075"/>
                                        </p:tgtEl>
                                      </p:cBhvr>
                                      <p:to x="100000" y="100000"/>
                                    </p:animScale>
                                    <p:animScale>
                                      <p:cBhvr>
                                        <p:cTn id="25" dur="26">
                                          <p:stCondLst>
                                            <p:cond delay="1642"/>
                                          </p:stCondLst>
                                        </p:cTn>
                                        <p:tgtEl>
                                          <p:spTgt spid="3075"/>
                                        </p:tgtEl>
                                      </p:cBhvr>
                                      <p:to x="100000" y="90000"/>
                                    </p:animScale>
                                    <p:animScale>
                                      <p:cBhvr>
                                        <p:cTn id="26" dur="166" decel="50000">
                                          <p:stCondLst>
                                            <p:cond delay="1668"/>
                                          </p:stCondLst>
                                        </p:cTn>
                                        <p:tgtEl>
                                          <p:spTgt spid="3075"/>
                                        </p:tgtEl>
                                      </p:cBhvr>
                                      <p:to x="100000" y="100000"/>
                                    </p:animScale>
                                    <p:animScale>
                                      <p:cBhvr>
                                        <p:cTn id="27" dur="26">
                                          <p:stCondLst>
                                            <p:cond delay="1808"/>
                                          </p:stCondLst>
                                        </p:cTn>
                                        <p:tgtEl>
                                          <p:spTgt spid="3075"/>
                                        </p:tgtEl>
                                      </p:cBhvr>
                                      <p:to x="100000" y="95000"/>
                                    </p:animScale>
                                    <p:animScale>
                                      <p:cBhvr>
                                        <p:cTn id="28" dur="166" decel="50000">
                                          <p:stCondLst>
                                            <p:cond delay="1834"/>
                                          </p:stCondLst>
                                        </p:cTn>
                                        <p:tgtEl>
                                          <p:spTgt spid="307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Effect transition="in" filter="wipe(down)">
                                      <p:cBhvr>
                                        <p:cTn id="33" dur="580">
                                          <p:stCondLst>
                                            <p:cond delay="0"/>
                                          </p:stCondLst>
                                        </p:cTn>
                                        <p:tgtEl>
                                          <p:spTgt spid="3074"/>
                                        </p:tgtEl>
                                      </p:cBhvr>
                                    </p:animEffect>
                                    <p:anim calcmode="lin" valueType="num">
                                      <p:cBhvr>
                                        <p:cTn id="3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9" dur="26">
                                          <p:stCondLst>
                                            <p:cond delay="650"/>
                                          </p:stCondLst>
                                        </p:cTn>
                                        <p:tgtEl>
                                          <p:spTgt spid="3074"/>
                                        </p:tgtEl>
                                      </p:cBhvr>
                                      <p:to x="100000" y="60000"/>
                                    </p:animScale>
                                    <p:animScale>
                                      <p:cBhvr>
                                        <p:cTn id="40" dur="166" decel="50000">
                                          <p:stCondLst>
                                            <p:cond delay="676"/>
                                          </p:stCondLst>
                                        </p:cTn>
                                        <p:tgtEl>
                                          <p:spTgt spid="3074"/>
                                        </p:tgtEl>
                                      </p:cBhvr>
                                      <p:to x="100000" y="100000"/>
                                    </p:animScale>
                                    <p:animScale>
                                      <p:cBhvr>
                                        <p:cTn id="41" dur="26">
                                          <p:stCondLst>
                                            <p:cond delay="1312"/>
                                          </p:stCondLst>
                                        </p:cTn>
                                        <p:tgtEl>
                                          <p:spTgt spid="3074"/>
                                        </p:tgtEl>
                                      </p:cBhvr>
                                      <p:to x="100000" y="80000"/>
                                    </p:animScale>
                                    <p:animScale>
                                      <p:cBhvr>
                                        <p:cTn id="42" dur="166" decel="50000">
                                          <p:stCondLst>
                                            <p:cond delay="1338"/>
                                          </p:stCondLst>
                                        </p:cTn>
                                        <p:tgtEl>
                                          <p:spTgt spid="3074"/>
                                        </p:tgtEl>
                                      </p:cBhvr>
                                      <p:to x="100000" y="100000"/>
                                    </p:animScale>
                                    <p:animScale>
                                      <p:cBhvr>
                                        <p:cTn id="43" dur="26">
                                          <p:stCondLst>
                                            <p:cond delay="1642"/>
                                          </p:stCondLst>
                                        </p:cTn>
                                        <p:tgtEl>
                                          <p:spTgt spid="3074"/>
                                        </p:tgtEl>
                                      </p:cBhvr>
                                      <p:to x="100000" y="90000"/>
                                    </p:animScale>
                                    <p:animScale>
                                      <p:cBhvr>
                                        <p:cTn id="44" dur="166" decel="50000">
                                          <p:stCondLst>
                                            <p:cond delay="1668"/>
                                          </p:stCondLst>
                                        </p:cTn>
                                        <p:tgtEl>
                                          <p:spTgt spid="3074"/>
                                        </p:tgtEl>
                                      </p:cBhvr>
                                      <p:to x="100000" y="100000"/>
                                    </p:animScale>
                                    <p:animScale>
                                      <p:cBhvr>
                                        <p:cTn id="45" dur="26">
                                          <p:stCondLst>
                                            <p:cond delay="1808"/>
                                          </p:stCondLst>
                                        </p:cTn>
                                        <p:tgtEl>
                                          <p:spTgt spid="3074"/>
                                        </p:tgtEl>
                                      </p:cBhvr>
                                      <p:to x="100000" y="95000"/>
                                    </p:animScale>
                                    <p:animScale>
                                      <p:cBhvr>
                                        <p:cTn id="46" dur="166" decel="50000">
                                          <p:stCondLst>
                                            <p:cond delay="1834"/>
                                          </p:stCondLst>
                                        </p:cTn>
                                        <p:tgtEl>
                                          <p:spTgt spid="307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3"/>
                                        </p:tgtEl>
                                        <p:attrNameLst>
                                          <p:attrName>style.visibility</p:attrName>
                                        </p:attrNameLst>
                                      </p:cBhvr>
                                      <p:to>
                                        <p:strVal val="visible"/>
                                      </p:to>
                                    </p:set>
                                    <p:anim by="(-#ppt_w*2)" calcmode="lin" valueType="num">
                                      <p:cBhvr rctx="PPT">
                                        <p:cTn id="51" dur="500" autoRev="1" fill="hold">
                                          <p:stCondLst>
                                            <p:cond delay="0"/>
                                          </p:stCondLst>
                                        </p:cTn>
                                        <p:tgtEl>
                                          <p:spTgt spid="3"/>
                                        </p:tgtEl>
                                        <p:attrNameLst>
                                          <p:attrName>ppt_w</p:attrName>
                                        </p:attrNameLst>
                                      </p:cBhvr>
                                    </p:anim>
                                    <p:anim by="(#ppt_w*0.50)" calcmode="lin" valueType="num">
                                      <p:cBhvr>
                                        <p:cTn id="52" dur="500" decel="50000" autoRev="1" fill="hold">
                                          <p:stCondLst>
                                            <p:cond delay="0"/>
                                          </p:stCondLst>
                                        </p:cTn>
                                        <p:tgtEl>
                                          <p:spTgt spid="3"/>
                                        </p:tgtEl>
                                        <p:attrNameLst>
                                          <p:attrName>ppt_x</p:attrName>
                                        </p:attrNameLst>
                                      </p:cBhvr>
                                    </p:anim>
                                    <p:anim from="(-#ppt_h/2)" to="(#ppt_y)" calcmode="lin" valueType="num">
                                      <p:cBhvr>
                                        <p:cTn id="53" dur="1000" fill="hold">
                                          <p:stCondLst>
                                            <p:cond delay="0"/>
                                          </p:stCondLst>
                                        </p:cTn>
                                        <p:tgtEl>
                                          <p:spTgt spid="3"/>
                                        </p:tgtEl>
                                        <p:attrNameLst>
                                          <p:attrName>ppt_y</p:attrName>
                                        </p:attrNameLst>
                                      </p:cBhvr>
                                    </p:anim>
                                    <p:animRot by="21600000">
                                      <p:cBhvr>
                                        <p:cTn id="54"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0"/>
            <a:ext cx="5257800" cy="830997"/>
          </a:xfrm>
          <a:prstGeom prst="rect">
            <a:avLst/>
          </a:prstGeom>
          <a:noFill/>
        </p:spPr>
        <p:txBody>
          <a:bodyPr wrap="square" rtlCol="0">
            <a:spAutoFit/>
          </a:bodyPr>
          <a:lstStyle/>
          <a:p>
            <a:r>
              <a:rPr lang="en-US" sz="4800" dirty="0" err="1" smtClean="0">
                <a:latin typeface="NikoshBAN" pitchFamily="2" charset="0"/>
                <a:cs typeface="NikoshBAN" pitchFamily="2" charset="0"/>
              </a:rPr>
              <a:t>পাঠ্য</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বইয়ের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সাথে</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সমন্বয়</a:t>
            </a:r>
            <a:r>
              <a:rPr lang="en-US" sz="4800" dirty="0" smtClean="0">
                <a:latin typeface="NikoshBAN" pitchFamily="2" charset="0"/>
                <a:cs typeface="NikoshBAN" pitchFamily="2" charset="0"/>
              </a:rPr>
              <a:t>-</a:t>
            </a:r>
            <a:endParaRPr lang="en-US" sz="4800" dirty="0">
              <a:latin typeface="NikoshBAN" pitchFamily="2" charset="0"/>
              <a:cs typeface="NikoshBAN" pitchFamily="2" charset="0"/>
            </a:endParaRPr>
          </a:p>
        </p:txBody>
      </p:sp>
      <p:grpSp>
        <p:nvGrpSpPr>
          <p:cNvPr id="7" name="Group 6"/>
          <p:cNvGrpSpPr/>
          <p:nvPr/>
        </p:nvGrpSpPr>
        <p:grpSpPr>
          <a:xfrm>
            <a:off x="914400" y="1524546"/>
            <a:ext cx="6743700" cy="3954780"/>
            <a:chOff x="457200" y="1600200"/>
            <a:chExt cx="8153400" cy="4709160"/>
          </a:xfrm>
        </p:grpSpPr>
        <p:pic>
          <p:nvPicPr>
            <p:cNvPr id="8" name="Picture 7" descr="102.jpg"/>
            <p:cNvPicPr>
              <a:picLocks noChangeAspect="1"/>
            </p:cNvPicPr>
            <p:nvPr/>
          </p:nvPicPr>
          <p:blipFill>
            <a:blip r:embed="rId2" cstate="print"/>
            <a:stretch>
              <a:fillRect/>
            </a:stretch>
          </p:blipFill>
          <p:spPr>
            <a:xfrm>
              <a:off x="457200" y="1600200"/>
              <a:ext cx="8153400" cy="1219200"/>
            </a:xfrm>
            <a:prstGeom prst="rect">
              <a:avLst/>
            </a:prstGeom>
          </p:spPr>
        </p:pic>
        <p:pic>
          <p:nvPicPr>
            <p:cNvPr id="9" name="Picture 8" descr="104.jpg"/>
            <p:cNvPicPr>
              <a:picLocks noChangeAspect="1"/>
            </p:cNvPicPr>
            <p:nvPr/>
          </p:nvPicPr>
          <p:blipFill>
            <a:blip r:embed="rId3" cstate="print"/>
            <a:stretch>
              <a:fillRect/>
            </a:stretch>
          </p:blipFill>
          <p:spPr>
            <a:xfrm>
              <a:off x="533400" y="2819400"/>
              <a:ext cx="3810000" cy="3489960"/>
            </a:xfrm>
            <a:prstGeom prst="rect">
              <a:avLst/>
            </a:prstGeom>
          </p:spPr>
        </p:pic>
        <p:pic>
          <p:nvPicPr>
            <p:cNvPr id="10" name="Picture 9" descr="105.jpg"/>
            <p:cNvPicPr>
              <a:picLocks noChangeAspect="1"/>
            </p:cNvPicPr>
            <p:nvPr/>
          </p:nvPicPr>
          <p:blipFill>
            <a:blip r:embed="rId4" cstate="print"/>
            <a:stretch>
              <a:fillRect/>
            </a:stretch>
          </p:blipFill>
          <p:spPr>
            <a:xfrm>
              <a:off x="4724400" y="3048000"/>
              <a:ext cx="3581400" cy="3124200"/>
            </a:xfrm>
            <a:prstGeom prst="rect">
              <a:avLst/>
            </a:prstGeom>
          </p:spPr>
        </p:pic>
      </p:grpSp>
      <p:sp>
        <p:nvSpPr>
          <p:cNvPr id="11" name="Rectangle 10"/>
          <p:cNvSpPr/>
          <p:nvPr/>
        </p:nvSpPr>
        <p:spPr>
          <a:xfrm>
            <a:off x="1676400" y="728326"/>
            <a:ext cx="4572000" cy="646331"/>
          </a:xfrm>
          <a:prstGeom prst="rect">
            <a:avLst/>
          </a:prstGeom>
          <a:solidFill>
            <a:schemeClr val="accent3">
              <a:lumMod val="40000"/>
              <a:lumOff val="60000"/>
            </a:schemeClr>
          </a:solidFill>
        </p:spPr>
        <p:txBody>
          <a:bodyPr>
            <a:spAutoFit/>
          </a:bodyPr>
          <a:lstStyle/>
          <a:p>
            <a:pPr algn="ctr"/>
            <a:r>
              <a:rPr lang="en-US" dirty="0" err="1" smtClean="0">
                <a:latin typeface="NikoshBAN" pitchFamily="2" charset="0"/>
                <a:cs typeface="NikoshBAN" pitchFamily="2" charset="0"/>
              </a:rPr>
              <a:t>পাঠ্য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পুস্তকের</a:t>
            </a:r>
            <a:r>
              <a:rPr lang="en-US" dirty="0" smtClean="0">
                <a:latin typeface="NikoshBAN" pitchFamily="2" charset="0"/>
                <a:cs typeface="NikoshBAN" pitchFamily="2" charset="0"/>
              </a:rPr>
              <a:t> </a:t>
            </a:r>
            <a:r>
              <a:rPr lang="bn-IN" dirty="0" smtClean="0">
                <a:latin typeface="NikoshBAN" pitchFamily="2" charset="0"/>
                <a:cs typeface="NikoshBAN" pitchFamily="2" charset="0"/>
              </a:rPr>
              <a:t>২২-২৪ পৃষ্ঠা অনুচ্চস্বরে মনোযোগ সহকারে কয়েকবার পড়ো।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9976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381000" y="533400"/>
            <a:ext cx="7772400" cy="1752600"/>
          </a:xfrm>
          <a:prstGeom prst="ribbon">
            <a:avLst>
              <a:gd name="adj1" fmla="val 31884"/>
              <a:gd name="adj2" fmla="val 47727"/>
            </a:avLst>
          </a:prstGeom>
          <a:solidFill>
            <a:schemeClr val="accent3">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7200" b="1" dirty="0" smtClean="0">
                <a:solidFill>
                  <a:srgbClr val="FF0000"/>
                </a:solidFill>
                <a:latin typeface="NikoshBAN" pitchFamily="2" charset="0"/>
                <a:cs typeface="NikoshBAN" pitchFamily="2" charset="0"/>
              </a:rPr>
              <a:t>মুল্যায়ন</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grpSp>
        <p:nvGrpSpPr>
          <p:cNvPr id="3" name="Group 2"/>
          <p:cNvGrpSpPr/>
          <p:nvPr/>
        </p:nvGrpSpPr>
        <p:grpSpPr>
          <a:xfrm>
            <a:off x="571500" y="2438400"/>
            <a:ext cx="7391400" cy="1981200"/>
            <a:chOff x="838200" y="2209800"/>
            <a:chExt cx="7391400" cy="1981200"/>
          </a:xfrm>
        </p:grpSpPr>
        <p:sp>
          <p:nvSpPr>
            <p:cNvPr id="4" name="Rectangle 3"/>
            <p:cNvSpPr/>
            <p:nvPr/>
          </p:nvSpPr>
          <p:spPr>
            <a:xfrm>
              <a:off x="838200" y="2209800"/>
              <a:ext cx="7391400" cy="685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১। আল্লাহ আমাদের কেন সৃষ্টি করেছেন ? </a:t>
              </a:r>
              <a:endParaRPr lang="en-US" sz="3600" dirty="0">
                <a:solidFill>
                  <a:schemeClr val="tx1"/>
                </a:solidFill>
                <a:latin typeface="NikoshBAN" pitchFamily="2" charset="0"/>
                <a:cs typeface="NikoshBAN" pitchFamily="2" charset="0"/>
              </a:endParaRPr>
            </a:p>
          </p:txBody>
        </p:sp>
        <p:sp>
          <p:nvSpPr>
            <p:cNvPr id="5" name="Rectangle 4"/>
            <p:cNvSpPr/>
            <p:nvPr/>
          </p:nvSpPr>
          <p:spPr>
            <a:xfrm>
              <a:off x="838200" y="3505200"/>
              <a:ext cx="73914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২। সালাতের গুরুত্ব ও তাৎপর্য বর্ণনা কর। </a:t>
              </a:r>
              <a:endParaRPr lang="en-US" sz="3600"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215199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1752600"/>
            <a:ext cx="2513830" cy="830997"/>
          </a:xfrm>
          <a:prstGeom prst="rect">
            <a:avLst/>
          </a:prstGeom>
        </p:spPr>
        <p:txBody>
          <a:bodyPr wrap="none">
            <a:spAutoFit/>
          </a:bodyPr>
          <a:lstStyle/>
          <a:p>
            <a:pPr algn="ctr"/>
            <a:r>
              <a:rPr lang="bn-IN" sz="4800" b="1" dirty="0" smtClean="0">
                <a:solidFill>
                  <a:srgbClr val="002060"/>
                </a:solidFill>
                <a:latin typeface="NikoshBAN" pitchFamily="2" charset="0"/>
                <a:cs typeface="NikoshBAN" pitchFamily="2" charset="0"/>
              </a:rPr>
              <a:t>বাড়ির কাজ </a:t>
            </a:r>
            <a:endParaRPr lang="en-US" sz="4800" b="1" dirty="0">
              <a:solidFill>
                <a:srgbClr val="002060"/>
              </a:solidFill>
              <a:latin typeface="NikoshBAN" pitchFamily="2" charset="0"/>
              <a:cs typeface="NikoshBAN" pitchFamily="2" charset="0"/>
            </a:endParaRPr>
          </a:p>
        </p:txBody>
      </p:sp>
      <p:sp>
        <p:nvSpPr>
          <p:cNvPr id="3" name="Rectangle 2"/>
          <p:cNvSpPr/>
          <p:nvPr/>
        </p:nvSpPr>
        <p:spPr>
          <a:xfrm>
            <a:off x="304800" y="2743200"/>
            <a:ext cx="8382000" cy="1200329"/>
          </a:xfrm>
          <a:prstGeom prst="rect">
            <a:avLst/>
          </a:prstGeom>
        </p:spPr>
        <p:txBody>
          <a:bodyPr wrap="square">
            <a:spAutoFit/>
          </a:bodyPr>
          <a:lstStyle/>
          <a:p>
            <a:r>
              <a:rPr lang="en-US" sz="3600" dirty="0" err="1" smtClean="0">
                <a:solidFill>
                  <a:schemeClr val="tx1"/>
                </a:solidFill>
                <a:latin typeface="NikoshBAN" pitchFamily="2" charset="0"/>
                <a:cs typeface="NikoshBAN" pitchFamily="2" charset="0"/>
              </a:rPr>
              <a:t>জামাতের</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সাথে </a:t>
            </a:r>
            <a:r>
              <a:rPr lang="en-US" sz="3600" dirty="0" err="1" smtClean="0">
                <a:solidFill>
                  <a:schemeClr val="tx1"/>
                </a:solidFill>
                <a:latin typeface="NikoshBAN" pitchFamily="2" charset="0"/>
                <a:cs typeface="NikoshBAN" pitchFamily="2" charset="0"/>
              </a:rPr>
              <a:t>সালাত</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আদায়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করলে</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আল্লাহ</a:t>
            </a:r>
            <a:r>
              <a:rPr lang="en-US" sz="3600" dirty="0" smtClean="0">
                <a:solidFill>
                  <a:schemeClr val="tx1"/>
                </a:solidFill>
                <a:latin typeface="NikoshBAN" pitchFamily="2" charset="0"/>
                <a:cs typeface="NikoshBAN" pitchFamily="2" charset="0"/>
              </a:rPr>
              <a:t> </a:t>
            </a:r>
            <a:r>
              <a:rPr lang="bn-IN" sz="3600" dirty="0" smtClean="0">
                <a:solidFill>
                  <a:schemeClr val="tx1"/>
                </a:solidFill>
                <a:latin typeface="NikoshBAN" pitchFamily="2" charset="0"/>
                <a:cs typeface="NikoshBAN" pitchFamily="2" charset="0"/>
              </a:rPr>
              <a:t>কী কী </a:t>
            </a:r>
            <a:r>
              <a:rPr lang="en-US" sz="3600" dirty="0" err="1" smtClean="0">
                <a:solidFill>
                  <a:schemeClr val="tx1"/>
                </a:solidFill>
                <a:latin typeface="NikoshBAN" pitchFamily="2" charset="0"/>
                <a:cs typeface="NikoshBAN" pitchFamily="2" charset="0"/>
              </a:rPr>
              <a:t>পুরস্কার</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দিবেন</a:t>
            </a:r>
            <a:r>
              <a:rPr lang="bn-IN" sz="3600" dirty="0" smtClean="0">
                <a:solidFill>
                  <a:schemeClr val="tx1"/>
                </a:solidFill>
                <a:latin typeface="NikoshBAN" pitchFamily="2" charset="0"/>
                <a:cs typeface="NikoshBAN" pitchFamily="2" charset="0"/>
              </a:rPr>
              <a:t>? তা খাতায় লিখে নিয়ে আসবে ।  </a:t>
            </a:r>
            <a:endParaRPr lang="en-US" sz="3600" dirty="0" smtClean="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7743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8382000" cy="5211684"/>
          </a:xfrm>
          <a:prstGeom prst="rect">
            <a:avLst/>
          </a:prstGeom>
        </p:spPr>
      </p:pic>
      <p:sp>
        <p:nvSpPr>
          <p:cNvPr id="3" name="TextBox 2"/>
          <p:cNvSpPr txBox="1"/>
          <p:nvPr/>
        </p:nvSpPr>
        <p:spPr>
          <a:xfrm>
            <a:off x="1524000" y="1905000"/>
            <a:ext cx="7315200" cy="3046988"/>
          </a:xfrm>
          <a:prstGeom prst="rect">
            <a:avLst/>
          </a:prstGeom>
          <a:noFill/>
        </p:spPr>
        <p:txBody>
          <a:bodyPr wrap="square" rtlCol="0">
            <a:spAutoFit/>
          </a:bodyPr>
          <a:lstStyle/>
          <a:p>
            <a:r>
              <a:rPr lang="en-US" sz="9600" dirty="0" err="1" smtClean="0">
                <a:solidFill>
                  <a:srgbClr val="002060"/>
                </a:solidFill>
                <a:latin typeface="NikoshBAN" pitchFamily="2" charset="0"/>
                <a:cs typeface="NikoshBAN" pitchFamily="2" charset="0"/>
              </a:rPr>
              <a:t>সবাইকে</a:t>
            </a:r>
            <a:endParaRPr lang="en-US" sz="9600" dirty="0" smtClean="0">
              <a:solidFill>
                <a:srgbClr val="002060"/>
              </a:solidFill>
              <a:latin typeface="NikoshBAN" pitchFamily="2" charset="0"/>
              <a:cs typeface="NikoshBAN" pitchFamily="2" charset="0"/>
            </a:endParaRPr>
          </a:p>
          <a:p>
            <a:r>
              <a:rPr lang="en-US" sz="9600" dirty="0">
                <a:latin typeface="NikoshBAN" pitchFamily="2" charset="0"/>
                <a:cs typeface="NikoshBAN" pitchFamily="2" charset="0"/>
              </a:rPr>
              <a:t> </a:t>
            </a:r>
            <a:r>
              <a:rPr lang="en-US" sz="9600" dirty="0" smtClean="0">
                <a:latin typeface="NikoshBAN" pitchFamily="2" charset="0"/>
                <a:cs typeface="NikoshBAN" pitchFamily="2" charset="0"/>
              </a:rPr>
              <a:t>        </a:t>
            </a:r>
            <a:r>
              <a:rPr lang="en-US" sz="9600" dirty="0" err="1" smtClean="0">
                <a:solidFill>
                  <a:srgbClr val="00B050"/>
                </a:solidFill>
                <a:latin typeface="NikoshBAN" pitchFamily="2" charset="0"/>
                <a:cs typeface="NikoshBAN" pitchFamily="2" charset="0"/>
              </a:rPr>
              <a:t>ধন্যবাদ</a:t>
            </a:r>
            <a:endParaRPr lang="en-US" sz="96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411286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by="(-#ppt_w*2)" calcmode="lin" valueType="num">
                                      <p:cBhvr rctx="PPT">
                                        <p:cTn id="25" dur="500" autoRev="1" fill="hold">
                                          <p:stCondLst>
                                            <p:cond delay="0"/>
                                          </p:stCondLst>
                                        </p:cTn>
                                        <p:tgtEl>
                                          <p:spTgt spid="3"/>
                                        </p:tgtEl>
                                        <p:attrNameLst>
                                          <p:attrName>ppt_w</p:attrName>
                                        </p:attrNameLst>
                                      </p:cBhvr>
                                    </p:anim>
                                    <p:anim by="(#ppt_w*0.50)" calcmode="lin" valueType="num">
                                      <p:cBhvr>
                                        <p:cTn id="26" dur="500" decel="50000" autoRev="1" fill="hold">
                                          <p:stCondLst>
                                            <p:cond delay="0"/>
                                          </p:stCondLst>
                                        </p:cTn>
                                        <p:tgtEl>
                                          <p:spTgt spid="3"/>
                                        </p:tgtEl>
                                        <p:attrNameLst>
                                          <p:attrName>ppt_x</p:attrName>
                                        </p:attrNameLst>
                                      </p:cBhvr>
                                    </p:anim>
                                    <p:anim from="(-#ppt_h/2)" to="(#ppt_y)" calcmode="lin" valueType="num">
                                      <p:cBhvr>
                                        <p:cTn id="27" dur="1000" fill="hold">
                                          <p:stCondLst>
                                            <p:cond delay="0"/>
                                          </p:stCondLst>
                                        </p:cTn>
                                        <p:tgtEl>
                                          <p:spTgt spid="3"/>
                                        </p:tgtEl>
                                        <p:attrNameLst>
                                          <p:attrName>ppt_y</p:attrName>
                                        </p:attrNameLst>
                                      </p:cBhvr>
                                    </p:anim>
                                    <p:animRot by="21600000">
                                      <p:cBhvr>
                                        <p:cTn id="2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Callout 1"/>
          <p:cNvSpPr/>
          <p:nvPr/>
        </p:nvSpPr>
        <p:spPr>
          <a:xfrm>
            <a:off x="3276600" y="1447800"/>
            <a:ext cx="1371599" cy="3999765"/>
          </a:xfrm>
          <a:prstGeom prst="leftRightArrowCallout">
            <a:avLst/>
          </a:prstGeom>
          <a:solidFill>
            <a:schemeClr val="accent3">
              <a:lumMod val="20000"/>
              <a:lumOff val="80000"/>
            </a:schemeClr>
          </a:soli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3600" dirty="0" smtClean="0">
                <a:solidFill>
                  <a:schemeClr val="bg2">
                    <a:lumMod val="10000"/>
                  </a:schemeClr>
                </a:solidFill>
                <a:latin typeface="Kalpurush" panose="02000600000000000000" pitchFamily="2" charset="0"/>
                <a:cs typeface="Kalpurush" panose="02000600000000000000" pitchFamily="2" charset="0"/>
              </a:rPr>
              <a:t>শি</a:t>
            </a:r>
          </a:p>
          <a:p>
            <a:pPr algn="ctr"/>
            <a:r>
              <a:rPr lang="bn-IN" sz="3600" dirty="0" smtClean="0">
                <a:solidFill>
                  <a:schemeClr val="bg2">
                    <a:lumMod val="10000"/>
                  </a:schemeClr>
                </a:solidFill>
                <a:latin typeface="Kalpurush" panose="02000600000000000000" pitchFamily="2" charset="0"/>
                <a:cs typeface="Kalpurush" panose="02000600000000000000" pitchFamily="2" charset="0"/>
              </a:rPr>
              <a:t>ক্ষ</a:t>
            </a:r>
          </a:p>
          <a:p>
            <a:pPr algn="ctr"/>
            <a:r>
              <a:rPr lang="bn-IN" sz="3600" dirty="0" smtClean="0">
                <a:solidFill>
                  <a:schemeClr val="bg2">
                    <a:lumMod val="10000"/>
                  </a:schemeClr>
                </a:solidFill>
                <a:latin typeface="Kalpurush" panose="02000600000000000000" pitchFamily="2" charset="0"/>
                <a:cs typeface="Kalpurush" panose="02000600000000000000" pitchFamily="2" charset="0"/>
              </a:rPr>
              <a:t>ক</a:t>
            </a:r>
          </a:p>
          <a:p>
            <a:pPr algn="ctr"/>
            <a:r>
              <a:rPr lang="bn-IN" sz="3600" dirty="0" smtClean="0">
                <a:solidFill>
                  <a:schemeClr val="bg2">
                    <a:lumMod val="10000"/>
                  </a:schemeClr>
                </a:solidFill>
                <a:latin typeface="Kalpurush" panose="02000600000000000000" pitchFamily="2" charset="0"/>
                <a:cs typeface="Kalpurush" panose="02000600000000000000" pitchFamily="2" charset="0"/>
              </a:rPr>
              <a:t>প</a:t>
            </a:r>
          </a:p>
          <a:p>
            <a:pPr algn="ctr"/>
            <a:r>
              <a:rPr lang="bn-IN" sz="3600" dirty="0" smtClean="0">
                <a:solidFill>
                  <a:schemeClr val="bg2">
                    <a:lumMod val="10000"/>
                  </a:schemeClr>
                </a:solidFill>
                <a:latin typeface="Kalpurush" panose="02000600000000000000" pitchFamily="2" charset="0"/>
                <a:cs typeface="Kalpurush" panose="02000600000000000000" pitchFamily="2" charset="0"/>
              </a:rPr>
              <a:t>রি</a:t>
            </a:r>
          </a:p>
          <a:p>
            <a:pPr algn="ctr"/>
            <a:r>
              <a:rPr lang="bn-IN" sz="3600" dirty="0" smtClean="0">
                <a:solidFill>
                  <a:schemeClr val="bg2">
                    <a:lumMod val="10000"/>
                  </a:schemeClr>
                </a:solidFill>
                <a:latin typeface="Kalpurush" panose="02000600000000000000" pitchFamily="2" charset="0"/>
                <a:cs typeface="Kalpurush" panose="02000600000000000000" pitchFamily="2" charset="0"/>
              </a:rPr>
              <a:t>চি</a:t>
            </a:r>
          </a:p>
          <a:p>
            <a:pPr algn="ctr"/>
            <a:r>
              <a:rPr lang="bn-IN" sz="3600" dirty="0" smtClean="0">
                <a:solidFill>
                  <a:schemeClr val="bg2">
                    <a:lumMod val="10000"/>
                  </a:schemeClr>
                </a:solidFill>
                <a:latin typeface="Kalpurush" panose="02000600000000000000" pitchFamily="2" charset="0"/>
                <a:cs typeface="Kalpurush" panose="02000600000000000000" pitchFamily="2" charset="0"/>
              </a:rPr>
              <a:t>তি</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285632"/>
            <a:ext cx="2190750" cy="2628900"/>
          </a:xfrm>
          <a:prstGeom prst="rect">
            <a:avLst/>
          </a:prstGeom>
        </p:spPr>
      </p:pic>
      <p:sp>
        <p:nvSpPr>
          <p:cNvPr id="4" name="Rectangle 3"/>
          <p:cNvSpPr/>
          <p:nvPr/>
        </p:nvSpPr>
        <p:spPr>
          <a:xfrm>
            <a:off x="4876800" y="2785962"/>
            <a:ext cx="3590925" cy="1323439"/>
          </a:xfrm>
          <a:prstGeom prst="rect">
            <a:avLst/>
          </a:prstGeom>
        </p:spPr>
        <p:txBody>
          <a:bodyPr wrap="square">
            <a:spAutoFit/>
          </a:bodyPr>
          <a:lstStyle/>
          <a:p>
            <a:pPr algn="ctr"/>
            <a:r>
              <a:rPr lang="bn-BD"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মোঃ </a:t>
            </a:r>
            <a:r>
              <a:rPr lang="en-US" sz="2000" b="1" dirty="0" err="1">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আব্দুল</a:t>
            </a:r>
            <a:r>
              <a:rPr lang="en-US"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 </a:t>
            </a:r>
            <a:r>
              <a:rPr lang="en-US" sz="2000" b="1" dirty="0" err="1">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মান্নান</a:t>
            </a:r>
            <a:endParaRPr lang="bn-BD"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endParaRPr>
          </a:p>
          <a:p>
            <a:pPr algn="ctr"/>
            <a:r>
              <a:rPr lang="en-US"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    </a:t>
            </a:r>
            <a:r>
              <a:rPr lang="en-US" sz="2000" b="1" dirty="0" err="1">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প্রধান</a:t>
            </a:r>
            <a:r>
              <a:rPr lang="bn-BD"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 শিক্ষক</a:t>
            </a:r>
            <a:endParaRPr lang="en-US"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endParaRPr>
          </a:p>
          <a:p>
            <a:pPr algn="ctr"/>
            <a:r>
              <a:rPr lang="bn-IN"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    </a:t>
            </a:r>
            <a:r>
              <a:rPr lang="en-US" sz="2000" b="1" dirty="0" err="1">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সেনপাড়া</a:t>
            </a:r>
            <a:r>
              <a:rPr lang="bn-BD"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 সরকারি প্রাথমিক বিদ্যালয়</a:t>
            </a:r>
          </a:p>
          <a:p>
            <a:pPr algn="ctr"/>
            <a:r>
              <a:rPr lang="bn-IN"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   </a:t>
            </a:r>
            <a:r>
              <a:rPr lang="en-US" sz="2000" b="1" dirty="0" err="1">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কলমাকান্দা,নেত্রকোনা</a:t>
            </a:r>
            <a:r>
              <a:rPr lang="en-US"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rPr>
              <a:t>।</a:t>
            </a:r>
            <a:endParaRPr lang="bn-BD" sz="2000" b="1" dirty="0">
              <a:ln w="10541" cmpd="sng">
                <a:solidFill>
                  <a:schemeClr val="accent1">
                    <a:shade val="88000"/>
                    <a:satMod val="110000"/>
                  </a:schemeClr>
                </a:solidFill>
                <a:prstDash val="solid"/>
              </a:ln>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48699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1500" y="873442"/>
            <a:ext cx="8001000" cy="5111115"/>
            <a:chOff x="533400" y="0"/>
            <a:chExt cx="8001000" cy="5111115"/>
          </a:xfrm>
        </p:grpSpPr>
        <p:sp>
          <p:nvSpPr>
            <p:cNvPr id="3" name="TextBox 1"/>
            <p:cNvSpPr txBox="1"/>
            <p:nvPr/>
          </p:nvSpPr>
          <p:spPr>
            <a:xfrm>
              <a:off x="533400" y="3049012"/>
              <a:ext cx="8001000" cy="2062103"/>
            </a:xfrm>
            <a:prstGeom prst="rect">
              <a:avLst/>
            </a:prstGeom>
            <a:solidFill>
              <a:schemeClr val="accent3">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200" b="1" dirty="0" err="1" smtClean="0">
                  <a:latin typeface="NikoshBAN" panose="02000000000000000000" pitchFamily="2" charset="0"/>
                  <a:cs typeface="NikoshBAN" panose="02000000000000000000" pitchFamily="2" charset="0"/>
                </a:rPr>
                <a:t>এই</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পাঠ</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শেষে</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শিক্ষার্থীরা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শিখবে</a:t>
              </a:r>
              <a:r>
                <a:rPr lang="en-US" sz="3200" b="1" dirty="0" smtClean="0">
                  <a:latin typeface="NikoshBAN" panose="02000000000000000000" pitchFamily="2" charset="0"/>
                  <a:cs typeface="NikoshBAN" panose="02000000000000000000" pitchFamily="2" charset="0"/>
                </a:rPr>
                <a:t>----------------- </a:t>
              </a:r>
            </a:p>
            <a:p>
              <a:r>
                <a:rPr lang="en-US" sz="3200" b="1" dirty="0" smtClean="0">
                  <a:latin typeface="NikoshBAN" panose="02000000000000000000" pitchFamily="2" charset="0"/>
                  <a:cs typeface="NikoshBAN" panose="02000000000000000000" pitchFamily="2" charset="0"/>
                </a:rPr>
                <a:t>২.২.১– </a:t>
              </a:r>
              <a:r>
                <a:rPr lang="en-US" sz="3200" b="1" dirty="0" err="1" smtClean="0">
                  <a:latin typeface="NikoshBAN" panose="02000000000000000000" pitchFamily="2" charset="0"/>
                  <a:cs typeface="NikoshBAN" panose="02000000000000000000" pitchFamily="2" charset="0"/>
                </a:rPr>
                <a:t>সালাতের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অর্থ</a:t>
              </a:r>
              <a:r>
                <a:rPr lang="en-US" sz="3200" b="1" dirty="0" smtClean="0">
                  <a:latin typeface="NikoshBAN" panose="02000000000000000000" pitchFamily="2" charset="0"/>
                  <a:cs typeface="NikoshBAN" panose="02000000000000000000" pitchFamily="2" charset="0"/>
                </a:rPr>
                <a:t> , </a:t>
              </a:r>
              <a:r>
                <a:rPr lang="en-US" sz="3200" b="1" dirty="0" err="1" smtClean="0">
                  <a:latin typeface="NikoshBAN" panose="02000000000000000000" pitchFamily="2" charset="0"/>
                  <a:cs typeface="NikoshBAN" panose="02000000000000000000" pitchFamily="2" charset="0"/>
                </a:rPr>
                <a:t>গুরুত্ব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তাৎপর্য</a:t>
              </a:r>
              <a:r>
                <a:rPr lang="en-US" sz="3200" b="1" dirty="0" smtClean="0">
                  <a:latin typeface="NikoshBAN" panose="02000000000000000000" pitchFamily="2" charset="0"/>
                  <a:cs typeface="NikoshBAN" panose="02000000000000000000" pitchFamily="2" charset="0"/>
                </a:rPr>
                <a:t> ও </a:t>
              </a:r>
              <a:r>
                <a:rPr lang="en-US" sz="3200" b="1" dirty="0" err="1" smtClean="0">
                  <a:latin typeface="NikoshBAN" panose="02000000000000000000" pitchFamily="2" charset="0"/>
                  <a:cs typeface="NikoshBAN" panose="02000000000000000000" pitchFamily="2" charset="0"/>
                </a:rPr>
                <a:t>সময়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বর্ণনা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পারবে</a:t>
              </a:r>
              <a:r>
                <a:rPr lang="en-US" sz="3200" b="1" dirty="0" smtClean="0">
                  <a:latin typeface="NikoshBAN" panose="02000000000000000000" pitchFamily="2" charset="0"/>
                  <a:cs typeface="NikoshBAN" panose="02000000000000000000" pitchFamily="2" charset="0"/>
                </a:rPr>
                <a:t>। </a:t>
              </a:r>
            </a:p>
            <a:p>
              <a:r>
                <a:rPr lang="en-US" sz="3200" b="1" dirty="0" smtClean="0">
                  <a:latin typeface="NikoshBAN" panose="02000000000000000000" pitchFamily="2" charset="0"/>
                  <a:cs typeface="NikoshBAN" panose="02000000000000000000" pitchFamily="2" charset="0"/>
                </a:rPr>
                <a:t>২.২.২– </a:t>
              </a:r>
              <a:r>
                <a:rPr lang="en-US" sz="3200" b="1" dirty="0" err="1" smtClean="0">
                  <a:latin typeface="NikoshBAN" panose="02000000000000000000" pitchFamily="2" charset="0"/>
                  <a:cs typeface="NikoshBAN" panose="02000000000000000000" pitchFamily="2" charset="0"/>
                </a:rPr>
                <a:t>নিয়মিত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জামাতে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সালাত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আদায়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করবে</a:t>
              </a:r>
              <a:r>
                <a:rPr lang="en-US" sz="3200" b="1" dirty="0" smtClean="0">
                  <a:latin typeface="NikoshBAN" panose="02000000000000000000" pitchFamily="2" charset="0"/>
                  <a:cs typeface="NikoshBAN" panose="02000000000000000000" pitchFamily="2" charset="0"/>
                </a:rPr>
                <a:t>। </a:t>
              </a:r>
              <a:r>
                <a:rPr lang="bn-IN" sz="1400" dirty="0" smtClean="0">
                  <a:latin typeface="NikoshBAN" panose="02000000000000000000" pitchFamily="2" charset="0"/>
                  <a:cs typeface="NikoshBAN" panose="02000000000000000000" pitchFamily="2" charset="0"/>
                </a:rPr>
                <a:t>	 </a:t>
              </a:r>
              <a:endParaRPr lang="en-GB" sz="1400" dirty="0">
                <a:latin typeface="NikoshBAN" panose="02000000000000000000" pitchFamily="2" charset="0"/>
                <a:cs typeface="NikoshBAN" panose="02000000000000000000" pitchFamily="2" charset="0"/>
              </a:endParaRPr>
            </a:p>
          </p:txBody>
        </p:sp>
        <p:sp>
          <p:nvSpPr>
            <p:cNvPr id="4" name="Explosion 1 3"/>
            <p:cNvSpPr/>
            <p:nvPr/>
          </p:nvSpPr>
          <p:spPr>
            <a:xfrm>
              <a:off x="762000" y="0"/>
              <a:ext cx="7772400" cy="2514600"/>
            </a:xfrm>
            <a:prstGeom prst="irregularSeal1">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5400" b="1" dirty="0" err="1" smtClean="0">
                  <a:ln>
                    <a:solidFill>
                      <a:srgbClr val="FF0000"/>
                    </a:solidFill>
                  </a:ln>
                  <a:latin typeface="NikoshBAN" panose="02000000000000000000" pitchFamily="2" charset="0"/>
                  <a:cs typeface="NikoshBAN" panose="02000000000000000000" pitchFamily="2" charset="0"/>
                </a:rPr>
                <a:t>শিখনফল</a:t>
              </a:r>
              <a:endParaRPr lang="en-US" sz="5400" dirty="0">
                <a:ln>
                  <a:solidFill>
                    <a:srgbClr val="FF0000"/>
                  </a:solidFill>
                </a:ln>
              </a:endParaRPr>
            </a:p>
          </p:txBody>
        </p:sp>
      </p:grpSp>
    </p:spTree>
    <p:extLst>
      <p:ext uri="{BB962C8B-B14F-4D97-AF65-F5344CB8AC3E}">
        <p14:creationId xmlns:p14="http://schemas.microsoft.com/office/powerpoint/2010/main" val="3280594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2700" y="390524"/>
            <a:ext cx="3276600" cy="1015663"/>
          </a:xfrm>
          <a:prstGeom prst="rect">
            <a:avLst/>
          </a:prstGeom>
          <a:noFill/>
        </p:spPr>
        <p:txBody>
          <a:bodyPr wrap="square" rtlCol="0">
            <a:spAutoFit/>
          </a:bodyPr>
          <a:lstStyle/>
          <a:p>
            <a:pPr algn="ctr"/>
            <a:r>
              <a:rPr lang="bn-IN" sz="6000" dirty="0" smtClean="0">
                <a:solidFill>
                  <a:srgbClr val="FF0000"/>
                </a:solidFill>
                <a:latin typeface="NikoshBAN" pitchFamily="2" charset="0"/>
                <a:cs typeface="NikoshBAN" pitchFamily="2" charset="0"/>
              </a:rPr>
              <a:t>পাঠ পরিচিতি</a:t>
            </a:r>
            <a:endParaRPr lang="en-US" sz="6000" dirty="0">
              <a:solidFill>
                <a:srgbClr val="FF0000"/>
              </a:solidFill>
              <a:latin typeface="NikoshBAN" pitchFamily="2" charset="0"/>
              <a:cs typeface="NikoshBAN" pitchFamily="2" charset="0"/>
            </a:endParaRPr>
          </a:p>
        </p:txBody>
      </p:sp>
      <p:sp>
        <p:nvSpPr>
          <p:cNvPr id="3" name="TextBox 13"/>
          <p:cNvSpPr txBox="1"/>
          <p:nvPr/>
        </p:nvSpPr>
        <p:spPr>
          <a:xfrm>
            <a:off x="457200" y="1396662"/>
            <a:ext cx="8305800" cy="3477875"/>
          </a:xfrm>
          <a:prstGeom prst="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 শ্রেণি </a:t>
            </a:r>
          </a:p>
          <a:p>
            <a:pPr algn="ctr"/>
            <a:r>
              <a:rPr lang="bn-BD" sz="3600" b="1" dirty="0" smtClean="0">
                <a:latin typeface="NikoshBAN" panose="02000000000000000000" pitchFamily="2" charset="0"/>
                <a:cs typeface="NikoshBAN" panose="02000000000000000000" pitchFamily="2" charset="0"/>
              </a:rPr>
              <a:t>বিষয়ঃ</a:t>
            </a:r>
            <a:r>
              <a:rPr lang="bn-IN"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ইসলাম ও নৈতিক শিক্ষা</a:t>
            </a:r>
            <a:endParaRPr lang="bn-IN" sz="3600" b="1" dirty="0">
              <a:latin typeface="NikoshBAN" panose="02000000000000000000" pitchFamily="2" charset="0"/>
              <a:cs typeface="NikoshBAN" panose="02000000000000000000" pitchFamily="2" charset="0"/>
            </a:endParaRPr>
          </a:p>
          <a:p>
            <a:pPr algn="ct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অধ্যায় -</a:t>
            </a:r>
            <a:r>
              <a:rPr lang="en-US" sz="3600" b="1" dirty="0" err="1" smtClean="0">
                <a:latin typeface="NikoshBAN" panose="02000000000000000000" pitchFamily="2" charset="0"/>
                <a:cs typeface="NikoshBAN" panose="02000000000000000000" pitchFamily="2" charset="0"/>
              </a:rPr>
              <a:t>দ্বিতীয়</a:t>
            </a:r>
            <a:endParaRPr lang="en-US" sz="3600" b="1" dirty="0" smtClean="0">
              <a:latin typeface="NikoshBAN" panose="02000000000000000000" pitchFamily="2" charset="0"/>
              <a:cs typeface="NikoshBAN" panose="02000000000000000000" pitchFamily="2" charset="0"/>
            </a:endParaRPr>
          </a:p>
          <a:p>
            <a:pPr algn="ctr"/>
            <a:r>
              <a:rPr lang="bn-BD" sz="3600" b="1" dirty="0" smtClean="0">
                <a:latin typeface="NikoshBAN" panose="02000000000000000000" pitchFamily="2" charset="0"/>
                <a:cs typeface="NikoshBAN" panose="02000000000000000000" pitchFamily="2" charset="0"/>
              </a:rPr>
              <a:t>পাঠঃ</a:t>
            </a:r>
            <a:r>
              <a:rPr lang="bn-IN"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সালাত</a:t>
            </a:r>
            <a:r>
              <a:rPr lang="en-US" sz="3600" b="1" dirty="0" smtClean="0">
                <a:latin typeface="NikoshBAN" panose="02000000000000000000" pitchFamily="2" charset="0"/>
                <a:cs typeface="NikoshBAN" panose="02000000000000000000" pitchFamily="2" charset="0"/>
              </a:rPr>
              <a:t> </a:t>
            </a:r>
            <a:endParaRPr lang="bn-BD" sz="3600" b="1" dirty="0" smtClean="0">
              <a:latin typeface="NikoshBAN" panose="02000000000000000000" pitchFamily="2" charset="0"/>
              <a:cs typeface="NikoshBAN" panose="02000000000000000000" pitchFamily="2" charset="0"/>
            </a:endParaRPr>
          </a:p>
          <a:p>
            <a:pPr algn="ctr"/>
            <a:r>
              <a:rPr lang="bn-BD" sz="3600" b="1" dirty="0" smtClean="0">
                <a:latin typeface="NikoshBAN" panose="02000000000000000000" pitchFamily="2" charset="0"/>
                <a:cs typeface="NikoshBAN" panose="02000000000000000000" pitchFamily="2" charset="0"/>
              </a:rPr>
              <a:t>পাঠ্যাংশঃ</a:t>
            </a:r>
            <a:r>
              <a:rPr lang="bn-IN" sz="3600" b="1" dirty="0" smtClean="0">
                <a:latin typeface="NikoshBAN" panose="02000000000000000000" pitchFamily="2" charset="0"/>
                <a:cs typeface="NikoshBAN" panose="02000000000000000000" pitchFamily="2" charset="0"/>
              </a:rPr>
              <a:t> পৃষ্ঠা</a:t>
            </a:r>
            <a:r>
              <a:rPr lang="en-US" sz="3600" b="1" dirty="0" smtClean="0">
                <a:latin typeface="NikoshBAN" panose="02000000000000000000" pitchFamily="2" charset="0"/>
                <a:cs typeface="NikoshBAN" panose="02000000000000000000" pitchFamily="2" charset="0"/>
              </a:rPr>
              <a:t> ২৪-২৬</a:t>
            </a:r>
            <a:r>
              <a:rPr lang="bn-IN" sz="3600" b="1" dirty="0" smtClean="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আল্লাহ</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তায়ালা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তাঁর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ইবাদত</a:t>
            </a:r>
            <a:r>
              <a:rPr lang="bn-IN" sz="3600" b="1" dirty="0" smtClean="0">
                <a:latin typeface="NikoshBAN" panose="02000000000000000000" pitchFamily="2" charset="0"/>
                <a:cs typeface="NikoshBAN" panose="02000000000000000000" pitchFamily="2" charset="0"/>
              </a:rPr>
              <a:t>-------</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বিরত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রাখে</a:t>
            </a:r>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a:t>
            </a:r>
            <a:endParaRPr lang="bn-BD" sz="3600" b="1" dirty="0" smtClean="0">
              <a:latin typeface="NikoshBAN" panose="02000000000000000000" pitchFamily="2" charset="0"/>
              <a:cs typeface="NikoshBAN" panose="02000000000000000000" pitchFamily="2" charset="0"/>
            </a:endParaRPr>
          </a:p>
        </p:txBody>
      </p:sp>
      <p:pic>
        <p:nvPicPr>
          <p:cNvPr id="4" name="Picture 3" descr="Islam_5.pdf - Adobe Reader"/>
          <p:cNvPicPr>
            <a:picLocks noChangeAspect="1"/>
          </p:cNvPicPr>
          <p:nvPr/>
        </p:nvPicPr>
        <p:blipFill rotWithShape="1">
          <a:blip r:embed="rId2" cstate="print">
            <a:extLst>
              <a:ext uri="{28A0092B-C50C-407E-A947-70E740481C1C}">
                <a14:useLocalDpi xmlns:a14="http://schemas.microsoft.com/office/drawing/2010/main" val="0"/>
              </a:ext>
            </a:extLst>
          </a:blip>
          <a:srcRect l="27917" t="16333" r="42604" b="10334"/>
          <a:stretch/>
        </p:blipFill>
        <p:spPr>
          <a:xfrm>
            <a:off x="685800" y="1524000"/>
            <a:ext cx="1600200" cy="2143026"/>
          </a:xfrm>
          <a:prstGeom prst="rect">
            <a:avLst/>
          </a:prstGeom>
        </p:spPr>
      </p:pic>
    </p:spTree>
    <p:extLst>
      <p:ext uri="{BB962C8B-B14F-4D97-AF65-F5344CB8AC3E}">
        <p14:creationId xmlns:p14="http://schemas.microsoft.com/office/powerpoint/2010/main" val="17554941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0"/>
          <p:cNvSpPr txBox="1"/>
          <p:nvPr/>
        </p:nvSpPr>
        <p:spPr>
          <a:xfrm>
            <a:off x="106853" y="277743"/>
            <a:ext cx="8796943" cy="707886"/>
          </a:xfrm>
          <a:prstGeom prst="rect">
            <a:avLst/>
          </a:prstGeom>
          <a:solidFill>
            <a:schemeClr val="accent3">
              <a:lumMod val="60000"/>
              <a:lumOff val="40000"/>
            </a:schemeClr>
          </a:solidFill>
          <a:effectLst/>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rPr>
              <a:t>এসো কিছু ছবি দেখি </a:t>
            </a:r>
            <a:endParaRPr lang="en-GB"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anose="02000000000000000000" pitchFamily="2" charset="0"/>
              <a:cs typeface="NikoshBAN" panose="02000000000000000000" pitchFamily="2" charset="0"/>
            </a:endParaRPr>
          </a:p>
        </p:txBody>
      </p:sp>
      <p:pic>
        <p:nvPicPr>
          <p:cNvPr id="4" name="Picture 3" descr="92.jpg"/>
          <p:cNvPicPr>
            <a:picLocks noChangeAspect="1"/>
          </p:cNvPicPr>
          <p:nvPr/>
        </p:nvPicPr>
        <p:blipFill>
          <a:blip r:embed="rId2" cstate="print"/>
          <a:stretch>
            <a:fillRect/>
          </a:stretch>
        </p:blipFill>
        <p:spPr>
          <a:xfrm>
            <a:off x="3352800" y="1219198"/>
            <a:ext cx="2536306" cy="1593891"/>
          </a:xfrm>
          <a:prstGeom prst="rect">
            <a:avLst/>
          </a:prstGeom>
        </p:spPr>
      </p:pic>
      <p:pic>
        <p:nvPicPr>
          <p:cNvPr id="5" name="Picture 4" descr="93.jpg"/>
          <p:cNvPicPr>
            <a:picLocks noChangeAspect="1"/>
          </p:cNvPicPr>
          <p:nvPr/>
        </p:nvPicPr>
        <p:blipFill>
          <a:blip r:embed="rId3" cstate="print"/>
          <a:stretch>
            <a:fillRect/>
          </a:stretch>
        </p:blipFill>
        <p:spPr>
          <a:xfrm>
            <a:off x="116378" y="1219198"/>
            <a:ext cx="2993574" cy="1676401"/>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78" y="3171825"/>
            <a:ext cx="2993574" cy="179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Mannan\Desktop\Pictures of Contents\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171825"/>
            <a:ext cx="2711921" cy="1804660"/>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5915602" y="1600200"/>
            <a:ext cx="3075998" cy="1419225"/>
          </a:xfrm>
          <a:prstGeom prst="cloudCallout">
            <a:avLst>
              <a:gd name="adj1" fmla="val -94442"/>
              <a:gd name="adj2" fmla="val 53289"/>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2400" dirty="0" smtClean="0">
                <a:latin typeface="NikoshBAN" pitchFamily="2" charset="0"/>
                <a:cs typeface="NikoshBAN" pitchFamily="2" charset="0"/>
              </a:rPr>
              <a:t>ছবিতে কী দেখতে পাচ্ছো ? </a:t>
            </a:r>
            <a:endParaRPr lang="en-US" sz="2400" dirty="0">
              <a:latin typeface="NikoshBAN" pitchFamily="2" charset="0"/>
              <a:cs typeface="NikoshBAN" pitchFamily="2" charset="0"/>
            </a:endParaRPr>
          </a:p>
        </p:txBody>
      </p:sp>
      <p:sp>
        <p:nvSpPr>
          <p:cNvPr id="10" name="Left Arrow 9"/>
          <p:cNvSpPr/>
          <p:nvPr/>
        </p:nvSpPr>
        <p:spPr>
          <a:xfrm>
            <a:off x="6248400" y="3100751"/>
            <a:ext cx="2819400" cy="1699849"/>
          </a:xfrm>
          <a:prstGeom prst="leftArrow">
            <a:avLst>
              <a:gd name="adj1" fmla="val 50000"/>
              <a:gd name="adj2" fmla="val 25172"/>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IN" sz="3600" dirty="0" smtClean="0">
                <a:latin typeface="NikoshBAN" pitchFamily="2" charset="0"/>
                <a:cs typeface="NikoshBAN" pitchFamily="2" charset="0"/>
              </a:rPr>
              <a:t>তারা কী করছে ? </a:t>
            </a:r>
            <a:endParaRPr lang="en-US" sz="3600" dirty="0">
              <a:latin typeface="NikoshBAN" pitchFamily="2" charset="0"/>
              <a:cs typeface="NikoshBAN" pitchFamily="2" charset="0"/>
            </a:endParaRPr>
          </a:p>
        </p:txBody>
      </p:sp>
      <p:sp>
        <p:nvSpPr>
          <p:cNvPr id="7" name="Rectangle 6"/>
          <p:cNvSpPr/>
          <p:nvPr/>
        </p:nvSpPr>
        <p:spPr>
          <a:xfrm>
            <a:off x="1752600" y="5410200"/>
            <a:ext cx="4914900" cy="646331"/>
          </a:xfrm>
          <a:prstGeom prst="rect">
            <a:avLst/>
          </a:prstGeom>
        </p:spPr>
        <p:txBody>
          <a:bodyPr wrap="square">
            <a:spAutoFit/>
          </a:bodyPr>
          <a:lstStyle/>
          <a:p>
            <a:pPr algn="ctr"/>
            <a:r>
              <a:rPr lang="bn-IN" dirty="0" smtClean="0">
                <a:latin typeface="NikoshBAN" pitchFamily="2" charset="0"/>
                <a:cs typeface="NikoshBAN" pitchFamily="2" charset="0"/>
              </a:rPr>
              <a:t> </a:t>
            </a:r>
            <a:r>
              <a:rPr lang="bn-IN" sz="3600" dirty="0" smtClean="0">
                <a:latin typeface="NikoshBAN" pitchFamily="2" charset="0"/>
                <a:cs typeface="NikoshBAN" pitchFamily="2" charset="0"/>
              </a:rPr>
              <a:t>তোমরা কী সালাত আদায় করো ?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477906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animEffect transition="in" filter="wipe(down)">
                                      <p:cBhvr>
                                        <p:cTn id="41" dur="580">
                                          <p:stCondLst>
                                            <p:cond delay="0"/>
                                          </p:stCondLst>
                                        </p:cTn>
                                        <p:tgtEl>
                                          <p:spTgt spid="2050"/>
                                        </p:tgtEl>
                                      </p:cBhvr>
                                    </p:animEffect>
                                    <p:anim calcmode="lin" valueType="num">
                                      <p:cBhvr>
                                        <p:cTn id="42"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7" dur="26">
                                          <p:stCondLst>
                                            <p:cond delay="650"/>
                                          </p:stCondLst>
                                        </p:cTn>
                                        <p:tgtEl>
                                          <p:spTgt spid="2050"/>
                                        </p:tgtEl>
                                      </p:cBhvr>
                                      <p:to x="100000" y="60000"/>
                                    </p:animScale>
                                    <p:animScale>
                                      <p:cBhvr>
                                        <p:cTn id="48" dur="166" decel="50000">
                                          <p:stCondLst>
                                            <p:cond delay="676"/>
                                          </p:stCondLst>
                                        </p:cTn>
                                        <p:tgtEl>
                                          <p:spTgt spid="2050"/>
                                        </p:tgtEl>
                                      </p:cBhvr>
                                      <p:to x="100000" y="100000"/>
                                    </p:animScale>
                                    <p:animScale>
                                      <p:cBhvr>
                                        <p:cTn id="49" dur="26">
                                          <p:stCondLst>
                                            <p:cond delay="1312"/>
                                          </p:stCondLst>
                                        </p:cTn>
                                        <p:tgtEl>
                                          <p:spTgt spid="2050"/>
                                        </p:tgtEl>
                                      </p:cBhvr>
                                      <p:to x="100000" y="80000"/>
                                    </p:animScale>
                                    <p:animScale>
                                      <p:cBhvr>
                                        <p:cTn id="50" dur="166" decel="50000">
                                          <p:stCondLst>
                                            <p:cond delay="1338"/>
                                          </p:stCondLst>
                                        </p:cTn>
                                        <p:tgtEl>
                                          <p:spTgt spid="2050"/>
                                        </p:tgtEl>
                                      </p:cBhvr>
                                      <p:to x="100000" y="100000"/>
                                    </p:animScale>
                                    <p:animScale>
                                      <p:cBhvr>
                                        <p:cTn id="51" dur="26">
                                          <p:stCondLst>
                                            <p:cond delay="1642"/>
                                          </p:stCondLst>
                                        </p:cTn>
                                        <p:tgtEl>
                                          <p:spTgt spid="2050"/>
                                        </p:tgtEl>
                                      </p:cBhvr>
                                      <p:to x="100000" y="90000"/>
                                    </p:animScale>
                                    <p:animScale>
                                      <p:cBhvr>
                                        <p:cTn id="52" dur="166" decel="50000">
                                          <p:stCondLst>
                                            <p:cond delay="1668"/>
                                          </p:stCondLst>
                                        </p:cTn>
                                        <p:tgtEl>
                                          <p:spTgt spid="2050"/>
                                        </p:tgtEl>
                                      </p:cBhvr>
                                      <p:to x="100000" y="100000"/>
                                    </p:animScale>
                                    <p:animScale>
                                      <p:cBhvr>
                                        <p:cTn id="53" dur="26">
                                          <p:stCondLst>
                                            <p:cond delay="1808"/>
                                          </p:stCondLst>
                                        </p:cTn>
                                        <p:tgtEl>
                                          <p:spTgt spid="2050"/>
                                        </p:tgtEl>
                                      </p:cBhvr>
                                      <p:to x="100000" y="95000"/>
                                    </p:animScale>
                                    <p:animScale>
                                      <p:cBhvr>
                                        <p:cTn id="54" dur="166" decel="50000">
                                          <p:stCondLst>
                                            <p:cond delay="1834"/>
                                          </p:stCondLst>
                                        </p:cTn>
                                        <p:tgtEl>
                                          <p:spTgt spid="2050"/>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2051"/>
                                        </p:tgtEl>
                                        <p:attrNameLst>
                                          <p:attrName>style.visibility</p:attrName>
                                        </p:attrNameLst>
                                      </p:cBhvr>
                                      <p:to>
                                        <p:strVal val="visible"/>
                                      </p:to>
                                    </p:set>
                                    <p:animEffect transition="in" filter="wipe(down)">
                                      <p:cBhvr>
                                        <p:cTn id="59" dur="580">
                                          <p:stCondLst>
                                            <p:cond delay="0"/>
                                          </p:stCondLst>
                                        </p:cTn>
                                        <p:tgtEl>
                                          <p:spTgt spid="2051"/>
                                        </p:tgtEl>
                                      </p:cBhvr>
                                    </p:animEffect>
                                    <p:anim calcmode="lin" valueType="num">
                                      <p:cBhvr>
                                        <p:cTn id="60"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65" dur="26">
                                          <p:stCondLst>
                                            <p:cond delay="650"/>
                                          </p:stCondLst>
                                        </p:cTn>
                                        <p:tgtEl>
                                          <p:spTgt spid="2051"/>
                                        </p:tgtEl>
                                      </p:cBhvr>
                                      <p:to x="100000" y="60000"/>
                                    </p:animScale>
                                    <p:animScale>
                                      <p:cBhvr>
                                        <p:cTn id="66" dur="166" decel="50000">
                                          <p:stCondLst>
                                            <p:cond delay="676"/>
                                          </p:stCondLst>
                                        </p:cTn>
                                        <p:tgtEl>
                                          <p:spTgt spid="2051"/>
                                        </p:tgtEl>
                                      </p:cBhvr>
                                      <p:to x="100000" y="100000"/>
                                    </p:animScale>
                                    <p:animScale>
                                      <p:cBhvr>
                                        <p:cTn id="67" dur="26">
                                          <p:stCondLst>
                                            <p:cond delay="1312"/>
                                          </p:stCondLst>
                                        </p:cTn>
                                        <p:tgtEl>
                                          <p:spTgt spid="2051"/>
                                        </p:tgtEl>
                                      </p:cBhvr>
                                      <p:to x="100000" y="80000"/>
                                    </p:animScale>
                                    <p:animScale>
                                      <p:cBhvr>
                                        <p:cTn id="68" dur="166" decel="50000">
                                          <p:stCondLst>
                                            <p:cond delay="1338"/>
                                          </p:stCondLst>
                                        </p:cTn>
                                        <p:tgtEl>
                                          <p:spTgt spid="2051"/>
                                        </p:tgtEl>
                                      </p:cBhvr>
                                      <p:to x="100000" y="100000"/>
                                    </p:animScale>
                                    <p:animScale>
                                      <p:cBhvr>
                                        <p:cTn id="69" dur="26">
                                          <p:stCondLst>
                                            <p:cond delay="1642"/>
                                          </p:stCondLst>
                                        </p:cTn>
                                        <p:tgtEl>
                                          <p:spTgt spid="2051"/>
                                        </p:tgtEl>
                                      </p:cBhvr>
                                      <p:to x="100000" y="90000"/>
                                    </p:animScale>
                                    <p:animScale>
                                      <p:cBhvr>
                                        <p:cTn id="70" dur="166" decel="50000">
                                          <p:stCondLst>
                                            <p:cond delay="1668"/>
                                          </p:stCondLst>
                                        </p:cTn>
                                        <p:tgtEl>
                                          <p:spTgt spid="2051"/>
                                        </p:tgtEl>
                                      </p:cBhvr>
                                      <p:to x="100000" y="100000"/>
                                    </p:animScale>
                                    <p:animScale>
                                      <p:cBhvr>
                                        <p:cTn id="71" dur="26">
                                          <p:stCondLst>
                                            <p:cond delay="1808"/>
                                          </p:stCondLst>
                                        </p:cTn>
                                        <p:tgtEl>
                                          <p:spTgt spid="2051"/>
                                        </p:tgtEl>
                                      </p:cBhvr>
                                      <p:to x="100000" y="95000"/>
                                    </p:animScale>
                                    <p:animScale>
                                      <p:cBhvr>
                                        <p:cTn id="72" dur="166" decel="50000">
                                          <p:stCondLst>
                                            <p:cond delay="1834"/>
                                          </p:stCondLst>
                                        </p:cTn>
                                        <p:tgtEl>
                                          <p:spTgt spid="2051"/>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80">
                                          <p:stCondLst>
                                            <p:cond delay="0"/>
                                          </p:stCondLst>
                                        </p:cTn>
                                        <p:tgtEl>
                                          <p:spTgt spid="9"/>
                                        </p:tgtEl>
                                      </p:cBhvr>
                                    </p:animEffect>
                                    <p:anim calcmode="lin" valueType="num">
                                      <p:cBhvr>
                                        <p:cTn id="7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3" dur="26">
                                          <p:stCondLst>
                                            <p:cond delay="650"/>
                                          </p:stCondLst>
                                        </p:cTn>
                                        <p:tgtEl>
                                          <p:spTgt spid="9"/>
                                        </p:tgtEl>
                                      </p:cBhvr>
                                      <p:to x="100000" y="60000"/>
                                    </p:animScale>
                                    <p:animScale>
                                      <p:cBhvr>
                                        <p:cTn id="84" dur="166" decel="50000">
                                          <p:stCondLst>
                                            <p:cond delay="676"/>
                                          </p:stCondLst>
                                        </p:cTn>
                                        <p:tgtEl>
                                          <p:spTgt spid="9"/>
                                        </p:tgtEl>
                                      </p:cBhvr>
                                      <p:to x="100000" y="100000"/>
                                    </p:animScale>
                                    <p:animScale>
                                      <p:cBhvr>
                                        <p:cTn id="85" dur="26">
                                          <p:stCondLst>
                                            <p:cond delay="1312"/>
                                          </p:stCondLst>
                                        </p:cTn>
                                        <p:tgtEl>
                                          <p:spTgt spid="9"/>
                                        </p:tgtEl>
                                      </p:cBhvr>
                                      <p:to x="100000" y="80000"/>
                                    </p:animScale>
                                    <p:animScale>
                                      <p:cBhvr>
                                        <p:cTn id="86" dur="166" decel="50000">
                                          <p:stCondLst>
                                            <p:cond delay="1338"/>
                                          </p:stCondLst>
                                        </p:cTn>
                                        <p:tgtEl>
                                          <p:spTgt spid="9"/>
                                        </p:tgtEl>
                                      </p:cBhvr>
                                      <p:to x="100000" y="100000"/>
                                    </p:animScale>
                                    <p:animScale>
                                      <p:cBhvr>
                                        <p:cTn id="87" dur="26">
                                          <p:stCondLst>
                                            <p:cond delay="1642"/>
                                          </p:stCondLst>
                                        </p:cTn>
                                        <p:tgtEl>
                                          <p:spTgt spid="9"/>
                                        </p:tgtEl>
                                      </p:cBhvr>
                                      <p:to x="100000" y="90000"/>
                                    </p:animScale>
                                    <p:animScale>
                                      <p:cBhvr>
                                        <p:cTn id="88" dur="166" decel="50000">
                                          <p:stCondLst>
                                            <p:cond delay="1668"/>
                                          </p:stCondLst>
                                        </p:cTn>
                                        <p:tgtEl>
                                          <p:spTgt spid="9"/>
                                        </p:tgtEl>
                                      </p:cBhvr>
                                      <p:to x="100000" y="100000"/>
                                    </p:animScale>
                                    <p:animScale>
                                      <p:cBhvr>
                                        <p:cTn id="89" dur="26">
                                          <p:stCondLst>
                                            <p:cond delay="1808"/>
                                          </p:stCondLst>
                                        </p:cTn>
                                        <p:tgtEl>
                                          <p:spTgt spid="9"/>
                                        </p:tgtEl>
                                      </p:cBhvr>
                                      <p:to x="100000" y="95000"/>
                                    </p:animScale>
                                    <p:animScale>
                                      <p:cBhvr>
                                        <p:cTn id="90" dur="166" decel="50000">
                                          <p:stCondLst>
                                            <p:cond delay="1834"/>
                                          </p:stCondLst>
                                        </p:cTn>
                                        <p:tgtEl>
                                          <p:spTgt spid="9"/>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down)">
                                      <p:cBhvr>
                                        <p:cTn id="95" dur="580">
                                          <p:stCondLst>
                                            <p:cond delay="0"/>
                                          </p:stCondLst>
                                        </p:cTn>
                                        <p:tgtEl>
                                          <p:spTgt spid="10"/>
                                        </p:tgtEl>
                                      </p:cBhvr>
                                    </p:animEffect>
                                    <p:anim calcmode="lin" valueType="num">
                                      <p:cBhvr>
                                        <p:cTn id="9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1" dur="26">
                                          <p:stCondLst>
                                            <p:cond delay="650"/>
                                          </p:stCondLst>
                                        </p:cTn>
                                        <p:tgtEl>
                                          <p:spTgt spid="10"/>
                                        </p:tgtEl>
                                      </p:cBhvr>
                                      <p:to x="100000" y="60000"/>
                                    </p:animScale>
                                    <p:animScale>
                                      <p:cBhvr>
                                        <p:cTn id="102" dur="166" decel="50000">
                                          <p:stCondLst>
                                            <p:cond delay="676"/>
                                          </p:stCondLst>
                                        </p:cTn>
                                        <p:tgtEl>
                                          <p:spTgt spid="10"/>
                                        </p:tgtEl>
                                      </p:cBhvr>
                                      <p:to x="100000" y="100000"/>
                                    </p:animScale>
                                    <p:animScale>
                                      <p:cBhvr>
                                        <p:cTn id="103" dur="26">
                                          <p:stCondLst>
                                            <p:cond delay="1312"/>
                                          </p:stCondLst>
                                        </p:cTn>
                                        <p:tgtEl>
                                          <p:spTgt spid="10"/>
                                        </p:tgtEl>
                                      </p:cBhvr>
                                      <p:to x="100000" y="80000"/>
                                    </p:animScale>
                                    <p:animScale>
                                      <p:cBhvr>
                                        <p:cTn id="104" dur="166" decel="50000">
                                          <p:stCondLst>
                                            <p:cond delay="1338"/>
                                          </p:stCondLst>
                                        </p:cTn>
                                        <p:tgtEl>
                                          <p:spTgt spid="10"/>
                                        </p:tgtEl>
                                      </p:cBhvr>
                                      <p:to x="100000" y="100000"/>
                                    </p:animScale>
                                    <p:animScale>
                                      <p:cBhvr>
                                        <p:cTn id="105" dur="26">
                                          <p:stCondLst>
                                            <p:cond delay="1642"/>
                                          </p:stCondLst>
                                        </p:cTn>
                                        <p:tgtEl>
                                          <p:spTgt spid="10"/>
                                        </p:tgtEl>
                                      </p:cBhvr>
                                      <p:to x="100000" y="90000"/>
                                    </p:animScale>
                                    <p:animScale>
                                      <p:cBhvr>
                                        <p:cTn id="106" dur="166" decel="50000">
                                          <p:stCondLst>
                                            <p:cond delay="1668"/>
                                          </p:stCondLst>
                                        </p:cTn>
                                        <p:tgtEl>
                                          <p:spTgt spid="10"/>
                                        </p:tgtEl>
                                      </p:cBhvr>
                                      <p:to x="100000" y="100000"/>
                                    </p:animScale>
                                    <p:animScale>
                                      <p:cBhvr>
                                        <p:cTn id="107" dur="26">
                                          <p:stCondLst>
                                            <p:cond delay="1808"/>
                                          </p:stCondLst>
                                        </p:cTn>
                                        <p:tgtEl>
                                          <p:spTgt spid="10"/>
                                        </p:tgtEl>
                                      </p:cBhvr>
                                      <p:to x="100000" y="95000"/>
                                    </p:animScale>
                                    <p:animScale>
                                      <p:cBhvr>
                                        <p:cTn id="108" dur="166" decel="50000">
                                          <p:stCondLst>
                                            <p:cond delay="1834"/>
                                          </p:stCondLst>
                                        </p:cTn>
                                        <p:tgtEl>
                                          <p:spTgt spid="10"/>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56" presetClass="entr" presetSubtype="0" fill="hold" grpId="0" nodeType="clickEffect">
                                  <p:stCondLst>
                                    <p:cond delay="0"/>
                                  </p:stCondLst>
                                  <p:iterate type="lt">
                                    <p:tmPct val="10000"/>
                                  </p:iterate>
                                  <p:childTnLst>
                                    <p:set>
                                      <p:cBhvr>
                                        <p:cTn id="112" dur="1" fill="hold">
                                          <p:stCondLst>
                                            <p:cond delay="0"/>
                                          </p:stCondLst>
                                        </p:cTn>
                                        <p:tgtEl>
                                          <p:spTgt spid="7"/>
                                        </p:tgtEl>
                                        <p:attrNameLst>
                                          <p:attrName>style.visibility</p:attrName>
                                        </p:attrNameLst>
                                      </p:cBhvr>
                                      <p:to>
                                        <p:strVal val="visible"/>
                                      </p:to>
                                    </p:set>
                                    <p:anim by="(-#ppt_w*2)" calcmode="lin" valueType="num">
                                      <p:cBhvr rctx="PPT">
                                        <p:cTn id="113" dur="500" autoRev="1" fill="hold">
                                          <p:stCondLst>
                                            <p:cond delay="0"/>
                                          </p:stCondLst>
                                        </p:cTn>
                                        <p:tgtEl>
                                          <p:spTgt spid="7"/>
                                        </p:tgtEl>
                                        <p:attrNameLst>
                                          <p:attrName>ppt_w</p:attrName>
                                        </p:attrNameLst>
                                      </p:cBhvr>
                                    </p:anim>
                                    <p:anim by="(#ppt_w*0.50)" calcmode="lin" valueType="num">
                                      <p:cBhvr>
                                        <p:cTn id="114" dur="500" decel="50000" autoRev="1" fill="hold">
                                          <p:stCondLst>
                                            <p:cond delay="0"/>
                                          </p:stCondLst>
                                        </p:cTn>
                                        <p:tgtEl>
                                          <p:spTgt spid="7"/>
                                        </p:tgtEl>
                                        <p:attrNameLst>
                                          <p:attrName>ppt_x</p:attrName>
                                        </p:attrNameLst>
                                      </p:cBhvr>
                                    </p:anim>
                                    <p:anim from="(-#ppt_h/2)" to="(#ppt_y)" calcmode="lin" valueType="num">
                                      <p:cBhvr>
                                        <p:cTn id="115" dur="1000" fill="hold">
                                          <p:stCondLst>
                                            <p:cond delay="0"/>
                                          </p:stCondLst>
                                        </p:cTn>
                                        <p:tgtEl>
                                          <p:spTgt spid="7"/>
                                        </p:tgtEl>
                                        <p:attrNameLst>
                                          <p:attrName>ppt_y</p:attrName>
                                        </p:attrNameLst>
                                      </p:cBhvr>
                                    </p:anim>
                                    <p:animRot by="21600000">
                                      <p:cBhvr>
                                        <p:cTn id="11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1219200"/>
            <a:ext cx="8229600" cy="3962400"/>
            <a:chOff x="2060294" y="0"/>
            <a:chExt cx="7083706" cy="5849470"/>
          </a:xfrm>
        </p:grpSpPr>
        <p:sp>
          <p:nvSpPr>
            <p:cNvPr id="3" name="Cloud 2"/>
            <p:cNvSpPr/>
            <p:nvPr/>
          </p:nvSpPr>
          <p:spPr>
            <a:xfrm>
              <a:off x="2060294" y="3227294"/>
              <a:ext cx="5017625" cy="2622176"/>
            </a:xfrm>
            <a:prstGeom prst="cloud">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b="1" dirty="0" err="1" smtClean="0">
                  <a:latin typeface="NikoshBAN" pitchFamily="2" charset="0"/>
                  <a:cs typeface="NikoshBAN" pitchFamily="2" charset="0"/>
                </a:rPr>
                <a:t>সালাত</a:t>
              </a:r>
              <a:r>
                <a:rPr lang="en-US" sz="4400" b="1" dirty="0" smtClean="0">
                  <a:latin typeface="NikoshBAN" pitchFamily="2" charset="0"/>
                  <a:cs typeface="NikoshBAN" pitchFamily="2" charset="0"/>
                </a:rPr>
                <a:t> </a:t>
              </a:r>
              <a:endParaRPr lang="en-US" sz="4400" b="1" dirty="0">
                <a:latin typeface="NikoshBAN" pitchFamily="2" charset="0"/>
                <a:cs typeface="NikoshBAN" pitchFamily="2" charset="0"/>
              </a:endParaRPr>
            </a:p>
          </p:txBody>
        </p:sp>
        <p:sp>
          <p:nvSpPr>
            <p:cNvPr id="4" name="Cloud Callout 3"/>
            <p:cNvSpPr/>
            <p:nvPr/>
          </p:nvSpPr>
          <p:spPr>
            <a:xfrm>
              <a:off x="5410200" y="0"/>
              <a:ext cx="3733800" cy="1905000"/>
            </a:xfrm>
            <a:prstGeom prst="cloudCallout">
              <a:avLst>
                <a:gd name="adj1" fmla="val -45435"/>
                <a:gd name="adj2" fmla="val 117562"/>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4000" dirty="0" smtClean="0">
                  <a:ln w="13462">
                    <a:solidFill>
                      <a:schemeClr val="bg1"/>
                    </a:solidFill>
                    <a:prstDash val="solid"/>
                  </a:ln>
                  <a:solidFill>
                    <a:schemeClr val="bg1"/>
                  </a:solidFill>
                  <a:latin typeface="NikoshBAN" panose="02000000000000000000" pitchFamily="2" charset="0"/>
                  <a:cs typeface="NikoshBAN" panose="02000000000000000000" pitchFamily="2" charset="0"/>
                </a:rPr>
                <a:t>আজকের পাঠ  </a:t>
              </a:r>
              <a:endParaRPr lang="en-GB" sz="4000" dirty="0">
                <a:ln w="13462">
                  <a:solidFill>
                    <a:schemeClr val="bg1"/>
                  </a:solidFill>
                  <a:prstDash val="solid"/>
                </a:ln>
                <a:solidFill>
                  <a:schemeClr val="bg1"/>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15410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575" y="870050"/>
            <a:ext cx="8229600" cy="3416320"/>
          </a:xfrm>
          <a:prstGeom prst="rect">
            <a:avLst/>
          </a:prstGeom>
        </p:spPr>
        <p:txBody>
          <a:bodyPr wrap="square">
            <a:spAutoFit/>
          </a:bodyPr>
          <a:lstStyle/>
          <a:p>
            <a:pPr algn="just"/>
            <a:r>
              <a:rPr lang="bn-IN" sz="3600" dirty="0" smtClean="0">
                <a:solidFill>
                  <a:schemeClr val="tx1"/>
                </a:solidFill>
                <a:latin typeface="NikoshBAN" pitchFamily="2" charset="0"/>
                <a:cs typeface="NikoshBAN" pitchFamily="2" charset="0"/>
              </a:rPr>
              <a:t>মুসলমান হিসেবে আমাদের কর্তব্য হলো আল্লাহ তায়ালা</a:t>
            </a:r>
            <a:r>
              <a:rPr lang="en-US" sz="3600" dirty="0" smtClean="0">
                <a:solidFill>
                  <a:schemeClr val="tx1"/>
                </a:solidFill>
                <a:latin typeface="NikoshBAN" pitchFamily="2" charset="0"/>
                <a:cs typeface="NikoshBAN" pitchFamily="2" charset="0"/>
              </a:rPr>
              <a:t>র </a:t>
            </a:r>
            <a:r>
              <a:rPr lang="bn-IN" sz="3600" dirty="0" smtClean="0">
                <a:solidFill>
                  <a:schemeClr val="tx1"/>
                </a:solidFill>
                <a:latin typeface="NikoshBAN" pitchFamily="2" charset="0"/>
                <a:cs typeface="NikoshBAN" pitchFamily="2" charset="0"/>
              </a:rPr>
              <a:t> ইবাদত করা। আর সবচেয়ে গুরুত্বপূর্ণ ইবাদত হলো সালাত। দিন-রাত পাঁচ ওয়াক্ত সালাত জীবনের প্রতি মূহূর্তে আল্লাহ তায়ালার কথা স্মরণ করিয়ে দেয়। সালাতের মাধ্যমে বান্দা আল্লাহর বেশি নৈকট্য লাভ করতে পারে। তাই সঠিক নিয়মে সালাত আদায় করার বিষয়ে জানা প্রয়োজন। </a:t>
            </a:r>
            <a:endParaRPr lang="en-US" sz="3600" dirty="0">
              <a:latin typeface="NikoshBAN" pitchFamily="2" charset="0"/>
              <a:cs typeface="NikoshBAN" pitchFamily="2" charset="0"/>
            </a:endParaRPr>
          </a:p>
        </p:txBody>
      </p:sp>
      <p:grpSp>
        <p:nvGrpSpPr>
          <p:cNvPr id="5" name="Group 4"/>
          <p:cNvGrpSpPr/>
          <p:nvPr/>
        </p:nvGrpSpPr>
        <p:grpSpPr>
          <a:xfrm>
            <a:off x="533400" y="4572000"/>
            <a:ext cx="7772400" cy="838200"/>
            <a:chOff x="533400" y="4572000"/>
            <a:chExt cx="7772400" cy="838200"/>
          </a:xfrm>
        </p:grpSpPr>
        <p:sp>
          <p:nvSpPr>
            <p:cNvPr id="3" name="Rectangle 2"/>
            <p:cNvSpPr/>
            <p:nvPr/>
          </p:nvSpPr>
          <p:spPr>
            <a:xfrm>
              <a:off x="533400" y="4572000"/>
              <a:ext cx="7772400" cy="838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3600" dirty="0" smtClean="0">
                  <a:solidFill>
                    <a:schemeClr val="tx1"/>
                  </a:solidFill>
                  <a:latin typeface="NikoshBAN" pitchFamily="2" charset="0"/>
                  <a:cs typeface="NikoshBAN" pitchFamily="2" charset="0"/>
                </a:rPr>
                <a:t>আজ আমরা সালাত           সম্পর্কে জানবো।   </a:t>
              </a:r>
              <a:endParaRPr lang="en-US" sz="3600" dirty="0">
                <a:solidFill>
                  <a:schemeClr val="tx1"/>
                </a:solidFill>
                <a:latin typeface="NikoshBAN" pitchFamily="2" charset="0"/>
                <a:cs typeface="NikoshBAN" pitchFamily="2" charset="0"/>
              </a:endParaRPr>
            </a:p>
          </p:txBody>
        </p:sp>
        <p:pic>
          <p:nvPicPr>
            <p:cNvPr id="4" name="Picture 3" descr="101.jpg"/>
            <p:cNvPicPr>
              <a:picLocks noChangeAspect="1"/>
            </p:cNvPicPr>
            <p:nvPr/>
          </p:nvPicPr>
          <p:blipFill>
            <a:blip r:embed="rId2" cstate="print"/>
            <a:stretch>
              <a:fillRect/>
            </a:stretch>
          </p:blipFill>
          <p:spPr>
            <a:xfrm>
              <a:off x="4132490" y="4762500"/>
              <a:ext cx="936171" cy="457200"/>
            </a:xfrm>
            <a:prstGeom prst="rect">
              <a:avLst/>
            </a:prstGeom>
          </p:spPr>
        </p:pic>
      </p:grpSp>
    </p:spTree>
    <p:extLst>
      <p:ext uri="{BB962C8B-B14F-4D97-AF65-F5344CB8AC3E}">
        <p14:creationId xmlns:p14="http://schemas.microsoft.com/office/powerpoint/2010/main" val="23561665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5.jpg"/>
          <p:cNvPicPr>
            <a:picLocks noChangeAspect="1"/>
          </p:cNvPicPr>
          <p:nvPr/>
        </p:nvPicPr>
        <p:blipFill>
          <a:blip r:embed="rId2" cstate="print"/>
          <a:stretch>
            <a:fillRect/>
          </a:stretch>
        </p:blipFill>
        <p:spPr>
          <a:xfrm>
            <a:off x="304800" y="933450"/>
            <a:ext cx="8229600" cy="4953000"/>
          </a:xfrm>
          <a:prstGeom prst="rect">
            <a:avLst/>
          </a:prstGeom>
        </p:spPr>
      </p:pic>
    </p:spTree>
    <p:extLst>
      <p:ext uri="{BB962C8B-B14F-4D97-AF65-F5344CB8AC3E}">
        <p14:creationId xmlns:p14="http://schemas.microsoft.com/office/powerpoint/2010/main" val="1255313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914400"/>
            <a:ext cx="4751622" cy="830997"/>
          </a:xfrm>
          <a:prstGeom prst="rect">
            <a:avLst/>
          </a:prstGeom>
        </p:spPr>
        <p:txBody>
          <a:bodyPr wrap="none">
            <a:spAutoFit/>
          </a:bodyPr>
          <a:lstStyle/>
          <a:p>
            <a:r>
              <a:rPr lang="bn-IN" sz="4800" dirty="0" smtClean="0">
                <a:solidFill>
                  <a:schemeClr val="tx1"/>
                </a:solidFill>
                <a:latin typeface="NikoshBAN" pitchFamily="2" charset="0"/>
                <a:cs typeface="NikoshBAN" pitchFamily="2" charset="0"/>
              </a:rPr>
              <a:t>ইসলামের রুকন পাঁচটি - </a:t>
            </a:r>
            <a:endParaRPr lang="en-US" sz="4800" dirty="0">
              <a:solidFill>
                <a:schemeClr val="tx1"/>
              </a:solidFill>
              <a:latin typeface="NikoshBAN" pitchFamily="2" charset="0"/>
              <a:cs typeface="NikoshBAN" pitchFamily="2" charset="0"/>
            </a:endParaRPr>
          </a:p>
        </p:txBody>
      </p:sp>
      <p:sp>
        <p:nvSpPr>
          <p:cNvPr id="5" name="Rectangle 4"/>
          <p:cNvSpPr/>
          <p:nvPr/>
        </p:nvSpPr>
        <p:spPr>
          <a:xfrm>
            <a:off x="952500" y="1905000"/>
            <a:ext cx="19050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১। ইমান ,     </a:t>
            </a:r>
            <a:endParaRPr lang="en-US" sz="3600" dirty="0">
              <a:solidFill>
                <a:schemeClr val="tx1"/>
              </a:solidFill>
              <a:latin typeface="NikoshBAN" pitchFamily="2" charset="0"/>
              <a:cs typeface="NikoshBAN" pitchFamily="2" charset="0"/>
            </a:endParaRPr>
          </a:p>
        </p:txBody>
      </p:sp>
      <p:sp>
        <p:nvSpPr>
          <p:cNvPr id="6" name="Rectangle 5"/>
          <p:cNvSpPr/>
          <p:nvPr/>
        </p:nvSpPr>
        <p:spPr>
          <a:xfrm>
            <a:off x="3467100" y="1905000"/>
            <a:ext cx="19050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২। সালাত ,  </a:t>
            </a:r>
            <a:endParaRPr lang="en-US" sz="3600" dirty="0">
              <a:solidFill>
                <a:schemeClr val="tx1"/>
              </a:solidFill>
              <a:latin typeface="NikoshBAN" pitchFamily="2" charset="0"/>
              <a:cs typeface="NikoshBAN" pitchFamily="2" charset="0"/>
            </a:endParaRPr>
          </a:p>
        </p:txBody>
      </p:sp>
      <p:sp>
        <p:nvSpPr>
          <p:cNvPr id="7" name="Rectangle 6"/>
          <p:cNvSpPr/>
          <p:nvPr/>
        </p:nvSpPr>
        <p:spPr>
          <a:xfrm>
            <a:off x="6134100" y="1905000"/>
            <a:ext cx="1905000" cy="685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৩। জাকাত ,  </a:t>
            </a:r>
            <a:endParaRPr lang="en-US" sz="3600" dirty="0">
              <a:solidFill>
                <a:schemeClr val="tx1"/>
              </a:solidFill>
              <a:latin typeface="NikoshBAN" pitchFamily="2" charset="0"/>
              <a:cs typeface="NikoshBAN" pitchFamily="2" charset="0"/>
            </a:endParaRPr>
          </a:p>
        </p:txBody>
      </p:sp>
      <p:sp>
        <p:nvSpPr>
          <p:cNvPr id="8" name="Rectangle 7"/>
          <p:cNvSpPr/>
          <p:nvPr/>
        </p:nvSpPr>
        <p:spPr>
          <a:xfrm>
            <a:off x="2247900" y="2895600"/>
            <a:ext cx="1905000" cy="685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৪। হজ ,  ও  </a:t>
            </a:r>
            <a:endParaRPr lang="en-US" sz="3600" dirty="0">
              <a:solidFill>
                <a:schemeClr val="tx1"/>
              </a:solidFill>
              <a:latin typeface="NikoshBAN" pitchFamily="2" charset="0"/>
              <a:cs typeface="NikoshBAN" pitchFamily="2" charset="0"/>
            </a:endParaRPr>
          </a:p>
        </p:txBody>
      </p:sp>
      <p:sp>
        <p:nvSpPr>
          <p:cNvPr id="9" name="Rectangle 8"/>
          <p:cNvSpPr/>
          <p:nvPr/>
        </p:nvSpPr>
        <p:spPr>
          <a:xfrm>
            <a:off x="4838700" y="2895600"/>
            <a:ext cx="1905000" cy="6858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IN" sz="3600" dirty="0" smtClean="0">
                <a:solidFill>
                  <a:schemeClr val="tx1"/>
                </a:solidFill>
                <a:latin typeface="NikoshBAN" pitchFamily="2" charset="0"/>
                <a:cs typeface="NikoshBAN" pitchFamily="2" charset="0"/>
              </a:rPr>
              <a:t>৫। সাওম </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3603292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80">
                                          <p:stCondLst>
                                            <p:cond delay="0"/>
                                          </p:stCondLst>
                                        </p:cTn>
                                        <p:tgtEl>
                                          <p:spTgt spid="7"/>
                                        </p:tgtEl>
                                      </p:cBhvr>
                                    </p:animEffect>
                                    <p:anim calcmode="lin" valueType="num">
                                      <p:cBhvr>
                                        <p:cTn id="5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7" dur="26">
                                          <p:stCondLst>
                                            <p:cond delay="650"/>
                                          </p:stCondLst>
                                        </p:cTn>
                                        <p:tgtEl>
                                          <p:spTgt spid="7"/>
                                        </p:tgtEl>
                                      </p:cBhvr>
                                      <p:to x="100000" y="60000"/>
                                    </p:animScale>
                                    <p:animScale>
                                      <p:cBhvr>
                                        <p:cTn id="58" dur="166" decel="50000">
                                          <p:stCondLst>
                                            <p:cond delay="676"/>
                                          </p:stCondLst>
                                        </p:cTn>
                                        <p:tgtEl>
                                          <p:spTgt spid="7"/>
                                        </p:tgtEl>
                                      </p:cBhvr>
                                      <p:to x="100000" y="100000"/>
                                    </p:animScale>
                                    <p:animScale>
                                      <p:cBhvr>
                                        <p:cTn id="59" dur="26">
                                          <p:stCondLst>
                                            <p:cond delay="1312"/>
                                          </p:stCondLst>
                                        </p:cTn>
                                        <p:tgtEl>
                                          <p:spTgt spid="7"/>
                                        </p:tgtEl>
                                      </p:cBhvr>
                                      <p:to x="100000" y="80000"/>
                                    </p:animScale>
                                    <p:animScale>
                                      <p:cBhvr>
                                        <p:cTn id="60" dur="166" decel="50000">
                                          <p:stCondLst>
                                            <p:cond delay="1338"/>
                                          </p:stCondLst>
                                        </p:cTn>
                                        <p:tgtEl>
                                          <p:spTgt spid="7"/>
                                        </p:tgtEl>
                                      </p:cBhvr>
                                      <p:to x="100000" y="100000"/>
                                    </p:animScale>
                                    <p:animScale>
                                      <p:cBhvr>
                                        <p:cTn id="61" dur="26">
                                          <p:stCondLst>
                                            <p:cond delay="1642"/>
                                          </p:stCondLst>
                                        </p:cTn>
                                        <p:tgtEl>
                                          <p:spTgt spid="7"/>
                                        </p:tgtEl>
                                      </p:cBhvr>
                                      <p:to x="100000" y="90000"/>
                                    </p:animScale>
                                    <p:animScale>
                                      <p:cBhvr>
                                        <p:cTn id="62" dur="166" decel="50000">
                                          <p:stCondLst>
                                            <p:cond delay="1668"/>
                                          </p:stCondLst>
                                        </p:cTn>
                                        <p:tgtEl>
                                          <p:spTgt spid="7"/>
                                        </p:tgtEl>
                                      </p:cBhvr>
                                      <p:to x="100000" y="100000"/>
                                    </p:animScale>
                                    <p:animScale>
                                      <p:cBhvr>
                                        <p:cTn id="63" dur="26">
                                          <p:stCondLst>
                                            <p:cond delay="1808"/>
                                          </p:stCondLst>
                                        </p:cTn>
                                        <p:tgtEl>
                                          <p:spTgt spid="7"/>
                                        </p:tgtEl>
                                      </p:cBhvr>
                                      <p:to x="100000" y="95000"/>
                                    </p:animScale>
                                    <p:animScale>
                                      <p:cBhvr>
                                        <p:cTn id="64" dur="166" decel="50000">
                                          <p:stCondLst>
                                            <p:cond delay="1834"/>
                                          </p:stCondLst>
                                        </p:cTn>
                                        <p:tgtEl>
                                          <p:spTgt spid="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80">
                                          <p:stCondLst>
                                            <p:cond delay="0"/>
                                          </p:stCondLst>
                                        </p:cTn>
                                        <p:tgtEl>
                                          <p:spTgt spid="8"/>
                                        </p:tgtEl>
                                      </p:cBhvr>
                                    </p:animEffect>
                                    <p:anim calcmode="lin" valueType="num">
                                      <p:cBhvr>
                                        <p:cTn id="7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5" dur="26">
                                          <p:stCondLst>
                                            <p:cond delay="650"/>
                                          </p:stCondLst>
                                        </p:cTn>
                                        <p:tgtEl>
                                          <p:spTgt spid="8"/>
                                        </p:tgtEl>
                                      </p:cBhvr>
                                      <p:to x="100000" y="60000"/>
                                    </p:animScale>
                                    <p:animScale>
                                      <p:cBhvr>
                                        <p:cTn id="76" dur="166" decel="50000">
                                          <p:stCondLst>
                                            <p:cond delay="676"/>
                                          </p:stCondLst>
                                        </p:cTn>
                                        <p:tgtEl>
                                          <p:spTgt spid="8"/>
                                        </p:tgtEl>
                                      </p:cBhvr>
                                      <p:to x="100000" y="100000"/>
                                    </p:animScale>
                                    <p:animScale>
                                      <p:cBhvr>
                                        <p:cTn id="77" dur="26">
                                          <p:stCondLst>
                                            <p:cond delay="1312"/>
                                          </p:stCondLst>
                                        </p:cTn>
                                        <p:tgtEl>
                                          <p:spTgt spid="8"/>
                                        </p:tgtEl>
                                      </p:cBhvr>
                                      <p:to x="100000" y="80000"/>
                                    </p:animScale>
                                    <p:animScale>
                                      <p:cBhvr>
                                        <p:cTn id="78" dur="166" decel="50000">
                                          <p:stCondLst>
                                            <p:cond delay="1338"/>
                                          </p:stCondLst>
                                        </p:cTn>
                                        <p:tgtEl>
                                          <p:spTgt spid="8"/>
                                        </p:tgtEl>
                                      </p:cBhvr>
                                      <p:to x="100000" y="100000"/>
                                    </p:animScale>
                                    <p:animScale>
                                      <p:cBhvr>
                                        <p:cTn id="79" dur="26">
                                          <p:stCondLst>
                                            <p:cond delay="1642"/>
                                          </p:stCondLst>
                                        </p:cTn>
                                        <p:tgtEl>
                                          <p:spTgt spid="8"/>
                                        </p:tgtEl>
                                      </p:cBhvr>
                                      <p:to x="100000" y="90000"/>
                                    </p:animScale>
                                    <p:animScale>
                                      <p:cBhvr>
                                        <p:cTn id="80" dur="166" decel="50000">
                                          <p:stCondLst>
                                            <p:cond delay="1668"/>
                                          </p:stCondLst>
                                        </p:cTn>
                                        <p:tgtEl>
                                          <p:spTgt spid="8"/>
                                        </p:tgtEl>
                                      </p:cBhvr>
                                      <p:to x="100000" y="100000"/>
                                    </p:animScale>
                                    <p:animScale>
                                      <p:cBhvr>
                                        <p:cTn id="81" dur="26">
                                          <p:stCondLst>
                                            <p:cond delay="1808"/>
                                          </p:stCondLst>
                                        </p:cTn>
                                        <p:tgtEl>
                                          <p:spTgt spid="8"/>
                                        </p:tgtEl>
                                      </p:cBhvr>
                                      <p:to x="100000" y="95000"/>
                                    </p:animScale>
                                    <p:animScale>
                                      <p:cBhvr>
                                        <p:cTn id="82" dur="166" decel="50000">
                                          <p:stCondLst>
                                            <p:cond delay="1834"/>
                                          </p:stCondLst>
                                        </p:cTn>
                                        <p:tgtEl>
                                          <p:spTgt spid="8"/>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379</Words>
  <Application>Microsoft Office PowerPoint</Application>
  <PresentationFormat>On-screen Show (4:3)</PresentationFormat>
  <Paragraphs>67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Mannan</dc:creator>
  <cp:lastModifiedBy>Mannan</cp:lastModifiedBy>
  <cp:revision>20</cp:revision>
  <dcterms:created xsi:type="dcterms:W3CDTF">2022-03-04T09:24:56Z</dcterms:created>
  <dcterms:modified xsi:type="dcterms:W3CDTF">2022-03-06T16:02:39Z</dcterms:modified>
</cp:coreProperties>
</file>