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4" r:id="rId6"/>
    <p:sldId id="265" r:id="rId7"/>
    <p:sldId id="267" r:id="rId8"/>
    <p:sldId id="269" r:id="rId9"/>
    <p:sldId id="270" r:id="rId10"/>
    <p:sldId id="271" r:id="rId11"/>
    <p:sldId id="272" r:id="rId12"/>
    <p:sldId id="274" r:id="rId13"/>
    <p:sldId id="276" r:id="rId14"/>
    <p:sldId id="277" r:id="rId15"/>
    <p:sldId id="279" r:id="rId16"/>
    <p:sldId id="285" r:id="rId17"/>
    <p:sldId id="287" r:id="rId18"/>
    <p:sldId id="281" r:id="rId19"/>
    <p:sldId id="291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1F8E-8909-49D3-A77C-E5C851C17C8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E2F7-D0F5-4528-85FD-8E87A80A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9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1F8E-8909-49D3-A77C-E5C851C17C8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E2F7-D0F5-4528-85FD-8E87A80A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6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1F8E-8909-49D3-A77C-E5C851C17C8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E2F7-D0F5-4528-85FD-8E87A80A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1F8E-8909-49D3-A77C-E5C851C17C8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E2F7-D0F5-4528-85FD-8E87A80A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6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1F8E-8909-49D3-A77C-E5C851C17C8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E2F7-D0F5-4528-85FD-8E87A80A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0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1F8E-8909-49D3-A77C-E5C851C17C8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E2F7-D0F5-4528-85FD-8E87A80A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1F8E-8909-49D3-A77C-E5C851C17C8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E2F7-D0F5-4528-85FD-8E87A80A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3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1F8E-8909-49D3-A77C-E5C851C17C8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E2F7-D0F5-4528-85FD-8E87A80A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9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1F8E-8909-49D3-A77C-E5C851C17C8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E2F7-D0F5-4528-85FD-8E87A80A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9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1F8E-8909-49D3-A77C-E5C851C17C8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E2F7-D0F5-4528-85FD-8E87A80A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8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1F8E-8909-49D3-A77C-E5C851C17C8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E2F7-D0F5-4528-85FD-8E87A80A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2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31F8E-8909-49D3-A77C-E5C851C17C8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E2F7-D0F5-4528-85FD-8E87A80A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2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5715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স্বাগতম </a:t>
            </a:r>
            <a:endParaRPr lang="en-US" dirty="0"/>
          </a:p>
        </p:txBody>
      </p:sp>
      <p:pic>
        <p:nvPicPr>
          <p:cNvPr id="4" name="Picture 2" descr="H:\SENERY\@NICE@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38612" y="3239294"/>
            <a:ext cx="866775" cy="12477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2362200"/>
            <a:ext cx="4498975" cy="4419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937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11" descr="C:\Users\user\Desktop\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0513"/>
            <a:ext cx="388937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381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7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58775"/>
            <a:ext cx="3641725" cy="2427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3276600"/>
            <a:ext cx="3276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4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ছায়ানটঃ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অন্যতম সংস্কৃতিক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 ১৯৬৭ সাল থেকে রমনার পাকুরমূলে ছায়ানট নববর্ষের যে উৎসব  শুরু করে স্বাধীন বাংলাদেশে রাষ্টীয় বাধাহীন পরিবেশে এখন তা জনগনের বিপুল আগ্রহ-উদ্দীপনাময় অংশগ্রহণে দেশের সর্ববৃহৎ জাতীয় অনুষ্ঠানে পরিনত হয়েছে। 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  <a:p>
            <a:endParaRPr lang="en-US" sz="2000" dirty="0"/>
          </a:p>
        </p:txBody>
      </p:sp>
      <p:pic>
        <p:nvPicPr>
          <p:cNvPr id="9" name="Picture 2" descr="815401f04a452ae1f60488ab92bfd4d4-58f02296bdc9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54" y="3347589"/>
            <a:ext cx="3823546" cy="29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8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sdf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85800"/>
            <a:ext cx="4038600" cy="44196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5410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বাংলা সনের প্রবক্তা-মুঘল সম্রাট আকবর চান্দ্র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ctangle 1"/>
          <p:cNvSpPr/>
          <p:nvPr/>
        </p:nvSpPr>
        <p:spPr>
          <a:xfrm>
            <a:off x="2057400" y="5867400"/>
            <a:ext cx="47564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জমিদার বাড়িতে আয়োজন করা হত পুণ্যাহ অনুষ্ঠান প্রজারা </a:t>
            </a:r>
          </a:p>
          <a:p>
            <a:pPr algn="ctr"/>
            <a:r>
              <a:rPr lang="bn-BD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জমিদার বাড়িতে আমন্ত্রিত হতেন। মূল উদ্দেশ্য ছিল খাজনা আদায় </a:t>
            </a:r>
            <a:endParaRPr lang="en-US" cap="none" spc="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200" name="Picture 2" descr="2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9200" y="0"/>
            <a:ext cx="2381250" cy="1781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201" name="Picture 3" descr="o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981200"/>
            <a:ext cx="23622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202" name="Picture 4" descr="s_shupty_1291358913_2-9034_148368099048_94580229048_2398180_1712257_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" y="3962400"/>
            <a:ext cx="2337954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203" name="Picture 5" descr="2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98477" y="4267200"/>
            <a:ext cx="3516923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204" name="Picture 6" descr="21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34000" y="0"/>
            <a:ext cx="25908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205" name="Picture 7" descr="20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34200" y="1981200"/>
            <a:ext cx="22098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206" name="Picture 8" descr="20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00" y="1295400"/>
            <a:ext cx="4390768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4800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পুণ্যাহ অনুষ্ঠান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7" name="Picture 1" descr="1-3-604x3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4977" y="381000"/>
            <a:ext cx="3768432" cy="2539275"/>
          </a:xfrm>
          <a:prstGeom prst="rect">
            <a:avLst/>
          </a:prstGeom>
        </p:spPr>
      </p:pic>
      <p:pic>
        <p:nvPicPr>
          <p:cNvPr id="2097208" name="Picture 2" descr="2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05400" y="381000"/>
            <a:ext cx="3436090" cy="2638426"/>
          </a:xfrm>
          <a:prstGeom prst="rect">
            <a:avLst/>
          </a:prstGeom>
        </p:spPr>
      </p:pic>
      <p:pic>
        <p:nvPicPr>
          <p:cNvPr id="2097209" name="Picture 3" descr="2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4977" y="3276601"/>
            <a:ext cx="3768432" cy="2811370"/>
          </a:xfrm>
          <a:prstGeom prst="rect">
            <a:avLst/>
          </a:prstGeom>
        </p:spPr>
      </p:pic>
      <p:pic>
        <p:nvPicPr>
          <p:cNvPr id="2097210" name="Picture 4" descr="2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429000"/>
            <a:ext cx="3436090" cy="2667000"/>
          </a:xfrm>
          <a:prstGeom prst="rect">
            <a:avLst/>
          </a:prstGeom>
        </p:spPr>
      </p:pic>
      <p:sp>
        <p:nvSpPr>
          <p:cNvPr id="1048667" name="Rectangle 5"/>
          <p:cNvSpPr/>
          <p:nvPr/>
        </p:nvSpPr>
        <p:spPr>
          <a:xfrm>
            <a:off x="1277685" y="6096000"/>
            <a:ext cx="6723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বৈশাখের দ্বিতীয় বৃহৎঅনুষ্ঠান  হালখাতা অনুষ্ঠান</a:t>
            </a:r>
            <a:endParaRPr lang="en-US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9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9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9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9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95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imasd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3505200" cy="23622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95400" y="2743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মৃৎশিল্পের দোকান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304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sada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348925"/>
            <a:ext cx="3238500" cy="23942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867400" y="2743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নাগরদোলা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191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imawqedqw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93532"/>
            <a:ext cx="3543300" cy="229766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447800" y="5867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রকমারি দোকান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5879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যাত্রাপালা   </a:t>
            </a:r>
            <a:endParaRPr lang="en-US" dirty="0"/>
          </a:p>
        </p:txBody>
      </p:sp>
      <p:pic>
        <p:nvPicPr>
          <p:cNvPr id="13" name="Picture 12" descr="imqweew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505200"/>
            <a:ext cx="3733800" cy="2286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Oval 11"/>
          <p:cNvSpPr/>
          <p:nvPr/>
        </p:nvSpPr>
        <p:spPr>
          <a:xfrm>
            <a:off x="3429000" y="2514600"/>
            <a:ext cx="16764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বৈশাখী মেলা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07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erewr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0040"/>
            <a:ext cx="3657600" cy="1965960"/>
          </a:xfrm>
          <a:prstGeom prst="rect">
            <a:avLst/>
          </a:prstGeom>
        </p:spPr>
      </p:pic>
      <p:pic>
        <p:nvPicPr>
          <p:cNvPr id="3" name="Picture 2" descr="imadfedwfre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8762"/>
            <a:ext cx="3657600" cy="1937238"/>
          </a:xfrm>
          <a:prstGeom prst="rect">
            <a:avLst/>
          </a:prstGeom>
        </p:spPr>
      </p:pic>
      <p:pic>
        <p:nvPicPr>
          <p:cNvPr id="4" name="Picture 3" descr="inqwedqwed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256666"/>
            <a:ext cx="3657600" cy="2739670"/>
          </a:xfrm>
          <a:prstGeom prst="rect">
            <a:avLst/>
          </a:prstGeom>
        </p:spPr>
      </p:pic>
      <p:pic>
        <p:nvPicPr>
          <p:cNvPr id="5" name="Picture 4" descr="insaedqwsrfdeqw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256667"/>
            <a:ext cx="3733800" cy="2739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61838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মানিকগঞ্জ ও মুন্সীগঞ্জের হাডুডু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23738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ব্রাহ্মণবাড়িয়ার মোরগ লড়াই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322" y="6172200"/>
            <a:ext cx="4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কিশোরগঞ্জ, নেত্রকোণা ও নড়াইলের খেলা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373868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বলীখেলা/কুস্তি খেলা/ ‘জব্বারের বলি খেলা’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3733800" y="2470001"/>
            <a:ext cx="1600200" cy="88279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খেলা-ধুলা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1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ectangle 2"/>
          <p:cNvSpPr/>
          <p:nvPr/>
        </p:nvSpPr>
        <p:spPr>
          <a:xfrm>
            <a:off x="3228719" y="432619"/>
            <a:ext cx="33602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noFill/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 ও </a:t>
            </a:r>
            <a:r>
              <a:rPr lang="bn-BD" sz="4000" b="1" smtClean="0">
                <a:ln w="11430">
                  <a:noFill/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গঠন </a:t>
            </a:r>
            <a:endParaRPr lang="en-US" sz="2000" b="1" cap="none" spc="0" dirty="0">
              <a:ln w="11430">
                <a:noFill/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4" name="Rectangle 3"/>
          <p:cNvSpPr/>
          <p:nvPr/>
        </p:nvSpPr>
        <p:spPr>
          <a:xfrm>
            <a:off x="228600" y="1905000"/>
            <a:ext cx="3124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পাকিস্থান আমল</a:t>
            </a:r>
            <a:endParaRPr lang="en-US" sz="20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5" name="Rectangle 4"/>
          <p:cNvSpPr/>
          <p:nvPr/>
        </p:nvSpPr>
        <p:spPr>
          <a:xfrm>
            <a:off x="1371600" y="3505200"/>
            <a:ext cx="1719580" cy="6883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ছায়ানট</a:t>
            </a:r>
            <a:endParaRPr lang="en-US" sz="20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6" name="Rectangle 5"/>
          <p:cNvSpPr/>
          <p:nvPr/>
        </p:nvSpPr>
        <p:spPr>
          <a:xfrm>
            <a:off x="228600" y="5257800"/>
            <a:ext cx="3497580" cy="6883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 শোভাযাত্রা</a:t>
            </a:r>
            <a:endParaRPr lang="en-US" sz="20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7" name="Rectangle 9"/>
          <p:cNvSpPr/>
          <p:nvPr/>
        </p:nvSpPr>
        <p:spPr>
          <a:xfrm>
            <a:off x="5867400" y="1676400"/>
            <a:ext cx="3200400" cy="13487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১৯৪৭ থেকে ১৯৭১ খ্রিস্টাব্দের পূর্ব পর্যন্ত সময়</a:t>
            </a:r>
            <a:endParaRPr lang="en-US" sz="1400" b="1" cap="none" spc="0" dirty="0">
              <a:ln w="11430">
                <a:noFill/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8" name="Rectangle 10"/>
          <p:cNvSpPr/>
          <p:nvPr/>
        </p:nvSpPr>
        <p:spPr>
          <a:xfrm>
            <a:off x="5867400" y="3429000"/>
            <a:ext cx="3200400" cy="13487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 সংস্কৃতি চর্চার একটি ঐতিহ্যবাহী প্রতিষ্ঠান</a:t>
            </a:r>
            <a:endParaRPr lang="en-US" sz="1400" b="1" cap="none" spc="0" dirty="0">
              <a:ln w="11430">
                <a:noFill/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9" name="Rectangle 11"/>
          <p:cNvSpPr/>
          <p:nvPr/>
        </p:nvSpPr>
        <p:spPr>
          <a:xfrm>
            <a:off x="5867400" y="5334000"/>
            <a:ext cx="3200400" cy="13487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মঙ্গল কামনা করে </a:t>
            </a:r>
          </a:p>
          <a:p>
            <a:pPr algn="ctr"/>
            <a:r>
              <a:rPr lang="bn-BD" sz="2800" b="1" cap="none" spc="0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মিছিল করা হয়</a:t>
            </a:r>
            <a:endParaRPr lang="en-US" sz="1400" b="1" cap="none" spc="0" dirty="0">
              <a:ln w="11430">
                <a:noFill/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9" name="Right Arrow 1048768"/>
          <p:cNvSpPr/>
          <p:nvPr/>
        </p:nvSpPr>
        <p:spPr>
          <a:xfrm>
            <a:off x="3896822" y="1993354"/>
            <a:ext cx="1523998" cy="511630"/>
          </a:xfrm>
          <a:prstGeom prst="rightArrow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048771" name="Right Arrow 1048770"/>
          <p:cNvSpPr/>
          <p:nvPr/>
        </p:nvSpPr>
        <p:spPr>
          <a:xfrm>
            <a:off x="3896821" y="3505198"/>
            <a:ext cx="1523999" cy="598171"/>
          </a:xfrm>
          <a:prstGeom prst="rightArrow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048772" name="Right Arrow 1048771"/>
          <p:cNvSpPr/>
          <p:nvPr/>
        </p:nvSpPr>
        <p:spPr>
          <a:xfrm>
            <a:off x="3896822" y="5334001"/>
            <a:ext cx="1521039" cy="533400"/>
          </a:xfrm>
          <a:prstGeom prst="rightArrow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8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/>
      <p:bldP spid="1048634" grpId="0"/>
      <p:bldP spid="1048635" grpId="0"/>
      <p:bldP spid="1048636" grpId="0"/>
      <p:bldP spid="1048637" grpId="0"/>
      <p:bldP spid="1048638" grpId="0"/>
      <p:bldP spid="1048639" grpId="0"/>
      <p:bldP spid="1048769" grpId="0" animBg="1"/>
      <p:bldP spid="1048771" grpId="0" animBg="1"/>
      <p:bldP spid="10487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/>
          <p:nvPr/>
        </p:nvSpPr>
        <p:spPr>
          <a:xfrm>
            <a:off x="533400" y="1752600"/>
            <a:ext cx="1516380" cy="510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আবহমান</a:t>
            </a:r>
            <a:endParaRPr lang="en-US" sz="14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2" name="Rectangle 3"/>
          <p:cNvSpPr/>
          <p:nvPr/>
        </p:nvSpPr>
        <p:spPr>
          <a:xfrm>
            <a:off x="875202" y="3591580"/>
            <a:ext cx="9364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পুণ্যাহ</a:t>
            </a:r>
            <a:endParaRPr lang="en-US" sz="16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3" name="Rectangle 4"/>
          <p:cNvSpPr/>
          <p:nvPr/>
        </p:nvSpPr>
        <p:spPr>
          <a:xfrm>
            <a:off x="762000" y="5496580"/>
            <a:ext cx="1389380" cy="510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হালখাতা</a:t>
            </a:r>
            <a:endParaRPr lang="en-US" sz="14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4" name="Rectangle 5"/>
          <p:cNvSpPr/>
          <p:nvPr/>
        </p:nvSpPr>
        <p:spPr>
          <a:xfrm>
            <a:off x="5105400" y="1752600"/>
            <a:ext cx="35813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 আগে ছিল এবং এখনো আছে</a:t>
            </a:r>
            <a:endParaRPr lang="en-US" sz="1400" b="1" cap="none" spc="0" dirty="0">
              <a:ln w="11430">
                <a:noFill/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5" name="Rectangle 6"/>
          <p:cNvSpPr/>
          <p:nvPr/>
        </p:nvSpPr>
        <p:spPr>
          <a:xfrm>
            <a:off x="5105400" y="3581400"/>
            <a:ext cx="3962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পুণ্যের জন্য আয়োজিত অনুষ্ঠান</a:t>
            </a:r>
            <a:endParaRPr lang="en-US" sz="1400" b="1" cap="none" spc="0" dirty="0">
              <a:ln w="11430">
                <a:noFill/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6" name="Rectangle 7"/>
          <p:cNvSpPr/>
          <p:nvPr/>
        </p:nvSpPr>
        <p:spPr>
          <a:xfrm>
            <a:off x="5105400" y="5493603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 বৈশাখে আয়োজিত অনুষ্ঠান বিশেষ</a:t>
            </a:r>
            <a:endParaRPr lang="en-US" sz="1200" b="1" cap="none" spc="0" dirty="0">
              <a:ln w="11430">
                <a:noFill/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4" name="Right Arrow 1048773"/>
          <p:cNvSpPr/>
          <p:nvPr/>
        </p:nvSpPr>
        <p:spPr>
          <a:xfrm>
            <a:off x="2438400" y="1809742"/>
            <a:ext cx="2492207" cy="552458"/>
          </a:xfrm>
          <a:prstGeom prst="rightArrow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048775" name="Right Arrow 1048774"/>
          <p:cNvSpPr/>
          <p:nvPr/>
        </p:nvSpPr>
        <p:spPr>
          <a:xfrm>
            <a:off x="2572001" y="5496579"/>
            <a:ext cx="2433820" cy="629872"/>
          </a:xfrm>
          <a:prstGeom prst="rightArrow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048776" name="Right Arrow 1048775"/>
          <p:cNvSpPr/>
          <p:nvPr/>
        </p:nvSpPr>
        <p:spPr>
          <a:xfrm>
            <a:off x="2438400" y="3428999"/>
            <a:ext cx="2567420" cy="662941"/>
          </a:xfrm>
          <a:prstGeom prst="rightArrow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/>
      <p:bldP spid="1048642" grpId="0"/>
      <p:bldP spid="1048643" grpId="0"/>
      <p:bldP spid="1048644" grpId="0"/>
      <p:bldP spid="1048645" grpId="0"/>
      <p:bldP spid="1048646" grpId="0"/>
      <p:bldP spid="1048774" grpId="0" animBg="1"/>
      <p:bldP spid="1048775" grpId="0" animBg="1"/>
      <p:bldP spid="10487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533400"/>
            <a:ext cx="36576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মূল্যায়ন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6764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ছায়ানট কি?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133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বাংলাদেশের অন্যতম সাংস্কৃতিক সংগঠন।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895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বাংলাসনের প্রবক্তা কাকে বলা হয়?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276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মুঘল সম্রাট আকবর চন্দ্রকে।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114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বৈশাখের দ্বিতীয় বৃহৎ অনুষ্ঠানের নাম কি?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495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হালখাতা অনুষ্ঠান।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105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মোরগের লড়াই কোথায় খেলা হত?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54864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ব্রাহ্মণবাড়িয়ায়।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574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43000" y="76200"/>
            <a:ext cx="6705600" cy="2057400"/>
          </a:xfrm>
          <a:prstGeom prst="horizontalScroll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200400"/>
            <a:ext cx="8229600" cy="830997"/>
          </a:xfrm>
          <a:prstGeom prst="rect">
            <a:avLst/>
          </a:prstGeom>
          <a:solidFill>
            <a:srgbClr val="0000FF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বাঙ্গালিরা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153400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সম্পাদনায়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4038600" y="1447800"/>
            <a:ext cx="838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667000"/>
            <a:ext cx="46482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</a:rPr>
              <a:t>মোঃ আসলাম উদ্দীন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</a:rPr>
              <a:t>সহকারী প্রধান শিক্ষক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</a:rPr>
              <a:t>সোন্দাহ নন্দলালপুর মাধ্যমিক বিদ্যালয়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</a:rPr>
              <a:t>কুমারখালী, কুষ্টিয়া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</a:rPr>
              <a:t>মোবাইল: ০১৭১৯৭৬৬১৭৫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 descr="C:\Users\M R Computer\Desktop\aslam sir s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48" y="3123901"/>
            <a:ext cx="1825752" cy="23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1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1" name="Picture 1" descr="DSC04199.JPG"/>
          <p:cNvPicPr>
            <a:picLocks noChangeAspect="1"/>
          </p:cNvPicPr>
          <p:nvPr/>
        </p:nvPicPr>
        <p:blipFill>
          <a:blip r:embed="rId2" cstate="email"/>
          <a:srcRect l="2903" r="290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94" name="Rectangle 2"/>
          <p:cNvSpPr/>
          <p:nvPr/>
        </p:nvSpPr>
        <p:spPr>
          <a:xfrm>
            <a:off x="640338" y="2729229"/>
            <a:ext cx="7459980" cy="139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9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ectangle 1"/>
          <p:cNvSpPr/>
          <p:nvPr/>
        </p:nvSpPr>
        <p:spPr>
          <a:xfrm>
            <a:off x="2480283" y="293495"/>
            <a:ext cx="3738879" cy="891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1" name="Rectangle 2"/>
          <p:cNvSpPr/>
          <p:nvPr/>
        </p:nvSpPr>
        <p:spPr>
          <a:xfrm>
            <a:off x="564458" y="2411559"/>
            <a:ext cx="7570528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অষ্টম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4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সাহিত্য</a:t>
            </a:r>
            <a:r>
              <a:rPr lang="en-US" sz="4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কণিকা</a:t>
            </a:r>
            <a:endParaRPr lang="zh-CN" altLang="en-US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/>
      <p:bldP spid="10485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daed0161c4f0eb4b8fe8f2b4c5a7a8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291898"/>
            <a:ext cx="4072328" cy="2289502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</p:pic>
      <p:pic>
        <p:nvPicPr>
          <p:cNvPr id="3" name="Picture 2" descr="imerew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291898"/>
            <a:ext cx="3733800" cy="2289502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</p:pic>
      <p:pic>
        <p:nvPicPr>
          <p:cNvPr id="4" name="Picture 3" descr="imret3r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1" y="4114800"/>
            <a:ext cx="3733799" cy="2437495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</p:pic>
      <p:sp>
        <p:nvSpPr>
          <p:cNvPr id="6" name="TextBox 5"/>
          <p:cNvSpPr txBox="1"/>
          <p:nvPr/>
        </p:nvSpPr>
        <p:spPr>
          <a:xfrm>
            <a:off x="1676400" y="4419600"/>
            <a:ext cx="100214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1" descr="103.jpg"/>
          <p:cNvPicPr>
            <a:picLocks noChangeAspect="1"/>
          </p:cNvPicPr>
          <p:nvPr/>
        </p:nvPicPr>
        <p:blipFill>
          <a:blip r:embed="rId5" cstate="email"/>
          <a:srcRect l="12528" r="12528"/>
          <a:stretch>
            <a:fillRect/>
          </a:stretch>
        </p:blipFill>
        <p:spPr>
          <a:xfrm>
            <a:off x="331783" y="4038600"/>
            <a:ext cx="4087817" cy="2437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6583" y="381000"/>
            <a:ext cx="812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নীচের ছবিগুলো থেকে বাঙালী সংস্কৃতির কোন রুপটি ফুটে উঠেছে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38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2057400"/>
            <a:ext cx="6858000" cy="2362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বাংলা নববর্ষ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609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আজকের পাঠ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5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447801"/>
            <a:ext cx="8077200" cy="353943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সংক্ষিপ্তাকারে লেখক পরিচিতি বলতে পারবে।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নববর্ষ কী ও বাংলা নববর্ষ কিভাবে উদযাপন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করা যায় তা বিশ্লেষণ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 নববর্ষ বাঙালী জাতির কাছে গুরুত্বপূর্ণ কেন ?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1113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2" name="Picture 20972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17494"/>
            <a:ext cx="2330663" cy="1839906"/>
          </a:xfrm>
          <a:prstGeom prst="rect">
            <a:avLst/>
          </a:prstGeom>
        </p:spPr>
      </p:pic>
      <p:sp>
        <p:nvSpPr>
          <p:cNvPr id="1048761" name="TextBox 1048760"/>
          <p:cNvSpPr txBox="1"/>
          <p:nvPr/>
        </p:nvSpPr>
        <p:spPr>
          <a:xfrm>
            <a:off x="1676400" y="492761"/>
            <a:ext cx="4000000" cy="574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</a:rPr>
              <a:t>লেখক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পরিচিতি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48763" name="TextBox 1048762"/>
          <p:cNvSpPr txBox="1"/>
          <p:nvPr/>
        </p:nvSpPr>
        <p:spPr>
          <a:xfrm>
            <a:off x="533400" y="2712184"/>
            <a:ext cx="7162800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0000"/>
                </a:solidFill>
              </a:rPr>
              <a:t>পুরস্কারঃ 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বাংলা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একাডেমির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bn-BD" sz="2000" dirty="0" smtClean="0">
                <a:solidFill>
                  <a:srgbClr val="000000"/>
                </a:solidFill>
              </a:rPr>
              <a:t>ও</a:t>
            </a:r>
            <a:r>
              <a:rPr lang="en-US" sz="2000" dirty="0" err="1" smtClean="0">
                <a:solidFill>
                  <a:srgbClr val="000000"/>
                </a:solidFill>
              </a:rPr>
              <a:t>শিল্পকলা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একাডেমির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মহাপরিচালক</a:t>
            </a:r>
            <a:r>
              <a:rPr lang="en-US" sz="2000" dirty="0">
                <a:solidFill>
                  <a:srgbClr val="000000"/>
                </a:solidFill>
              </a:rPr>
              <a:t> ও </a:t>
            </a:r>
            <a:r>
              <a:rPr lang="en-US" sz="2000" dirty="0" err="1">
                <a:solidFill>
                  <a:srgbClr val="000000"/>
                </a:solidFill>
              </a:rPr>
              <a:t>জাতীয়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জাদুঘরের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মহাপরিচালক</a:t>
            </a:r>
            <a:r>
              <a:rPr lang="bn-BD" sz="2000" dirty="0">
                <a:solidFill>
                  <a:srgbClr val="000000"/>
                </a:solidFill>
              </a:rPr>
              <a:t> </a:t>
            </a:r>
            <a:r>
              <a:rPr lang="bn-BD" sz="2000" dirty="0" smtClean="0">
                <a:solidFill>
                  <a:srgbClr val="000000"/>
                </a:solidFill>
              </a:rPr>
              <a:t>ছিলেন। </a:t>
            </a:r>
            <a:r>
              <a:rPr lang="en-US" sz="2000" dirty="0" err="1" smtClean="0">
                <a:solidFill>
                  <a:srgbClr val="000000"/>
                </a:solidFill>
              </a:rPr>
              <a:t>তিনি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বাংলা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একাডেমি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পুরস্কার</a:t>
            </a:r>
            <a:r>
              <a:rPr lang="en-US" sz="2000" dirty="0">
                <a:solidFill>
                  <a:srgbClr val="000000"/>
                </a:solidFill>
              </a:rPr>
              <a:t> ও </a:t>
            </a:r>
            <a:r>
              <a:rPr lang="en-US" sz="2000" dirty="0" err="1">
                <a:solidFill>
                  <a:srgbClr val="000000"/>
                </a:solidFill>
              </a:rPr>
              <a:t>একুশে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পদক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লাভ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করেন</a:t>
            </a:r>
            <a:r>
              <a:rPr lang="en-US" sz="2000" dirty="0">
                <a:solidFill>
                  <a:srgbClr val="000000"/>
                </a:solidFill>
              </a:rPr>
              <a:t>।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1416784"/>
            <a:ext cx="8546113" cy="4679216"/>
            <a:chOff x="533400" y="1416784"/>
            <a:chExt cx="8546113" cy="4679216"/>
          </a:xfrm>
        </p:grpSpPr>
        <p:sp>
          <p:nvSpPr>
            <p:cNvPr id="1048762" name="TextBox 1048761"/>
            <p:cNvSpPr txBox="1"/>
            <p:nvPr/>
          </p:nvSpPr>
          <p:spPr>
            <a:xfrm>
              <a:off x="719148" y="1416784"/>
              <a:ext cx="5986452" cy="132343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জন্ম-১৯৪০ </a:t>
              </a:r>
              <a:r>
                <a:rPr lang="en-US" sz="2000" dirty="0" err="1">
                  <a:solidFill>
                    <a:srgbClr val="000000"/>
                  </a:solidFill>
                </a:rPr>
                <a:t>খ্রিস্টাব্দ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</a:p>
            <a:p>
              <a:r>
                <a:rPr lang="en-US" sz="2000" dirty="0" err="1">
                  <a:solidFill>
                    <a:srgbClr val="000000"/>
                  </a:solidFill>
                </a:rPr>
                <a:t>জন্মস্থান-মানিকগঞ্জ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জেলার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চারিগ্রামে</a:t>
              </a:r>
              <a:endParaRPr lang="en-US" sz="2000" dirty="0">
                <a:solidFill>
                  <a:srgbClr val="000000"/>
                </a:solidFill>
              </a:endParaRPr>
            </a:p>
            <a:p>
              <a:r>
                <a:rPr lang="en-US" sz="2000" dirty="0" err="1" smtClean="0">
                  <a:solidFill>
                    <a:srgbClr val="000000"/>
                  </a:solidFill>
                </a:rPr>
                <a:t>পেশা</a:t>
              </a:r>
              <a:r>
                <a:rPr lang="bn-BD" sz="2000" dirty="0" smtClean="0">
                  <a:solidFill>
                    <a:srgbClr val="000000"/>
                  </a:solidFill>
                </a:rPr>
                <a:t>ঃ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বিভিন্ন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কলেজ-বিশ্ববিদ্যালয়ে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অধ্যাপনা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করেন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bn-BD" sz="2000" dirty="0" smtClean="0">
                  <a:solidFill>
                    <a:srgbClr val="000000"/>
                  </a:solidFill>
                </a:rPr>
                <a:t>।  </a:t>
              </a:r>
              <a:endParaRPr lang="en-US" sz="2000" dirty="0">
                <a:solidFill>
                  <a:srgbClr val="000000"/>
                </a:solidFill>
              </a:endParaRPr>
            </a:p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048764" name="TextBox 1048763"/>
            <p:cNvSpPr txBox="1"/>
            <p:nvPr/>
          </p:nvSpPr>
          <p:spPr>
            <a:xfrm>
              <a:off x="533400" y="4464784"/>
              <a:ext cx="8546113" cy="163121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000000"/>
                  </a:solidFill>
                </a:rPr>
                <a:t>উল্লেখযোগ্য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গ্রন্থ</a:t>
              </a:r>
              <a:r>
                <a:rPr lang="en-US" sz="2000" dirty="0" smtClean="0">
                  <a:solidFill>
                    <a:srgbClr val="000000"/>
                  </a:solidFill>
                </a:rPr>
                <a:t>:</a:t>
              </a:r>
              <a:endParaRPr lang="bn-BD" sz="2000" dirty="0" smtClean="0">
                <a:solidFill>
                  <a:srgbClr val="000000"/>
                </a:solidFill>
              </a:endParaRPr>
            </a:p>
            <a:p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প্রবন্ধ</a:t>
              </a:r>
              <a:r>
                <a:rPr lang="bn-BD" sz="2000" dirty="0">
                  <a:solidFill>
                    <a:srgbClr val="000000"/>
                  </a:solidFill>
                </a:rPr>
                <a:t>ঃ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নানা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প্রসঙ্গ,গণসঙ্গীত</a:t>
              </a:r>
              <a:r>
                <a:rPr lang="en-US" sz="2000" dirty="0">
                  <a:solidFill>
                    <a:srgbClr val="000000"/>
                  </a:solidFill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</a:rPr>
                <a:t>মাটি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থেকে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মহীরুহ,বঙ্গবন্ধুর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সঙ্গে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আলাপও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প্রাসঙ্গিক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কথকতা,মুক্তবুদ্ধি</a:t>
              </a:r>
              <a:r>
                <a:rPr lang="en-US" sz="2000" dirty="0">
                  <a:solidFill>
                    <a:srgbClr val="000000"/>
                  </a:solidFill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</a:rPr>
                <a:t>ধর্মনিরপেক্ষতা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ইত্যাদি</a:t>
              </a:r>
              <a:r>
                <a:rPr lang="en-US" sz="2000" dirty="0">
                  <a:solidFill>
                    <a:srgbClr val="000000"/>
                  </a:solidFill>
                </a:rPr>
                <a:t>। </a:t>
              </a:r>
              <a:endParaRPr lang="bn-BD" sz="2000" dirty="0" smtClean="0">
                <a:solidFill>
                  <a:srgbClr val="000000"/>
                </a:solidFill>
              </a:endParaRPr>
            </a:p>
            <a:p>
              <a:r>
                <a:rPr lang="en-US" sz="2000" dirty="0" err="1" smtClean="0">
                  <a:solidFill>
                    <a:srgbClr val="000000"/>
                  </a:solidFill>
                </a:rPr>
                <a:t>রম্য-রচনা</a:t>
              </a:r>
              <a:r>
                <a:rPr lang="bn-BD" sz="2000" dirty="0" smtClean="0">
                  <a:solidFill>
                    <a:srgbClr val="000000"/>
                  </a:solidFill>
                </a:rPr>
                <a:t>ঃ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ঢাকাই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রঙ্গরসিকতা,গ্রাম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বাংলার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রঙ্গরসিকতা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ইত্যাদি</a:t>
              </a:r>
              <a:r>
                <a:rPr lang="en-US" sz="2000" dirty="0" smtClean="0">
                  <a:solidFill>
                    <a:srgbClr val="000000"/>
                  </a:solidFill>
                </a:rPr>
                <a:t>।</a:t>
              </a:r>
              <a:endParaRPr lang="bn-BD" sz="2000" dirty="0" smtClean="0">
                <a:solidFill>
                  <a:srgbClr val="000000"/>
                </a:solidFill>
              </a:endParaRPr>
            </a:p>
            <a:p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শিশুসাহিত্য</a:t>
              </a:r>
              <a:r>
                <a:rPr lang="bn-BD" sz="2000" dirty="0" smtClean="0">
                  <a:solidFill>
                    <a:srgbClr val="000000"/>
                  </a:solidFill>
                </a:rPr>
                <a:t>ঃ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দুনিয়া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মাতানো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বিশ্বকাপ,লোভী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ব্রাহ্মণ,তেনালীরাম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ইত্যাদি</a:t>
              </a:r>
              <a:r>
                <a:rPr lang="en-US" sz="2000" dirty="0">
                  <a:solidFill>
                    <a:srgbClr val="000000"/>
                  </a:solidFill>
                </a:rPr>
                <a:t>।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13336" y="2013423"/>
            <a:ext cx="214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শামসুজ্জামান খান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Box 3"/>
          <p:cNvSpPr txBox="1"/>
          <p:nvPr/>
        </p:nvSpPr>
        <p:spPr>
          <a:xfrm>
            <a:off x="237488" y="2421898"/>
            <a:ext cx="8279362" cy="421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আনন্দ-উচ্ছ্বাসই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কামনারও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সুখ-শান্তি-সমৃদ্ধি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মহা-ধূমধামের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উদ্‌যাপন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2097214" name="Picture 20972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79186" y="523016"/>
            <a:ext cx="3195964" cy="137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HuqAKFazl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49262"/>
            <a:ext cx="3976688" cy="2370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05400" y="449263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১৯৫৪ সালের পূর্ব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বাংলার সাধারণ নির্বাচনে মুসলিম লীগ সরকারকে বিপুলভাবে পরাজিত করে যুক্তফ্রন্টের সরকার গঠিত হলে মুখ্যমন্ত্রৗ ও বাঙালিদের জনপ্রিয় নেতা শেরে বাংলা এ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ফজলুল হকের সরকার বাংলা নববর্ষে ছুটি ঘোষণা করেন এবং দেশবাসীকে নববর্ষের শুভেচ্ছা ও অভিনন্দন জানান। সেটা ছিল বাঙালির এক তাৎপর্যপূর্ণ বিজয়ের দিন। </a:t>
            </a:r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কিন্তু সে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বিজয় স্থায়ী হয়নি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3759875"/>
            <a:ext cx="3976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যুক্তফ্রন্ট ভেঙে দিয়ে এবং সামরিক শাসন জারি করে তা সাময়িকভাবে রুখে দিয়েছে স্বৈরাচারী পাকিস্তান সরকার। তবু পূর্ব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বাংলার বাঙালি পিছু হঠেনি। সরকারিভাবে আর নববর্ষ উদ্‌যাপিত হয়নি পাকিস্তান আমলে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কিন্তু বেসরকারিভাবে উদ্‌যাপিত হয়েছে প্রবল আগ্রহ ও গভীরতর উৎসাহ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উদ্দীপনায়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12800" y="4800600"/>
            <a:ext cx="368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895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শেরে বাংলা এ কে ফজলুল হক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5715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66800" y="5819775"/>
            <a:ext cx="3265487" cy="461665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পাকিস্তান সরকার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ইস্কান্দর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মীর্জা</a:t>
            </a:r>
            <a:endParaRPr lang="en-US" sz="2400" dirty="0"/>
          </a:p>
        </p:txBody>
      </p:sp>
      <p:pic>
        <p:nvPicPr>
          <p:cNvPr id="12" name="Picture 6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3352800"/>
            <a:ext cx="3976688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0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512</Words>
  <Application>Microsoft Office PowerPoint</Application>
  <PresentationFormat>On-screen Show (4:3)</PresentationFormat>
  <Paragraphs>77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ismail - [2010]</dc:creator>
  <cp:lastModifiedBy>ismail - [2010]</cp:lastModifiedBy>
  <cp:revision>65</cp:revision>
  <dcterms:created xsi:type="dcterms:W3CDTF">2022-02-28T05:26:07Z</dcterms:created>
  <dcterms:modified xsi:type="dcterms:W3CDTF">2022-03-06T03:38:23Z</dcterms:modified>
</cp:coreProperties>
</file>