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7" r:id="rId2"/>
    <p:sldId id="277" r:id="rId3"/>
    <p:sldId id="280" r:id="rId4"/>
    <p:sldId id="259" r:id="rId5"/>
    <p:sldId id="257" r:id="rId6"/>
    <p:sldId id="329" r:id="rId7"/>
    <p:sldId id="330" r:id="rId8"/>
    <p:sldId id="331" r:id="rId9"/>
    <p:sldId id="292" r:id="rId10"/>
    <p:sldId id="293" r:id="rId11"/>
    <p:sldId id="300" r:id="rId12"/>
    <p:sldId id="301" r:id="rId13"/>
    <p:sldId id="286" r:id="rId14"/>
    <p:sldId id="275" r:id="rId15"/>
    <p:sldId id="282" r:id="rId16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933FF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33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B05A40-E549-4C7C-B0EF-63792F894897}"/>
              </a:ext>
            </a:extLst>
          </p:cNvPr>
          <p:cNvSpPr txBox="1"/>
          <p:nvPr/>
        </p:nvSpPr>
        <p:spPr>
          <a:xfrm>
            <a:off x="1122998" y="766445"/>
            <a:ext cx="975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খাতায় তুলে ৬ এর গুণিতক বৃত্ত দিয়ে চিহ্নিত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8AEE0AF-90BD-4BD0-9BFE-6402931C6471}"/>
              </a:ext>
            </a:extLst>
          </p:cNvPr>
          <p:cNvSpPr/>
          <p:nvPr/>
        </p:nvSpPr>
        <p:spPr>
          <a:xfrm>
            <a:off x="137393" y="3934783"/>
            <a:ext cx="11915627" cy="22305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 ২  ৩  ৪  ৫  ৬  ৭  ৮ ৯  ১০  ১১  ১২  ১৩  ১৪  ১৫  ১৬  ১৭  ১৮  ১৯  ২০  ২১  ২২ ২৩  ২৪ ২৫  ২৬ ২৭  ২৮ ২৯  ৩০ ৩১ ৩২ ৩৩ ৩৪ ৩৫ ৩৬ ৩৭ ৩৮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88173D8-19E3-42C3-9242-439BCA8A206B}"/>
              </a:ext>
            </a:extLst>
          </p:cNvPr>
          <p:cNvGrpSpPr/>
          <p:nvPr/>
        </p:nvGrpSpPr>
        <p:grpSpPr>
          <a:xfrm>
            <a:off x="4078982" y="1845814"/>
            <a:ext cx="4271641" cy="1951439"/>
            <a:chOff x="3282846" y="3362895"/>
            <a:chExt cx="4272197" cy="1532406"/>
          </a:xfrm>
        </p:grpSpPr>
        <p:sp>
          <p:nvSpPr>
            <p:cNvPr id="5" name="Isosceles Triangle 4">
              <a:extLst>
                <a:ext uri="{FF2B5EF4-FFF2-40B4-BE49-F238E27FC236}">
                  <a16:creationId xmlns="" xmlns:a16="http://schemas.microsoft.com/office/drawing/2014/main" id="{FBC03BDF-B489-4376-BC27-8BC773757BEF}"/>
                </a:ext>
              </a:extLst>
            </p:cNvPr>
            <p:cNvSpPr/>
            <p:nvPr/>
          </p:nvSpPr>
          <p:spPr>
            <a:xfrm flipV="1">
              <a:off x="3282846" y="3362895"/>
              <a:ext cx="4272197" cy="1532406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27F80D7-DCA9-4908-870B-B4791D27950B}"/>
                </a:ext>
              </a:extLst>
            </p:cNvPr>
            <p:cNvSpPr txBox="1"/>
            <p:nvPr/>
          </p:nvSpPr>
          <p:spPr>
            <a:xfrm>
              <a:off x="4204741" y="3521802"/>
              <a:ext cx="2653259" cy="5558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৬ এর গুণিতক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61B82AA-8223-4DAA-8143-908A9CBDF09C}"/>
              </a:ext>
            </a:extLst>
          </p:cNvPr>
          <p:cNvSpPr/>
          <p:nvPr/>
        </p:nvSpPr>
        <p:spPr>
          <a:xfrm>
            <a:off x="3142878" y="4150905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D2D7F5D-2582-4749-B8C5-791BF0F1CB99}"/>
              </a:ext>
            </a:extLst>
          </p:cNvPr>
          <p:cNvSpPr/>
          <p:nvPr/>
        </p:nvSpPr>
        <p:spPr>
          <a:xfrm>
            <a:off x="7103318" y="4141987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E14BFED-BFA6-4CC4-AE6D-6AFF4BFEBD88}"/>
              </a:ext>
            </a:extLst>
          </p:cNvPr>
          <p:cNvSpPr/>
          <p:nvPr/>
        </p:nvSpPr>
        <p:spPr>
          <a:xfrm>
            <a:off x="262558" y="4741520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32CD30E-E472-4086-B5EC-791BDEC43BCF}"/>
              </a:ext>
            </a:extLst>
          </p:cNvPr>
          <p:cNvSpPr/>
          <p:nvPr/>
        </p:nvSpPr>
        <p:spPr>
          <a:xfrm>
            <a:off x="5375126" y="4741518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429F4A7-2359-439E-B2B1-A289F79E9783}"/>
              </a:ext>
            </a:extLst>
          </p:cNvPr>
          <p:cNvSpPr/>
          <p:nvPr/>
        </p:nvSpPr>
        <p:spPr>
          <a:xfrm>
            <a:off x="10631710" y="4741520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42D2C4F-E3ED-411B-852F-92D3D6CE345E}"/>
              </a:ext>
            </a:extLst>
          </p:cNvPr>
          <p:cNvSpPr/>
          <p:nvPr/>
        </p:nvSpPr>
        <p:spPr>
          <a:xfrm>
            <a:off x="3338938" y="5191162"/>
            <a:ext cx="801341" cy="7678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054646" y="1556792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=""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C0F2F74-06A9-4F93-BBA2-800817F21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EA0BCE-EB50-4434-9CC7-CC2DD03BC3A9}"/>
              </a:ext>
            </a:extLst>
          </p:cNvPr>
          <p:cNvSpPr txBox="1"/>
          <p:nvPr/>
        </p:nvSpPr>
        <p:spPr>
          <a:xfrm>
            <a:off x="4081854" y="3068960"/>
            <a:ext cx="4605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 ৫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E269BA-E0A2-4742-8C92-A4AA496A95AE}"/>
              </a:ext>
            </a:extLst>
          </p:cNvPr>
          <p:cNvSpPr txBox="1"/>
          <p:nvPr/>
        </p:nvSpPr>
        <p:spPr>
          <a:xfrm>
            <a:off x="4081852" y="3811687"/>
            <a:ext cx="460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 ৭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768500C-BB23-4985-928B-E3F1A60401D4}"/>
              </a:ext>
            </a:extLst>
          </p:cNvPr>
          <p:cNvSpPr txBox="1"/>
          <p:nvPr/>
        </p:nvSpPr>
        <p:spPr>
          <a:xfrm>
            <a:off x="4081852" y="4581675"/>
            <a:ext cx="4605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 ৮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8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2FB387-EDE2-43AA-B033-F4AC2C2D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4251EB-537C-42E8-A2E4-49022D38F362}"/>
              </a:ext>
            </a:extLst>
          </p:cNvPr>
          <p:cNvSpPr txBox="1"/>
          <p:nvPr/>
        </p:nvSpPr>
        <p:spPr>
          <a:xfrm>
            <a:off x="1558702" y="2767280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95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740" y="3054965"/>
            <a:ext cx="160105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১৬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5141" y="3054965"/>
            <a:ext cx="163452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২৬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4021" y="3054965"/>
            <a:ext cx="1581461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409" y="1064791"/>
            <a:ext cx="8453594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9833" y="3054965"/>
            <a:ext cx="18596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১৪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9695606" y="3000062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725523" y="3054964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630" y="4941168"/>
            <a:ext cx="15749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৪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30198" y="4915413"/>
            <a:ext cx="1319145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৬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1107" y="4948001"/>
            <a:ext cx="2093583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৫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4852" y="4980589"/>
            <a:ext cx="14778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৭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10102120" y="4941167"/>
            <a:ext cx="260953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10350432" y="4963180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A3D6283-9D7D-4475-8A78-264D1D67B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238C00-3DD3-4C87-8AE3-5CD69471FA82}"/>
              </a:ext>
            </a:extLst>
          </p:cNvPr>
          <p:cNvSpPr txBox="1"/>
          <p:nvPr/>
        </p:nvSpPr>
        <p:spPr>
          <a:xfrm>
            <a:off x="505394" y="1999890"/>
            <a:ext cx="7606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৬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8C1FE65-757F-4807-B1B3-2A1A2F6258ED}"/>
              </a:ext>
            </a:extLst>
          </p:cNvPr>
          <p:cNvSpPr txBox="1"/>
          <p:nvPr/>
        </p:nvSpPr>
        <p:spPr>
          <a:xfrm>
            <a:off x="657794" y="3883695"/>
            <a:ext cx="6085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৩৫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6A910F-9FDA-4580-AC75-BBE459B6855B}"/>
              </a:ext>
            </a:extLst>
          </p:cNvPr>
          <p:cNvSpPr txBox="1"/>
          <p:nvPr/>
        </p:nvSpPr>
        <p:spPr>
          <a:xfrm>
            <a:off x="622598" y="1628800"/>
            <a:ext cx="10567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8DACEC-B836-4C54-BF28-BBFBE08EB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7315AE-EE21-4462-B498-760585599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758" y="3446229"/>
            <a:ext cx="7622802" cy="11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52324EA-CD85-4EE5-BF0E-1132CCE2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" y="-27384"/>
            <a:ext cx="12126958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3749" y="1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8878" y="2209800"/>
            <a:ext cx="45688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75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1935B30-BD2A-4D13-92FC-38E58984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264" y="-309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3476" y="3881051"/>
            <a:ext cx="374246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২৬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০১৭২১২৪২৩১৯</a:t>
            </a:r>
            <a:endParaRPr lang="bn-BD" sz="24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466930"/>
            <a:ext cx="1429249" cy="184294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/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501820-8BBA-483D-8DA9-9ACE4BA6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160" y="1873505"/>
            <a:ext cx="1367097" cy="171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775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DD2B85-9C9B-449C-9382-F0F9C9E24DD0}"/>
              </a:ext>
            </a:extLst>
          </p:cNvPr>
          <p:cNvSpPr txBox="1"/>
          <p:nvPr/>
        </p:nvSpPr>
        <p:spPr>
          <a:xfrm>
            <a:off x="1774726" y="2852936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গুণিতক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8969" y="764704"/>
            <a:ext cx="721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115" y="2204864"/>
            <a:ext cx="10958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১৪.১.১  কথায় ও চিত্রে বর্ণিত সমস্যাকে গাণিতিক প্রক্রিয়া ব্যবহার করে প্রকাশ করতে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১৪.১.২ গুন ও ভাগ সংক্রান্ত সমস্যার গাণিতিক রুপ দিতে পারবে এবং সমাধান করতেপারবে।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১৪.১.২   গাণিতিক সমস্যা সমাধানে বন্ধনী ব্যবহার করে রাশি গঠন করতে পারবে।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D07116-8746-4CB4-9CAB-37D897BA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39C1AD4-39E1-431C-8370-E700B7E5C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8240266" y="926623"/>
            <a:ext cx="1482014" cy="20280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C090CB-84C7-4899-BF83-5BEC4506FD63}"/>
              </a:ext>
            </a:extLst>
          </p:cNvPr>
          <p:cNvSpPr txBox="1"/>
          <p:nvPr/>
        </p:nvSpPr>
        <p:spPr>
          <a:xfrm>
            <a:off x="1486694" y="908720"/>
            <a:ext cx="602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52F8664-B927-4074-8DE7-5BF05CA03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8392666" y="1079023"/>
            <a:ext cx="1482014" cy="20280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4DF51E-668F-4D69-9A63-D65D94BF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8545066" y="1231423"/>
            <a:ext cx="1482014" cy="20280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986AC3-46D3-4047-AAA2-B457FEC4F216}"/>
              </a:ext>
            </a:extLst>
          </p:cNvPr>
          <p:cNvSpPr txBox="1"/>
          <p:nvPr/>
        </p:nvSpPr>
        <p:spPr>
          <a:xfrm>
            <a:off x="1555234" y="2767280"/>
            <a:ext cx="602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১, ২ ৩ -------------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তাগজের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81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E3AE111-4DD2-453E-BDDE-00326593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5320"/>
              </p:ext>
            </p:extLst>
          </p:nvPr>
        </p:nvGraphicFramePr>
        <p:xfrm>
          <a:off x="694623" y="1169214"/>
          <a:ext cx="11089391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4191">
                  <a:extLst>
                    <a:ext uri="{9D8B030D-6E8A-4147-A177-3AD203B41FA5}">
                      <a16:colId xmlns="" xmlns:a16="http://schemas.microsoft.com/office/drawing/2014/main" val="310395013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2511399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58289745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67366485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42459443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82735481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80619445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9198369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8605972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185110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 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altLang="ja-JP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833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কাগজের 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81203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07324A-8550-47A7-8532-D1704D9E467C}"/>
              </a:ext>
            </a:extLst>
          </p:cNvPr>
          <p:cNvSpPr txBox="1"/>
          <p:nvPr/>
        </p:nvSpPr>
        <p:spPr>
          <a:xfrm>
            <a:off x="4545190" y="1717748"/>
            <a:ext cx="829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5359FE-2956-4435-A61B-39C2EE81EEC2}"/>
              </a:ext>
            </a:extLst>
          </p:cNvPr>
          <p:cNvSpPr txBox="1"/>
          <p:nvPr/>
        </p:nvSpPr>
        <p:spPr>
          <a:xfrm>
            <a:off x="5390669" y="1717747"/>
            <a:ext cx="70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F404A6-A53E-4F0C-9C35-27825DFA7F0B}"/>
              </a:ext>
            </a:extLst>
          </p:cNvPr>
          <p:cNvSpPr txBox="1"/>
          <p:nvPr/>
        </p:nvSpPr>
        <p:spPr>
          <a:xfrm>
            <a:off x="6182757" y="1700808"/>
            <a:ext cx="70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C53670-153E-4573-9124-6A033BEC2DCC}"/>
              </a:ext>
            </a:extLst>
          </p:cNvPr>
          <p:cNvSpPr txBox="1"/>
          <p:nvPr/>
        </p:nvSpPr>
        <p:spPr>
          <a:xfrm>
            <a:off x="6937025" y="1757270"/>
            <a:ext cx="74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287139F-D78E-466B-B81B-360E3AE75B52}"/>
              </a:ext>
            </a:extLst>
          </p:cNvPr>
          <p:cNvSpPr txBox="1"/>
          <p:nvPr/>
        </p:nvSpPr>
        <p:spPr>
          <a:xfrm>
            <a:off x="7838941" y="1776177"/>
            <a:ext cx="70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2DDEE9-EA02-40D2-BC5B-69997DBCF934}"/>
              </a:ext>
            </a:extLst>
          </p:cNvPr>
          <p:cNvSpPr txBox="1"/>
          <p:nvPr/>
        </p:nvSpPr>
        <p:spPr>
          <a:xfrm>
            <a:off x="8594785" y="1777633"/>
            <a:ext cx="81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0635A6-E0BA-427C-A736-387B6DB4F1F3}"/>
              </a:ext>
            </a:extLst>
          </p:cNvPr>
          <p:cNvSpPr txBox="1"/>
          <p:nvPr/>
        </p:nvSpPr>
        <p:spPr>
          <a:xfrm>
            <a:off x="9351109" y="1776177"/>
            <a:ext cx="70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733F5D-EF42-4881-8FFB-5A7A9C3BB8D1}"/>
              </a:ext>
            </a:extLst>
          </p:cNvPr>
          <p:cNvSpPr txBox="1"/>
          <p:nvPr/>
        </p:nvSpPr>
        <p:spPr>
          <a:xfrm>
            <a:off x="10215205" y="1741488"/>
            <a:ext cx="70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2DE37C-D0F5-4DD4-9B3A-397B58F5B6E9}"/>
              </a:ext>
            </a:extLst>
          </p:cNvPr>
          <p:cNvSpPr txBox="1"/>
          <p:nvPr/>
        </p:nvSpPr>
        <p:spPr>
          <a:xfrm>
            <a:off x="11007293" y="1754505"/>
            <a:ext cx="70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07719F7-73C5-474D-9AE2-62E406F3673C}"/>
              </a:ext>
            </a:extLst>
          </p:cNvPr>
          <p:cNvSpPr txBox="1"/>
          <p:nvPr/>
        </p:nvSpPr>
        <p:spPr>
          <a:xfrm>
            <a:off x="3848830" y="102250"/>
            <a:ext cx="613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খালিঘরগুলো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9D73CAB-809F-45C9-A327-050C3B958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095064" y="2942670"/>
            <a:ext cx="601342" cy="822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8B49B68-79E8-48D3-816F-831A98E11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178930" y="3053147"/>
            <a:ext cx="601342" cy="822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67F3EE9-8C4E-401F-81E0-DD748BF32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250938" y="3151097"/>
            <a:ext cx="601342" cy="822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DFD20B1-C357-40F9-8BAA-3F13BFCE7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2115035" y="2961427"/>
            <a:ext cx="601342" cy="822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E93898A-27E0-4AEF-A2B1-6AFE5E50A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2187043" y="3059377"/>
            <a:ext cx="601342" cy="822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29F5800-D809-4912-8288-177CDDF93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2339443" y="3177451"/>
            <a:ext cx="601342" cy="822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A84BAFE-48BC-49AF-9200-72D3FCB57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3195155" y="2961427"/>
            <a:ext cx="601342" cy="822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C789690-141D-4953-97F9-02495F13B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3267163" y="3059377"/>
            <a:ext cx="601342" cy="822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2A2791D-90E0-40FC-AE84-55F5ADD6D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3419563" y="3211777"/>
            <a:ext cx="601342" cy="822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90D73EA-02A3-4BCE-8FFA-16BD9D928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4275275" y="2967333"/>
            <a:ext cx="601342" cy="822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9B4EB38-F576-4EC4-8937-9CBE65321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4347283" y="3065283"/>
            <a:ext cx="601342" cy="8229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38AE991-3CF3-40E0-BA4D-6CD2AC6CD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4499683" y="3217683"/>
            <a:ext cx="601342" cy="8229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41495BB-B874-4E09-871F-9585C0BF8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5355395" y="2961427"/>
            <a:ext cx="601342" cy="8229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197C0EB-1972-4DA7-8430-35589C8D6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5427403" y="3059377"/>
            <a:ext cx="601342" cy="822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0D01C3F-A58E-4B83-830C-6FB02B962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5579803" y="3211777"/>
            <a:ext cx="601342" cy="822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3E2C3EA5-CBA5-411A-93D5-01A69B276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6435515" y="2961427"/>
            <a:ext cx="601342" cy="822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E0C80E9-72F7-41EB-973E-9ACA9BF85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6507523" y="3059377"/>
            <a:ext cx="601342" cy="822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C100D0B-2280-4BC4-AEB7-DC6CF7601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6659923" y="3211777"/>
            <a:ext cx="601342" cy="822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5C45546-F51B-4279-94D4-3A1DC453B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7443627" y="2961427"/>
            <a:ext cx="601342" cy="8229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474AE1A6-A1B8-498F-8516-C583AFA98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7515635" y="3059377"/>
            <a:ext cx="601342" cy="8229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D6C7A46-694A-472D-9E01-EFD814F92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7668035" y="3211777"/>
            <a:ext cx="601342" cy="82290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472122A-0841-4D1A-8203-1470F0866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8451739" y="2967333"/>
            <a:ext cx="601342" cy="82290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64B9CEA-3CF1-4A86-87EE-DCD31D8E8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8523747" y="3065283"/>
            <a:ext cx="601342" cy="82290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A193A79C-4E23-4885-9455-F289BB2AD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8676147" y="3217683"/>
            <a:ext cx="601342" cy="82290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F90A3776-C202-40D4-AA9D-A5CA783FC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9531859" y="2967333"/>
            <a:ext cx="601342" cy="82290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BFB79F7-E6DC-4DB7-A791-4CADFBE3C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9603867" y="3065283"/>
            <a:ext cx="601342" cy="82290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F4E68F1D-D7C0-47BE-9101-EECBE4ED2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9756267" y="3217683"/>
            <a:ext cx="601342" cy="82290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2E3CDA2-4994-40E2-879E-07A545409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0761795" y="3033435"/>
            <a:ext cx="601342" cy="82290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86393565-103C-400C-8565-9141AFB2E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0833803" y="3131385"/>
            <a:ext cx="601342" cy="8229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E1E810EA-4EB4-4D66-A85E-892822C31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10986203" y="3283785"/>
            <a:ext cx="601342" cy="822906"/>
          </a:xfrm>
          <a:prstGeom prst="rect">
            <a:avLst/>
          </a:prstGeom>
        </p:spPr>
      </p:pic>
      <p:sp>
        <p:nvSpPr>
          <p:cNvPr id="61" name="Rectangle: Beveled 60">
            <a:extLst>
              <a:ext uri="{FF2B5EF4-FFF2-40B4-BE49-F238E27FC236}">
                <a16:creationId xmlns="" xmlns:a16="http://schemas.microsoft.com/office/drawing/2014/main" id="{9E57FEB1-04A2-4402-BA2B-D3E47D741DC5}"/>
              </a:ext>
            </a:extLst>
          </p:cNvPr>
          <p:cNvSpPr/>
          <p:nvPr/>
        </p:nvSpPr>
        <p:spPr>
          <a:xfrm>
            <a:off x="780333" y="4612777"/>
            <a:ext cx="10906177" cy="1690694"/>
          </a:xfrm>
          <a:prstGeom prst="bevel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কে পূর্ণ সংখ্য্য দিয়ে গুণ করলে যে সংখ্যাগুলো পাওয়া যায় সেগুলো ৩ এর গুণিতক।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05556E2-D599-4F41-802F-B826B14DB594}"/>
              </a:ext>
            </a:extLst>
          </p:cNvPr>
          <p:cNvSpPr/>
          <p:nvPr/>
        </p:nvSpPr>
        <p:spPr>
          <a:xfrm>
            <a:off x="910630" y="1196752"/>
            <a:ext cx="10722964" cy="1424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সংখ্যাকে পূর্ণ সংখ্যা দিয়ে গুণ করলে যে সংখ্যাগুলো পাওয়া যায় সেগুলোকে ঐ সংখ্যাটির গুণিতক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192CBF-AE7C-4944-8931-20C2491DA695}"/>
              </a:ext>
            </a:extLst>
          </p:cNvPr>
          <p:cNvSpPr txBox="1"/>
          <p:nvPr/>
        </p:nvSpPr>
        <p:spPr>
          <a:xfrm>
            <a:off x="910630" y="3529297"/>
            <a:ext cx="1072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গুণিতকগুলোকে ৩ দ্বারা ভাগ করলে কোনো ভাগশেষ থাকে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1E79E83-C2A0-429D-BAB5-50D93C488EC6}"/>
              </a:ext>
            </a:extLst>
          </p:cNvPr>
          <p:cNvSpPr/>
          <p:nvPr/>
        </p:nvSpPr>
        <p:spPr>
          <a:xfrm>
            <a:off x="104137" y="4611083"/>
            <a:ext cx="11982138" cy="1064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গুণিতক = ঐ সংখ্যার সাথে পূর্ণ সংখ্যার গুণফল।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171D07-D130-4900-9ACA-6B3D644D817C}"/>
              </a:ext>
            </a:extLst>
          </p:cNvPr>
          <p:cNvSpPr txBox="1"/>
          <p:nvPr/>
        </p:nvSpPr>
        <p:spPr>
          <a:xfrm>
            <a:off x="1184887" y="764704"/>
            <a:ext cx="1004210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rmala UI" panose="020B0502040204020203" pitchFamily="34" charset="0"/>
                <a:cs typeface="Nirmala UI" panose="020B0502040204020203" pitchFamily="34" charset="0"/>
              </a:rPr>
              <a:t>ᳵ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৬ = ৩০ ; ৭ </a:t>
            </a:r>
            <a:r>
              <a:rPr lang="bn-IN" sz="3600" dirty="0">
                <a:latin typeface="Nirmala UI" panose="020B0502040204020203" pitchFamily="34" charset="0"/>
                <a:cs typeface="Nirmala UI" panose="020B0502040204020203" pitchFamily="34" charset="0"/>
              </a:rPr>
              <a:t>ᳵ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৯ = ৬৩ ; ১৫ </a:t>
            </a:r>
            <a:r>
              <a:rPr lang="bn-IN" sz="3600" dirty="0">
                <a:latin typeface="Nirmala UI" panose="020B0502040204020203" pitchFamily="34" charset="0"/>
                <a:cs typeface="Nirmala UI" panose="020B0502040204020203" pitchFamily="34" charset="0"/>
              </a:rPr>
              <a:t>ᳵ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 = ৪৫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6BC57B-7E33-4849-849C-19C4753B4F6D}"/>
              </a:ext>
            </a:extLst>
          </p:cNvPr>
          <p:cNvSpPr txBox="1"/>
          <p:nvPr/>
        </p:nvSpPr>
        <p:spPr>
          <a:xfrm>
            <a:off x="840157" y="1673023"/>
            <a:ext cx="10727657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থেকে ৪ এর গুণিতক বৃত্ত দিয়ে চিহ্নিত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53125C-D1B0-4058-9537-4036A4F10ACD}"/>
              </a:ext>
            </a:extLst>
          </p:cNvPr>
          <p:cNvSpPr/>
          <p:nvPr/>
        </p:nvSpPr>
        <p:spPr>
          <a:xfrm>
            <a:off x="262558" y="4103665"/>
            <a:ext cx="11915627" cy="12515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chemeClr val="tx1"/>
                </a:solidFill>
              </a:rPr>
              <a:t>  ২  ৩  ৪  ৫  ৬  ৭  ৮ ৯  ১০  ১১  ১২  ১৩  ১৪  ১৫  ১৬  ১৭  ১৮  ১৯  ২০  ২১  ২২ ২৩  ২৪ ২৫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7B95DBC-55D4-48B7-B1D1-39C8A2743625}"/>
              </a:ext>
            </a:extLst>
          </p:cNvPr>
          <p:cNvGrpSpPr/>
          <p:nvPr/>
        </p:nvGrpSpPr>
        <p:grpSpPr>
          <a:xfrm>
            <a:off x="1754043" y="2430514"/>
            <a:ext cx="7901295" cy="1532206"/>
            <a:chOff x="3282846" y="3362895"/>
            <a:chExt cx="4272197" cy="1532406"/>
          </a:xfrm>
        </p:grpSpPr>
        <p:sp>
          <p:nvSpPr>
            <p:cNvPr id="6" name="Isosceles Triangle 5">
              <a:extLst>
                <a:ext uri="{FF2B5EF4-FFF2-40B4-BE49-F238E27FC236}">
                  <a16:creationId xmlns="" xmlns:a16="http://schemas.microsoft.com/office/drawing/2014/main" id="{5B7FFD8A-6B98-43E4-9E46-337DD977BEDD}"/>
                </a:ext>
              </a:extLst>
            </p:cNvPr>
            <p:cNvSpPr/>
            <p:nvPr/>
          </p:nvSpPr>
          <p:spPr>
            <a:xfrm flipV="1">
              <a:off x="3282846" y="3362895"/>
              <a:ext cx="4272197" cy="1532406"/>
            </a:xfrm>
            <a:prstGeom prst="triangle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3BE743A-771A-4C3E-BBB9-1F6DD2A8FEEE}"/>
                </a:ext>
              </a:extLst>
            </p:cNvPr>
            <p:cNvSpPr txBox="1"/>
            <p:nvPr/>
          </p:nvSpPr>
          <p:spPr>
            <a:xfrm>
              <a:off x="4063954" y="3416971"/>
              <a:ext cx="265325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এর গুণিতক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2134766" y="4103665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D7F586B-3AA3-4C0A-8836-619B29A27D96}"/>
              </a:ext>
            </a:extLst>
          </p:cNvPr>
          <p:cNvSpPr/>
          <p:nvPr/>
        </p:nvSpPr>
        <p:spPr>
          <a:xfrm>
            <a:off x="4439022" y="4151129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04E6155-0C88-4178-A994-3C0E32DB7329}"/>
              </a:ext>
            </a:extLst>
          </p:cNvPr>
          <p:cNvSpPr/>
          <p:nvPr/>
        </p:nvSpPr>
        <p:spPr>
          <a:xfrm>
            <a:off x="7076920" y="4151129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E6E231C-AD61-4958-8CEE-BB2277FB8208}"/>
              </a:ext>
            </a:extLst>
          </p:cNvPr>
          <p:cNvSpPr/>
          <p:nvPr/>
        </p:nvSpPr>
        <p:spPr>
          <a:xfrm>
            <a:off x="4700656" y="4720677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3D19183-38C3-49DE-9F33-87A3FA7A8A64}"/>
              </a:ext>
            </a:extLst>
          </p:cNvPr>
          <p:cNvSpPr/>
          <p:nvPr/>
        </p:nvSpPr>
        <p:spPr>
          <a:xfrm>
            <a:off x="8013024" y="4660723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0842CD3-24C9-4386-BBF1-EACDFA192A5E}"/>
              </a:ext>
            </a:extLst>
          </p:cNvPr>
          <p:cNvSpPr/>
          <p:nvPr/>
        </p:nvSpPr>
        <p:spPr>
          <a:xfrm>
            <a:off x="10343678" y="4150905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441</Words>
  <Application>Microsoft Office PowerPoint</Application>
  <PresentationFormat>Custom</PresentationFormat>
  <Paragraphs>86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Windows User</cp:lastModifiedBy>
  <cp:revision>540</cp:revision>
  <dcterms:created xsi:type="dcterms:W3CDTF">2006-08-16T00:00:00Z</dcterms:created>
  <dcterms:modified xsi:type="dcterms:W3CDTF">2022-03-07T14:51:38Z</dcterms:modified>
</cp:coreProperties>
</file>