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5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4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0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2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1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8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C763E-7347-46EB-BC6A-066C893720A8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C7FC0-747B-4C7B-B9B1-B13AF752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8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7" y="4535776"/>
            <a:ext cx="2433404" cy="2307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07" y="4528696"/>
            <a:ext cx="2261044" cy="2374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668656" y="14989"/>
            <a:ext cx="2508354" cy="2397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81978" y="-151998"/>
            <a:ext cx="2034472" cy="23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9727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3C834E-EC14-4B9E-8CDC-84AADDA8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73770" y="744141"/>
            <a:ext cx="8115443" cy="5369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8D000-C886-499B-AC84-494190FB9FB4}"/>
              </a:ext>
            </a:extLst>
          </p:cNvPr>
          <p:cNvSpPr/>
          <p:nvPr/>
        </p:nvSpPr>
        <p:spPr>
          <a:xfrm>
            <a:off x="1873771" y="149902"/>
            <a:ext cx="8115442" cy="5942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আমার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প্রতিষ্টান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>
                <a:solidFill>
                  <a:srgbClr val="FF0000"/>
                </a:solidFill>
              </a:rPr>
              <a:t>আমার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ভালভাসা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805720"/>
            <a:ext cx="8229600" cy="64832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বীজগাণিতিক সূত্র</a:t>
            </a:r>
            <a:endParaRPr lang="en-US" sz="4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1968" y="2952750"/>
            <a:ext cx="10568064" cy="9525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বীজগাণিতিক প্রতীক দ্বারা প্রকাশিত যেকোনো সাধারণ নিয়ম বা সিদ্ধান্তকে বীজগাণিতিক সূত্র বলা হয়।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2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57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ঘন সংবলিত সূত্রাবলি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1299147" y="2220262"/>
                <a:ext cx="9593706" cy="241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bn-IN" sz="32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itchFamily="2" charset="0"/>
                  </a:rPr>
                  <a:t> সূত্রঃ</a:t>
                </a:r>
              </a:p>
              <a:p>
                <a:pPr algn="just"/>
                <a:r>
                  <a:rPr lang="bn-IN" sz="2800" dirty="0">
                    <a:latin typeface="Cambria Math" panose="02040503050406030204" pitchFamily="18" charset="0"/>
                    <a:cs typeface="NikoshBAN" pitchFamily="2" charset="0"/>
                  </a:rPr>
                  <a:t>৬।</a:t>
                </a:r>
                <a:r>
                  <a:rPr lang="en-US" sz="2800" dirty="0">
                    <a:latin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a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bn-IN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bn-IN" sz="2800" dirty="0"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 algn="just"/>
                <a:r>
                  <a:rPr lang="bn-IN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itchFamily="2" charset="0"/>
                  </a:rPr>
                  <a:t>৭।</a:t>
                </a:r>
                <a:r>
                  <a:rPr lang="en-US" sz="2800" dirty="0">
                    <a:latin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b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bn-IN" sz="280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bn-IN" sz="2800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 algn="just"/>
                <a:r>
                  <a:rPr lang="bn-IN" sz="2800" dirty="0">
                    <a:latin typeface="Cambria Math" panose="02040503050406030204" pitchFamily="18" charset="0"/>
                    <a:cs typeface="NikoshBAN" pitchFamily="2" charset="0"/>
                  </a:rPr>
                  <a:t>৮।</a:t>
                </a:r>
                <a:r>
                  <a:rPr lang="en-US" sz="2800" dirty="0">
                    <a:latin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)(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ab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 algn="just"/>
                <a:r>
                  <a:rPr lang="bn-IN" sz="2800" dirty="0">
                    <a:latin typeface="Cambria Math" panose="02040503050406030204" pitchFamily="18" charset="0"/>
                    <a:cs typeface="NikoshBAN" pitchFamily="2" charset="0"/>
                  </a:rPr>
                  <a:t>৯।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bn-IN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a</m:t>
                    </m:r>
                    <m:r>
                      <a:rPr lang="bn-IN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b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bn-IN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ab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47" y="2220262"/>
                <a:ext cx="9593706" cy="24174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3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8558" y="5671280"/>
            <a:ext cx="779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ঘন নির্ণয়ের সূত্রগুলো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59766"/>
            <a:ext cx="4724400" cy="914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43820-E4D5-40FB-BAF3-9FAA7642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274166"/>
            <a:ext cx="65913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19421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ঘন সংবলিত সূত্রের প্রয়োগ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5863" y="2397949"/>
                <a:ext cx="720027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 সাহায্যে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নির্ণয় 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</a:p>
              <a:p>
                <a:pPr algn="just"/>
                <a:r>
                  <a:rPr lang="bn-IN" sz="3200" dirty="0">
                    <a:cs typeface="NikoshBAN" panose="02000000000000000000" pitchFamily="2" charset="0"/>
                  </a:rPr>
                  <a:t>(ক)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</m:oMath>
                </a14:m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en-US" sz="32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</m:oMath>
                </a14:m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863" y="2397949"/>
                <a:ext cx="7200275" cy="2062103"/>
              </a:xfrm>
              <a:prstGeom prst="rect">
                <a:avLst/>
              </a:prstGeom>
              <a:blipFill>
                <a:blip r:embed="rId2"/>
                <a:stretch>
                  <a:fillRect l="-2115" t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33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94020" y="2381213"/>
                <a:ext cx="9203961" cy="209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pPr algn="just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(ক)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cs typeface="NikoshBAN" panose="02000000000000000000" pitchFamily="2" charset="0"/>
                  </a:rPr>
                  <a:t>        </a:t>
                </a:r>
                <a:r>
                  <a:rPr lang="bn-IN" sz="3200" b="1" dirty="0"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20" y="2381213"/>
                <a:ext cx="9203961" cy="2095574"/>
              </a:xfrm>
              <a:prstGeom prst="rect">
                <a:avLst/>
              </a:prstGeom>
              <a:blipFill>
                <a:blip r:embed="rId2"/>
                <a:stretch>
                  <a:fillRect l="-1656" t="-3790" b="-7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64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21437" y="2644170"/>
                <a:ext cx="89491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(খ)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108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144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37" y="2644170"/>
                <a:ext cx="8949127" cy="1569660"/>
              </a:xfrm>
              <a:prstGeom prst="rect">
                <a:avLst/>
              </a:prstGeom>
              <a:blipFill>
                <a:blip r:embed="rId2"/>
                <a:stretch>
                  <a:fillRect l="-1771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51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1866900" y="5717500"/>
                <a:ext cx="8458200" cy="609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bn-BD" sz="3200" dirty="0">
                    <a:solidFill>
                      <a:schemeClr val="tx1"/>
                    </a:solidFill>
                    <a:cs typeface="NikoshBAN" pitchFamily="2" charset="0"/>
                  </a:rPr>
                  <a:t>সূত্রের সাহায্যে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a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b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3200" dirty="0">
                    <a:cs typeface="NikoshBAN" pitchFamily="2" charset="0"/>
                  </a:rPr>
                  <a:t>এর</a:t>
                </a:r>
                <a:r>
                  <a:rPr lang="bn-BD" sz="32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3200" dirty="0">
                    <a:cs typeface="NikoshBAN" pitchFamily="2" charset="0"/>
                  </a:rPr>
                  <a:t>ঘন</a:t>
                </a:r>
                <a:r>
                  <a:rPr lang="bn-BD" sz="3200" dirty="0">
                    <a:solidFill>
                      <a:schemeClr val="tx1"/>
                    </a:solidFill>
                    <a:cs typeface="NikoshBAN" pitchFamily="2" charset="0"/>
                  </a:rPr>
                  <a:t> নির্ণয় কর।</a:t>
                </a: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5717500"/>
                <a:ext cx="8458200" cy="609600"/>
              </a:xfrm>
              <a:prstGeom prst="rect">
                <a:avLst/>
              </a:prstGeom>
              <a:blipFill>
                <a:blip r:embed="rId2"/>
                <a:stretch>
                  <a:fillRect l="-1585" t="-10000" b="-3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549234" y="404733"/>
            <a:ext cx="5093532" cy="914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F79A7-7A2C-4121-8257-7038F53F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62" y="1399004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6343" y="598715"/>
            <a:ext cx="7939314" cy="62048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৩</a:t>
            </a:r>
            <a:r>
              <a:rPr lang="en-US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137467" y="2797629"/>
                <a:ext cx="7917067" cy="1262743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IN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 সাহায্যে ঘন নির্ণয় করঃ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bn-IN" sz="3200" dirty="0"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67" y="2797629"/>
                <a:ext cx="7917067" cy="1262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42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2027" y="2718068"/>
                <a:ext cx="1074794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7" y="2718068"/>
                <a:ext cx="10747947" cy="1421864"/>
              </a:xfrm>
              <a:prstGeom prst="rect">
                <a:avLst/>
              </a:prstGeom>
              <a:blipFill>
                <a:blip r:embed="rId2"/>
                <a:stretch>
                  <a:fillRect l="-1134" t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98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1105525" y="5079167"/>
                <a:ext cx="9980951" cy="1306285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2800" u="sng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অনুশীলনীঃ ৩.২</a:t>
                </a:r>
                <a:endParaRPr lang="en-US" sz="2800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করঃ(ক)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5" y="5079167"/>
                <a:ext cx="9980951" cy="1306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 txBox="1">
            <a:spLocks/>
          </p:cNvSpPr>
          <p:nvPr/>
        </p:nvSpPr>
        <p:spPr>
          <a:xfrm>
            <a:off x="3577652" y="314793"/>
            <a:ext cx="5036697" cy="9144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>
            <a:prstTxWarp prst="textDoubleWave1">
              <a:avLst>
                <a:gd name="adj1" fmla="val 12500"/>
                <a:gd name="adj2" fmla="val 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6741" y="1984323"/>
            <a:ext cx="9878518" cy="288935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prstTxWarp prst="textDoubleWave1">
              <a:avLst>
                <a:gd name="adj1" fmla="val 12500"/>
                <a:gd name="adj2" fmla="val 0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4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43"/>
          <a:stretch/>
        </p:blipFill>
        <p:spPr>
          <a:xfrm>
            <a:off x="2453227" y="1590831"/>
            <a:ext cx="7285546" cy="3676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833141" y="5309016"/>
                <a:ext cx="6520721" cy="1219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ab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=?</m:t>
                    </m:r>
                  </m:oMath>
                </a14:m>
                <a:endParaRPr lang="bn-BD" sz="2800" dirty="0">
                  <a:latin typeface="Cambria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itchFamily="2" charset="0"/>
                      </a:rPr>
                      <m:t>ab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=?</m:t>
                    </m:r>
                  </m:oMath>
                </a14:m>
                <a:endParaRPr lang="bn-IN" sz="2800" dirty="0"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 algn="just"/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41" y="5309016"/>
                <a:ext cx="6520721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 txBox="1">
            <a:spLocks/>
          </p:cNvSpPr>
          <p:nvPr/>
        </p:nvSpPr>
        <p:spPr>
          <a:xfrm>
            <a:off x="2741951" y="209859"/>
            <a:ext cx="6881734" cy="9144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>
            <a:prstTxWarp prst="textWave4">
              <a:avLst>
                <a:gd name="adj1" fmla="val 12500"/>
                <a:gd name="adj2" fmla="val -445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5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32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1" l="444" r="100000"/>
                    </a14:imgEffect>
                  </a14:imgLayer>
                </a14:imgProps>
              </a:ext>
            </a:extLst>
          </a:blip>
          <a:srcRect t="10075" r="3278" b="6102"/>
          <a:stretch/>
        </p:blipFill>
        <p:spPr>
          <a:xfrm>
            <a:off x="3732395" y="1600200"/>
            <a:ext cx="4727211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759783" y="5257800"/>
                <a:ext cx="8672434" cy="1219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28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endParaRPr lang="bn-BD" sz="28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bn-BD" sz="28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কত?</a:t>
                </a:r>
                <a:r>
                  <a:rPr lang="en-US" sz="28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lang="bn-BD" sz="28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3" y="5257800"/>
                <a:ext cx="8672434" cy="1219200"/>
              </a:xfrm>
              <a:prstGeom prst="roundRect">
                <a:avLst/>
              </a:prstGeom>
              <a:blipFill>
                <a:blip r:embed="rId4"/>
                <a:stretch>
                  <a:fillRect l="-563" b="-55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 txBox="1">
            <a:spLocks/>
          </p:cNvSpPr>
          <p:nvPr/>
        </p:nvSpPr>
        <p:spPr>
          <a:xfrm>
            <a:off x="3547672" y="209862"/>
            <a:ext cx="5096656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2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1864" b="15191"/>
          <a:stretch/>
        </p:blipFill>
        <p:spPr>
          <a:xfrm>
            <a:off x="3420256" y="955624"/>
            <a:ext cx="5351488" cy="4946753"/>
          </a:xfrm>
          <a:prstGeom prst="ellipse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0205744">
            <a:off x="8165132" y="4826196"/>
            <a:ext cx="3207895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prstTxWarp prst="textDoubleWave1">
              <a:avLst>
                <a:gd name="adj1" fmla="val 12500"/>
                <a:gd name="adj2" fmla="val 1304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607F4-7BD2-4EE5-AD36-E88944C0A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415977"/>
            <a:ext cx="9323882" cy="60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7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663" y="479682"/>
            <a:ext cx="3542675" cy="271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DoubleWave1">
              <a:avLst>
                <a:gd name="adj1" fmla="val 12500"/>
                <a:gd name="adj2" fmla="val 846"/>
              </a:avLst>
            </a:prstTxWarp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102" y="4119910"/>
            <a:ext cx="458699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2073" y="3919855"/>
            <a:ext cx="400986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6055246" y="3213854"/>
            <a:ext cx="81509" cy="2689923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7" name="Google Shape;9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939" y="303606"/>
            <a:ext cx="2743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B177E-C373-4BA1-A74C-2285BA13B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4" y="472396"/>
            <a:ext cx="2761524" cy="31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10722" y="1053059"/>
            <a:ext cx="6770557" cy="914400"/>
          </a:xfrm>
          <a:prstGeom prst="flowChartPunchedTape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এগুলো কি ধরণের রাশি?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85697" y="3075057"/>
                <a:ext cx="62206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𝒙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𝟑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𝒚</m:t>
                    </m:r>
                  </m:oMath>
                </a14:m>
                <a:r>
                  <a:rPr lang="en-US" sz="40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40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𝒂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𝒃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𝟓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𝒄</m:t>
                    </m:r>
                  </m:oMath>
                </a14:m>
                <a:endParaRPr lang="en-US" sz="40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97" y="3075057"/>
                <a:ext cx="6220606" cy="707886"/>
              </a:xfrm>
              <a:prstGeom prst="rect">
                <a:avLst/>
              </a:prstGeom>
              <a:blipFill>
                <a:blip r:embed="rId4"/>
                <a:stretch>
                  <a:fillRect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53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0" y="2894350"/>
                <a:ext cx="8077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4350"/>
                <a:ext cx="80772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51957" y="4502040"/>
            <a:ext cx="8088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সূত্রগুলো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কোথায় ব্যবহার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7400" y="1687640"/>
                <a:ext cx="8077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687640"/>
                <a:ext cx="80772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37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276" y="3075057"/>
            <a:ext cx="9983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সূত্রের সাহায্যে বীজগাণিতিক রাশির </a:t>
            </a:r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 নির্ণয়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9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1987" y="2334718"/>
            <a:ext cx="10628026" cy="218856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বীজগাণিতিক রাশির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এর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 বলতে পারবে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বীজগাণিতিক রাশির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নির্ণয়ে সূত্র প্রয়োগ করতে পারবে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বাস্তব সমস্যা সমাধান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2603" y="434719"/>
            <a:ext cx="4886794" cy="914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9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910650"/>
            <a:ext cx="8229600" cy="75325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বীজগাণিতিক রাশি</a:t>
            </a:r>
            <a:endParaRPr lang="en-US" sz="4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976859" y="2857500"/>
                <a:ext cx="10238282" cy="114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bn-BD" sz="32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প্রক্রিয়া চিহ্ন এবং সংখ্যানির্দেশক অক্ষর প্রতীক এর অর্থবোধক বিন্যাসকে বীজগাণিতিক রাশি বলা হয়। যেমন</a:t>
                </a:r>
                <a:r>
                  <a:rPr lang="bn-IN" sz="32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ঃ</a:t>
                </a:r>
                <a14:m>
                  <m:oMath xmlns:m="http://schemas.openxmlformats.org/officeDocument/2006/math">
                    <m:r>
                      <a:rPr lang="bn-IN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bn-IN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59" y="2857500"/>
                <a:ext cx="10238282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8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483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Mizanur Rahman</dc:creator>
  <cp:lastModifiedBy>User</cp:lastModifiedBy>
  <cp:revision>247</cp:revision>
  <dcterms:created xsi:type="dcterms:W3CDTF">2022-02-03T09:49:26Z</dcterms:created>
  <dcterms:modified xsi:type="dcterms:W3CDTF">2022-03-06T18:15:02Z</dcterms:modified>
</cp:coreProperties>
</file>