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9" r:id="rId3"/>
    <p:sldId id="260" r:id="rId4"/>
    <p:sldId id="261" r:id="rId5"/>
    <p:sldId id="263" r:id="rId6"/>
    <p:sldId id="264" r:id="rId7"/>
    <p:sldId id="262" r:id="rId8"/>
    <p:sldId id="267" r:id="rId9"/>
    <p:sldId id="257" r:id="rId10"/>
    <p:sldId id="266" r:id="rId11"/>
    <p:sldId id="268"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28D4C-5BCB-4904-9361-4A53B1A87A04}" type="datetimeFigureOut">
              <a:rPr lang="en-US" smtClean="0"/>
              <a:pPr/>
              <a:t>3/8/2022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C9BE8-5854-4D9C-9D28-54F1B36938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C53E220B-8B44-4089-B6D7-1EDC3A6A392E}" type="datetime8">
              <a:rPr lang="bn-BD" smtClean="0"/>
              <a:pPr>
                <a:defRPr/>
              </a:pPr>
              <a:t>8 মার্চ., 22</a:t>
            </a:fld>
            <a:endParaRPr lang="en-US"/>
          </a:p>
        </p:txBody>
      </p:sp>
      <p:sp>
        <p:nvSpPr>
          <p:cNvPr id="6" name="Footer Placeholder 5"/>
          <p:cNvSpPr>
            <a:spLocks noGrp="1"/>
          </p:cNvSpPr>
          <p:nvPr>
            <p:ph type="ftr" sz="quarter" idx="12"/>
          </p:nvPr>
        </p:nvSpPr>
        <p:spPr/>
        <p:txBody>
          <a:bodyPr/>
          <a:lstStyle/>
          <a:p>
            <a:pPr>
              <a:defRPr/>
            </a:pPr>
            <a:r>
              <a:rPr lang="bn-BD" smtClean="0"/>
              <a:t>মোঃ সাইফুল ইসলাম। সহকারী শিক্ষক, সোনামুখী উচ্চ বিদ্যালয়।</a:t>
            </a:r>
            <a:endParaRPr lang="en-US"/>
          </a:p>
        </p:txBody>
      </p:sp>
      <p:sp>
        <p:nvSpPr>
          <p:cNvPr id="7" name="Slide Number Placeholder 6"/>
          <p:cNvSpPr>
            <a:spLocks noGrp="1"/>
          </p:cNvSpPr>
          <p:nvPr>
            <p:ph type="sldNum" sz="quarter" idx="13"/>
          </p:nvPr>
        </p:nvSpPr>
        <p:spPr/>
        <p:txBody>
          <a:bodyPr/>
          <a:lstStyle/>
          <a:p>
            <a:pPr>
              <a:defRPr/>
            </a:pPr>
            <a:fld id="{F2374795-7E59-4877-A38F-1FA50284965F}" type="slidenum">
              <a:rPr lang="en-US" smtClean="0"/>
              <a:pPr>
                <a:defRPr/>
              </a:pPr>
              <a:t>7</a:t>
            </a:fld>
            <a:endParaRPr lang="en-US"/>
          </a:p>
        </p:txBody>
      </p:sp>
    </p:spTree>
    <p:extLst>
      <p:ext uri="{BB962C8B-B14F-4D97-AF65-F5344CB8AC3E}">
        <p14:creationId xmlns:p14="http://schemas.microsoft.com/office/powerpoint/2010/main" xmlns="" val="2571100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CF22DC-E7C3-4D33-B219-9565C29A3EB1}"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F22DC-E7C3-4D33-B219-9565C29A3EB1}"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F22DC-E7C3-4D33-B219-9565C29A3EB1}"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F22DC-E7C3-4D33-B219-9565C29A3EB1}"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CF22DC-E7C3-4D33-B219-9565C29A3EB1}" type="datetimeFigureOut">
              <a:rPr lang="en-US" smtClean="0"/>
              <a:pPr/>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F22DC-E7C3-4D33-B219-9565C29A3EB1}"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CF22DC-E7C3-4D33-B219-9565C29A3EB1}" type="datetimeFigureOut">
              <a:rPr lang="en-US" smtClean="0"/>
              <a:pPr/>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CF22DC-E7C3-4D33-B219-9565C29A3EB1}" type="datetimeFigureOut">
              <a:rPr lang="en-US" smtClean="0"/>
              <a:pPr/>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F22DC-E7C3-4D33-B219-9565C29A3EB1}" type="datetimeFigureOut">
              <a:rPr lang="en-US" smtClean="0"/>
              <a:pPr/>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F22DC-E7C3-4D33-B219-9565C29A3EB1}"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F22DC-E7C3-4D33-B219-9565C29A3EB1}" type="datetimeFigureOut">
              <a:rPr lang="en-US" smtClean="0"/>
              <a:pPr/>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ABA9E-35B3-44D3-BD44-1334ED005E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F22DC-E7C3-4D33-B219-9565C29A3EB1}" type="datetimeFigureOut">
              <a:rPr lang="en-US" smtClean="0"/>
              <a:pPr/>
              <a:t>3/8/2022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ABA9E-35B3-44D3-BD44-1334ED005E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aa34.png"/>
          <p:cNvPicPr>
            <a:picLocks noChangeAspect="1"/>
          </p:cNvPicPr>
          <p:nvPr/>
        </p:nvPicPr>
        <p:blipFill>
          <a:blip r:embed="rId2"/>
          <a:stretch>
            <a:fillRect/>
          </a:stretch>
        </p:blipFill>
        <p:spPr>
          <a:xfrm>
            <a:off x="533400" y="228600"/>
            <a:ext cx="8153400" cy="1287780"/>
          </a:xfrm>
          <a:prstGeom prst="rect">
            <a:avLst/>
          </a:prstGeom>
        </p:spPr>
      </p:pic>
      <p:pic>
        <p:nvPicPr>
          <p:cNvPr id="28" name="Picture 27" descr="18.jpg"/>
          <p:cNvPicPr>
            <a:picLocks noChangeAspect="1"/>
          </p:cNvPicPr>
          <p:nvPr/>
        </p:nvPicPr>
        <p:blipFill>
          <a:blip r:embed="rId3"/>
          <a:stretch>
            <a:fillRect/>
          </a:stretch>
        </p:blipFill>
        <p:spPr>
          <a:xfrm>
            <a:off x="533400" y="1752600"/>
            <a:ext cx="8153400" cy="4648200"/>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TRY5.jpg"/>
          <p:cNvPicPr>
            <a:picLocks noChangeAspect="1"/>
          </p:cNvPicPr>
          <p:nvPr/>
        </p:nvPicPr>
        <p:blipFill>
          <a:blip r:embed="rId2"/>
          <a:stretch>
            <a:fillRect/>
          </a:stretch>
        </p:blipFill>
        <p:spPr>
          <a:xfrm>
            <a:off x="-76200" y="0"/>
            <a:ext cx="10058400" cy="6858000"/>
          </a:xfrm>
          <a:prstGeom prst="rect">
            <a:avLst/>
          </a:prstGeom>
        </p:spPr>
      </p:pic>
      <p:sp>
        <p:nvSpPr>
          <p:cNvPr id="4" name="Rectangle 3"/>
          <p:cNvSpPr/>
          <p:nvPr/>
        </p:nvSpPr>
        <p:spPr>
          <a:xfrm>
            <a:off x="2057400" y="685800"/>
            <a:ext cx="4572000" cy="990600"/>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t>সরল অর্থ</a:t>
            </a:r>
            <a:endParaRPr lang="en-US" sz="4000" dirty="0"/>
          </a:p>
        </p:txBody>
      </p:sp>
      <p:sp>
        <p:nvSpPr>
          <p:cNvPr id="5" name="Rectangle 4"/>
          <p:cNvSpPr/>
          <p:nvPr/>
        </p:nvSpPr>
        <p:spPr>
          <a:xfrm>
            <a:off x="685800" y="2133600"/>
            <a:ext cx="8686800" cy="4038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en-US" sz="2800" dirty="0" smtClean="0"/>
              <a:t>আবু লাহাবের দুই হাত ধ্বংস হোক এবং ধ্বংস হোক সে নিজে ও।</a:t>
            </a:r>
          </a:p>
          <a:p>
            <a:pPr marL="342900" indent="-342900" algn="ctr">
              <a:buAutoNum type="arabicParenR"/>
            </a:pPr>
            <a:r>
              <a:rPr lang="en-US" sz="2800" dirty="0" smtClean="0"/>
              <a:t>তার ধন সম্পদ ও যা সে উপার্জন করেছে তা কোন কাজে আসেনি।</a:t>
            </a:r>
          </a:p>
          <a:p>
            <a:pPr marL="342900" indent="-342900" algn="ctr">
              <a:buAutoNum type="arabicParenR"/>
            </a:pPr>
            <a:r>
              <a:rPr lang="en-US" sz="2800" dirty="0" smtClean="0"/>
              <a:t>শীঘ্রই সে লেলিহান আগুনে প্রবেশ করবে।                                                                                    ৪)এবং তার স্ত্রী (প্রবেশ করবে) যে ইন্ধ্বন বহন করে।</a:t>
            </a:r>
          </a:p>
          <a:p>
            <a:pPr marL="342900" indent="-342900" algn="ctr">
              <a:buAutoNum type="arabicParenR"/>
            </a:pPr>
            <a:r>
              <a:rPr lang="en-US" sz="2800" dirty="0" smtClean="0"/>
              <a:t>তার গলায় পাকানো রশি।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path" presetSubtype="0" accel="50000" decel="50000" fill="hold" grpId="0" nodeType="clickEffect">
                                  <p:stCondLst>
                                    <p:cond delay="0"/>
                                  </p:stCondLst>
                                  <p:childTnLst>
                                    <p:animMotion origin="layout" path="M 0 0  L 0.125 0.28767  L -0.125 0.28767  L 0 0  Z" pathEditMode="relative" ptsTypes="">
                                      <p:cBhvr>
                                        <p:cTn id="11"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362200" y="685800"/>
            <a:ext cx="3810000" cy="9144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t>শানে নুযুল</a:t>
            </a:r>
            <a:endParaRPr lang="en-US" sz="4000" dirty="0"/>
          </a:p>
        </p:txBody>
      </p:sp>
      <p:sp>
        <p:nvSpPr>
          <p:cNvPr id="4" name="Rectangle 3"/>
          <p:cNvSpPr/>
          <p:nvPr/>
        </p:nvSpPr>
        <p:spPr>
          <a:xfrm>
            <a:off x="685800" y="2057400"/>
            <a:ext cx="6934200" cy="3429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b="1" dirty="0" smtClean="0"/>
              <a:t>রাসূল (সাঃ) একদিন কুরাইশ বংশের লোকদেরকে সাফা পাহাড়ের পাদদেশে ডাকলেন। সবাই সমবেত হলে নাবী (সাঃ) বললেন,হে কোরাইশ বংশের লোকেরা আমি যদি বলি পাহাড়ের ওপারে একদল শত্রু আছে তোমরা কি বিশ্বাস করবে? তারা বলল হা ।তখন নাবী(সাঃ) বললেন ,তোমরা এক আল্লাহর উপর ইমান না আনলে ধ্বংস হয়ে যাবে।তখন আবু লাহাব নাবী (সাঃ) কে পাথর নিক্ষেপ করলেন এবং বললেন হে মুহাম্মদ তোমার ধ্বংস হোক এইজন্যই কি আমাদের ডেকেছ? তখ আল্লাহ পাক সূরা লাহাব নাযিল করেন।</a:t>
            </a:r>
            <a:endParaRPr lang="en-US"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657600" y="762000"/>
            <a:ext cx="3352800" cy="15240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t>ব্যাখ্যা</a:t>
            </a:r>
            <a:endParaRPr lang="en-US" sz="5400" dirty="0"/>
          </a:p>
        </p:txBody>
      </p:sp>
      <p:sp>
        <p:nvSpPr>
          <p:cNvPr id="4" name="Rectangle 3"/>
          <p:cNvSpPr/>
          <p:nvPr/>
        </p:nvSpPr>
        <p:spPr>
          <a:xfrm>
            <a:off x="381000" y="2438400"/>
            <a:ext cx="8305800" cy="3886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আবু লাহাব ছিল ইসলাম ও মোহাম্মাদ (সাঃ) এর শত্রু।সে সবসময় ইসলামের দুশমনীতে লিপ্ত থাকত।আবু লাহাব ছিল নাবী (সাঃ) এর চাচা।মক্কায় সে প্রচুর ধন্সম্পদ এবং সন্মানের মালিক ছিল।সে ইসলাম কবুল না করে দুশমনি শুরু করে ।তার স্ত্রী ও ছিল তার মতই।তিনি সবসময় নাবী (সাঃ) কে কষ্ট দিত।নাবী (সাঃ) এর পথে কাটা বিছিয়ে রাখত।এই সূরায় তাদের শাস্তির কথা বলে সকলকে সতর্ক করে দিয়েছেন,যারা ইসলামের দুশ্মন তাদের ধ্বংস অনিবার্য।</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path" presetSubtype="0" accel="50000" decel="50000" fill="hold" grpId="0" nodeType="clickEffect">
                                  <p:stCondLst>
                                    <p:cond delay="0"/>
                                  </p:stCondLst>
                                  <p:childTnLst>
                                    <p:animMotion origin="layout" path="M 0 0 C 0.03 -0.038 0.075 -0.062 0.125 -0.062 C 0.175 -0.062 0.22 -0.038 0.25 0 C 0.22 0.038 0.175 0.062 0.125 0.062 C 0.075 0.062 0.03 0.038 0 0 Z" pathEditMode="relative" ptsTypes="">
                                      <p:cBhvr>
                                        <p:cTn id="6" dur="2000" fill="hold"/>
                                        <p:tgtEl>
                                          <p:spTgt spid="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7" presetClass="path" presetSubtype="0" accel="50000" decel="50000" fill="hold" grpId="0" nodeType="clickEffect">
                                  <p:stCondLst>
                                    <p:cond delay="0"/>
                                  </p:stCondLst>
                                  <p:childTnLst>
                                    <p:animMotion origin="layout" path="M 0 0  L 0.052 0  L 0.089 -0.04928  L 0.125 0  L 0.177 0  L 0.177 0.06925  L 0.213 0.11853  L 0.177 0.16647  L 0.177 0.23573  L 0.125 0.23573  L 0.089 0.28367  L 0.052 0.23573  L 0 0.23573  L 0 0.16647  L -0.037 0.11853  L 0 0.06925  L 0 0  Z" pathEditMode="relative" ptsTypes="">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657600" y="762000"/>
            <a:ext cx="3429000" cy="12192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t>শিক্ষা</a:t>
            </a:r>
            <a:endParaRPr lang="en-US" sz="5400" dirty="0"/>
          </a:p>
        </p:txBody>
      </p:sp>
      <p:sp>
        <p:nvSpPr>
          <p:cNvPr id="4" name="Rectangle 3"/>
          <p:cNvSpPr/>
          <p:nvPr/>
        </p:nvSpPr>
        <p:spPr>
          <a:xfrm>
            <a:off x="1828800" y="2438400"/>
            <a:ext cx="5638800" cy="304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bn-IN" sz="3200" dirty="0" smtClean="0"/>
              <a:t>রাসূল (সাঃ) এবং ইসলামের বিরোধিতা খুবই মারাত্বক কাজ।</a:t>
            </a:r>
          </a:p>
          <a:p>
            <a:pPr>
              <a:buFont typeface="Wingdings" pitchFamily="2" charset="2"/>
              <a:buChar char="q"/>
            </a:pPr>
            <a:r>
              <a:rPr lang="bn-IN" sz="3200" dirty="0" smtClean="0"/>
              <a:t>ফলস্বরুপ দুনিয়া এবং আখিরাতে ধ্বংস অনিবার্য।</a:t>
            </a:r>
          </a:p>
          <a:p>
            <a:pPr>
              <a:buFont typeface="Wingdings" pitchFamily="2" charset="2"/>
              <a:buChar char="q"/>
            </a:pPr>
            <a:r>
              <a:rPr lang="bn-IN" sz="3200" dirty="0" smtClean="0"/>
              <a:t>দুনিয়ার ধন্সম্পদ ধ্বংস থেকে রক্ষা করতে পারেনা।</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p:cBhvr override="childStyle">
                                        <p:cTn id="6" dur="500" fill="hold"/>
                                        <p:tgtEl>
                                          <p:spTgt spid="3"/>
                                        </p:tgtEl>
                                        <p:attrNameLst>
                                          <p:attrName>style.color</p:attrName>
                                        </p:attrNameLst>
                                      </p:cBhvr>
                                      <p:by>
                                        <p:hsl h="-7200000" s="0" l="0"/>
                                      </p:by>
                                    </p:animClr>
                                    <p:animClr clrSpc="hsl">
                                      <p:cBhvr>
                                        <p:cTn id="7" dur="500" fill="hold"/>
                                        <p:tgtEl>
                                          <p:spTgt spid="3"/>
                                        </p:tgtEl>
                                        <p:attrNameLst>
                                          <p:attrName>fillcolor</p:attrName>
                                        </p:attrNameLst>
                                      </p:cBhvr>
                                      <p:by>
                                        <p:hsl h="-7200000" s="0" l="0"/>
                                      </p:by>
                                    </p:animClr>
                                    <p:animClr clrSpc="hsl">
                                      <p:cBhvr>
                                        <p:cTn id="8" dur="500" fill="hold"/>
                                        <p:tgtEl>
                                          <p:spTgt spid="3"/>
                                        </p:tgtEl>
                                        <p:attrNameLst>
                                          <p:attrName>stroke.color</p:attrName>
                                        </p:attrNameLst>
                                      </p:cBhvr>
                                      <p:by>
                                        <p:hsl h="-7200000" s="0" l="0"/>
                                      </p:by>
                                    </p:animClr>
                                    <p:set>
                                      <p:cBhvr>
                                        <p:cTn id="9" dur="500" fill="hold"/>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0" nodeType="clickEffect">
                                  <p:stCondLst>
                                    <p:cond delay="0"/>
                                  </p:stCondLst>
                                  <p:childTnLst>
                                    <p:animScale>
                                      <p:cBhvr>
                                        <p:cTn id="13"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819400" y="914400"/>
            <a:ext cx="4038600" cy="9906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t>মূল্যায়ন</a:t>
            </a:r>
            <a:endParaRPr lang="en-US" sz="4800" dirty="0"/>
          </a:p>
        </p:txBody>
      </p:sp>
      <p:sp>
        <p:nvSpPr>
          <p:cNvPr id="4" name="Rectangle 3"/>
          <p:cNvSpPr/>
          <p:nvPr/>
        </p:nvSpPr>
        <p:spPr>
          <a:xfrm>
            <a:off x="1295400" y="2286000"/>
            <a:ext cx="6858000" cy="3505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bn-IN" sz="4000" dirty="0" smtClean="0">
                <a:solidFill>
                  <a:schemeClr val="tx1"/>
                </a:solidFill>
              </a:rPr>
              <a:t>আবু লাহাব কে ছিলেন?</a:t>
            </a:r>
          </a:p>
          <a:p>
            <a:pPr>
              <a:buFont typeface="Wingdings" pitchFamily="2" charset="2"/>
              <a:buChar char="v"/>
            </a:pPr>
            <a:r>
              <a:rPr lang="bn-IN" sz="4000" dirty="0" smtClean="0">
                <a:solidFill>
                  <a:schemeClr val="tx1"/>
                </a:solidFill>
              </a:rPr>
              <a:t>তার স্ত্রী কি করত?</a:t>
            </a:r>
          </a:p>
          <a:p>
            <a:pPr>
              <a:buFont typeface="Wingdings" pitchFamily="2" charset="2"/>
              <a:buChar char="v"/>
            </a:pPr>
            <a:r>
              <a:rPr lang="bn-IN" sz="4000" dirty="0" smtClean="0">
                <a:solidFill>
                  <a:schemeClr val="tx1"/>
                </a:solidFill>
              </a:rPr>
              <a:t>এই সূরায় আয়াত কত?</a:t>
            </a:r>
          </a:p>
          <a:p>
            <a:pPr>
              <a:buFont typeface="Wingdings" pitchFamily="2" charset="2"/>
              <a:buChar char="v"/>
            </a:pPr>
            <a:r>
              <a:rPr lang="bn-IN" sz="4000" dirty="0" smtClean="0">
                <a:solidFill>
                  <a:schemeClr val="tx1"/>
                </a:solidFill>
              </a:rPr>
              <a:t>নাবী সাঃ কোন পাহাড়ে উঠে ভাষণ দেন?</a:t>
            </a:r>
            <a:endParaRPr lang="en-US"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grpId="0" nodeType="clickEffect">
                                  <p:stCondLst>
                                    <p:cond delay="0"/>
                                  </p:stCondLst>
                                  <p:iterate type="lt">
                                    <p:tmPct val="10000"/>
                                  </p:iterate>
                                  <p:childTnLst>
                                    <p:animEffect transition="out" filter="fade">
                                      <p:cBhvr>
                                        <p:cTn id="11" dur="2000"/>
                                        <p:tgtEl>
                                          <p:spTgt spid="4"/>
                                        </p:tgtEl>
                                      </p:cBhvr>
                                    </p:animEffect>
                                    <p:anim calcmode="lin" valueType="num">
                                      <p:cBhvr>
                                        <p:cTn id="12"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4"/>
                                        </p:tgtEl>
                                        <p:attrNameLst>
                                          <p:attrName>ppt_h</p:attrName>
                                        </p:attrNameLst>
                                      </p:cBhvr>
                                      <p:tavLst>
                                        <p:tav tm="0">
                                          <p:val>
                                            <p:strVal val="ppt_h"/>
                                          </p:val>
                                        </p:tav>
                                        <p:tav tm="100000">
                                          <p:val>
                                            <p:strVal val="ppt_h"/>
                                          </p:val>
                                        </p:tav>
                                      </p:tavLst>
                                    </p:anim>
                                    <p:set>
                                      <p:cBhvr>
                                        <p:cTn id="14"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905000" y="685800"/>
            <a:ext cx="4876800" cy="121920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t>বাড়ীর কাজ</a:t>
            </a:r>
            <a:endParaRPr lang="en-US" sz="4800" dirty="0"/>
          </a:p>
        </p:txBody>
      </p:sp>
      <p:sp>
        <p:nvSpPr>
          <p:cNvPr id="9" name="Rounded Rectangle 8"/>
          <p:cNvSpPr/>
          <p:nvPr/>
        </p:nvSpPr>
        <p:spPr>
          <a:xfrm>
            <a:off x="1447800" y="5181600"/>
            <a:ext cx="66294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প্রশ্নঃ ইসলামের শত্রুদের ধ্বংস কেন অনিবার্য সূরা লাহাবের আলোকে বর্ণণা কর।</a:t>
            </a:r>
            <a:endParaRPr lang="en-US" sz="2800" dirty="0"/>
          </a:p>
        </p:txBody>
      </p:sp>
      <p:pic>
        <p:nvPicPr>
          <p:cNvPr id="10" name="Picture 9" descr="dgg.jpg"/>
          <p:cNvPicPr>
            <a:picLocks noChangeAspect="1"/>
          </p:cNvPicPr>
          <p:nvPr/>
        </p:nvPicPr>
        <p:blipFill>
          <a:blip r:embed="rId2"/>
          <a:stretch>
            <a:fillRect/>
          </a:stretch>
        </p:blipFill>
        <p:spPr>
          <a:xfrm>
            <a:off x="1752600" y="2133600"/>
            <a:ext cx="4648200" cy="2743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plus(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style>
          <a:lnRef idx="2">
            <a:schemeClr val="accent3">
              <a:shade val="50000"/>
            </a:schemeClr>
          </a:lnRef>
          <a:fillRef idx="1">
            <a:schemeClr val="accent3"/>
          </a:fillRef>
          <a:effectRef idx="0">
            <a:schemeClr val="accent3"/>
          </a:effectRef>
          <a:fontRef idx="minor">
            <a:schemeClr val="lt1"/>
          </a:fontRef>
        </p:style>
        <p:txBody>
          <a:bodyPr anchor="b">
            <a:noAutofit/>
          </a:bodyPr>
          <a:lstStyle/>
          <a:p>
            <a:pPr>
              <a:defRPr/>
            </a:pPr>
            <a:r>
              <a:rPr lang="bn-IN" sz="54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শিক্ষক পরিচিতি</a:t>
            </a:r>
            <a:endParaRPr lang="en-US" sz="5400" b="1"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533400" y="2286000"/>
            <a:ext cx="8153400" cy="4191000"/>
          </a:xfrm>
          <a:blipFill>
            <a:blip r:embed="rId2"/>
            <a:tile tx="0" ty="0" sx="100000" sy="100000" flip="none" algn="tl"/>
          </a:blipFill>
          <a:ln w="57150"/>
          <a:effectLst>
            <a:glow rad="635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defRPr/>
            </a:pPr>
            <a:endParaRPr lang="bn-BD" sz="4400" dirty="0" smtClean="0">
              <a:solidFill>
                <a:srgbClr val="002060"/>
              </a:solidFill>
              <a:latin typeface="NikoshBAN" pitchFamily="2" charset="0"/>
              <a:cs typeface="NikoshBAN" pitchFamily="2" charset="0"/>
            </a:endParaRPr>
          </a:p>
          <a:p>
            <a:r>
              <a:rPr lang="en-US" sz="4400" b="1" dirty="0" err="1" smtClean="0">
                <a:solidFill>
                  <a:srgbClr val="002060"/>
                </a:solidFill>
                <a:latin typeface="NikoshBAN" pitchFamily="2" charset="0"/>
                <a:cs typeface="NikoshBAN" pitchFamily="2" charset="0"/>
              </a:rPr>
              <a:t>মুহাঃ</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আব্দুল</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বাছেত</a:t>
            </a:r>
            <a:endParaRPr lang="en-US" sz="4400" b="1" dirty="0" smtClean="0">
              <a:solidFill>
                <a:srgbClr val="002060"/>
              </a:solidFill>
              <a:latin typeface="NikoshBAN" pitchFamily="2" charset="0"/>
              <a:cs typeface="NikoshBAN" pitchFamily="2" charset="0"/>
            </a:endParaRPr>
          </a:p>
          <a:p>
            <a:r>
              <a:rPr lang="en-US" sz="4400" b="1" dirty="0" err="1" smtClean="0">
                <a:solidFill>
                  <a:srgbClr val="002060"/>
                </a:solidFill>
                <a:latin typeface="NikoshBAN" pitchFamily="2" charset="0"/>
                <a:cs typeface="NikoshBAN" pitchFamily="2" charset="0"/>
              </a:rPr>
              <a:t>সহঃ</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শিক্ষক</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ইসলাম</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শিক্ষা</a:t>
            </a:r>
            <a:endParaRPr lang="en-US" sz="4400" b="1" dirty="0" smtClean="0">
              <a:solidFill>
                <a:srgbClr val="002060"/>
              </a:solidFill>
              <a:latin typeface="NikoshBAN" pitchFamily="2" charset="0"/>
              <a:cs typeface="NikoshBAN" pitchFamily="2" charset="0"/>
            </a:endParaRPr>
          </a:p>
          <a:p>
            <a:r>
              <a:rPr lang="en-US" sz="4400" b="1" dirty="0" err="1" smtClean="0">
                <a:solidFill>
                  <a:srgbClr val="002060"/>
                </a:solidFill>
                <a:latin typeface="NikoshBAN" pitchFamily="2" charset="0"/>
                <a:cs typeface="NikoshBAN" pitchFamily="2" charset="0"/>
              </a:rPr>
              <a:t>মানিক</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দ্বিপা</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দ্বি</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উচ্চ</a:t>
            </a:r>
            <a:r>
              <a:rPr lang="en-US" sz="4400" b="1" dirty="0" smtClean="0">
                <a:solidFill>
                  <a:srgbClr val="002060"/>
                </a:solidFill>
                <a:latin typeface="NikoshBAN" pitchFamily="2" charset="0"/>
                <a:cs typeface="NikoshBAN" pitchFamily="2" charset="0"/>
              </a:rPr>
              <a:t> </a:t>
            </a:r>
            <a:r>
              <a:rPr lang="en-US" sz="4400" b="1" dirty="0" err="1" smtClean="0">
                <a:solidFill>
                  <a:srgbClr val="002060"/>
                </a:solidFill>
                <a:latin typeface="NikoshBAN" pitchFamily="2" charset="0"/>
                <a:cs typeface="NikoshBAN" pitchFamily="2" charset="0"/>
              </a:rPr>
              <a:t>বিদ্যালয়</a:t>
            </a:r>
            <a:endParaRPr lang="en-US" sz="4400" b="1" dirty="0" smtClean="0">
              <a:solidFill>
                <a:srgbClr val="002060"/>
              </a:solidFill>
              <a:latin typeface="NikoshBAN" pitchFamily="2" charset="0"/>
              <a:cs typeface="NikoshBAN" pitchFamily="2" charset="0"/>
            </a:endParaRPr>
          </a:p>
          <a:p>
            <a:r>
              <a:rPr lang="en-US" sz="3600" b="1" dirty="0" smtClean="0">
                <a:solidFill>
                  <a:srgbClr val="002060"/>
                </a:solidFill>
                <a:latin typeface="NikoshBAN" pitchFamily="2" charset="0"/>
                <a:cs typeface="NikoshBAN" pitchFamily="2" charset="0"/>
              </a:rPr>
              <a:t>abdulbased</a:t>
            </a:r>
            <a:r>
              <a:rPr lang="en-US" sz="3600" b="1" dirty="0" smtClean="0">
                <a:solidFill>
                  <a:srgbClr val="002060"/>
                </a:solidFill>
                <a:latin typeface="Times New Roman" pitchFamily="18" charset="0"/>
                <a:cs typeface="Times New Roman" pitchFamily="18" charset="0"/>
              </a:rPr>
              <a:t>305@gmail.co</a:t>
            </a:r>
            <a:endParaRPr lang="bn-BD"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pic>
        <p:nvPicPr>
          <p:cNvPr id="3078" name="Picture 4" descr="51595_310 - Copy.jpg"/>
          <p:cNvPicPr>
            <a:picLocks noChangeAspect="1"/>
          </p:cNvPicPr>
          <p:nvPr/>
        </p:nvPicPr>
        <p:blipFill>
          <a:blip r:embed="rId3"/>
          <a:srcRect/>
          <a:stretch>
            <a:fillRect/>
          </a:stretch>
        </p:blipFill>
        <p:spPr bwMode="auto">
          <a:xfrm>
            <a:off x="12725400" y="5943600"/>
            <a:ext cx="4095750" cy="2457450"/>
          </a:xfrm>
          <a:prstGeom prst="rect">
            <a:avLst/>
          </a:prstGeom>
          <a:noFill/>
          <a:ln w="9525">
            <a:noFill/>
            <a:miter lim="800000"/>
            <a:headEnd/>
            <a:tailEnd/>
          </a:ln>
        </p:spPr>
      </p:pic>
      <p:pic>
        <p:nvPicPr>
          <p:cNvPr id="9" name="Picture 8" descr="Q.jpg"/>
          <p:cNvPicPr>
            <a:picLocks noChangeAspect="1"/>
          </p:cNvPicPr>
          <p:nvPr/>
        </p:nvPicPr>
        <p:blipFill>
          <a:blip r:embed="rId4"/>
          <a:stretch>
            <a:fillRect/>
          </a:stretch>
        </p:blipFill>
        <p:spPr>
          <a:xfrm>
            <a:off x="6553200" y="2438400"/>
            <a:ext cx="2057400" cy="3810000"/>
          </a:xfrm>
          <a:prstGeom prst="rect">
            <a:avLst/>
          </a:prstGeom>
        </p:spPr>
      </p:pic>
    </p:spTree>
  </p:cSld>
  <p:clrMapOvr>
    <a:masterClrMapping/>
  </p:clrMapOvr>
  <p:transition spd="med" advClick="0"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amond(in)">
                                      <p:cBhvr>
                                        <p:cTn id="11" dur="2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28600"/>
            <a:ext cx="4419600" cy="1600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rgbClr val="FF0000"/>
                </a:solidFill>
              </a:rPr>
              <a:t>পাঠ পরিচিতি</a:t>
            </a:r>
            <a:endParaRPr lang="en-US" sz="6000" dirty="0">
              <a:solidFill>
                <a:srgbClr val="FF0000"/>
              </a:solidFill>
            </a:endParaRPr>
          </a:p>
        </p:txBody>
      </p:sp>
      <p:sp>
        <p:nvSpPr>
          <p:cNvPr id="3" name="Rectangle 2"/>
          <p:cNvSpPr/>
          <p:nvPr/>
        </p:nvSpPr>
        <p:spPr>
          <a:xfrm>
            <a:off x="0" y="2286000"/>
            <a:ext cx="9144000" cy="4572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rPr>
              <a:t>বিষয়ঃ ইসলাম ও নৈতিক শিক্ষা</a:t>
            </a:r>
          </a:p>
          <a:p>
            <a:pPr algn="ctr"/>
            <a:r>
              <a:rPr lang="bn-IN" sz="4400" dirty="0" smtClean="0">
                <a:solidFill>
                  <a:schemeClr val="tx1"/>
                </a:solidFill>
              </a:rPr>
              <a:t>শ্রেণীঃসপ্তম</a:t>
            </a:r>
          </a:p>
          <a:p>
            <a:pPr algn="ctr"/>
            <a:r>
              <a:rPr lang="bn-IN" sz="4400" dirty="0" smtClean="0">
                <a:solidFill>
                  <a:schemeClr val="tx1"/>
                </a:solidFill>
              </a:rPr>
              <a:t>অধ্যায়ঃ তৃতীয়</a:t>
            </a:r>
          </a:p>
          <a:p>
            <a:pPr algn="ctr"/>
            <a:r>
              <a:rPr lang="bn-IN" sz="4400" dirty="0" smtClean="0">
                <a:solidFill>
                  <a:schemeClr val="tx1"/>
                </a:solidFill>
              </a:rPr>
              <a:t>পাঠঃ ৯</a:t>
            </a:r>
            <a:endParaRPr lang="en-US" sz="4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81200" y="304800"/>
            <a:ext cx="5562600" cy="12954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t>নিচের ছবিগুলো দেখ</a:t>
            </a:r>
            <a:endParaRPr lang="en-US" sz="3600" dirty="0"/>
          </a:p>
        </p:txBody>
      </p:sp>
      <p:pic>
        <p:nvPicPr>
          <p:cNvPr id="4" name="Picture 3" descr="9890.jpg"/>
          <p:cNvPicPr>
            <a:picLocks noChangeAspect="1"/>
          </p:cNvPicPr>
          <p:nvPr/>
        </p:nvPicPr>
        <p:blipFill>
          <a:blip r:embed="rId2"/>
          <a:stretch>
            <a:fillRect/>
          </a:stretch>
        </p:blipFill>
        <p:spPr>
          <a:xfrm>
            <a:off x="1219200" y="1752600"/>
            <a:ext cx="2762250" cy="1657350"/>
          </a:xfrm>
          <a:prstGeom prst="rect">
            <a:avLst/>
          </a:prstGeom>
        </p:spPr>
      </p:pic>
      <p:pic>
        <p:nvPicPr>
          <p:cNvPr id="6" name="Picture 5" descr="t4ett.jpg"/>
          <p:cNvPicPr>
            <a:picLocks noChangeAspect="1"/>
          </p:cNvPicPr>
          <p:nvPr/>
        </p:nvPicPr>
        <p:blipFill>
          <a:blip r:embed="rId3"/>
          <a:stretch>
            <a:fillRect/>
          </a:stretch>
        </p:blipFill>
        <p:spPr>
          <a:xfrm>
            <a:off x="5334000" y="4114800"/>
            <a:ext cx="2600325" cy="1762125"/>
          </a:xfrm>
          <a:prstGeom prst="rect">
            <a:avLst/>
          </a:prstGeom>
        </p:spPr>
      </p:pic>
      <p:pic>
        <p:nvPicPr>
          <p:cNvPr id="8" name="Picture 7" descr="1E.jfif"/>
          <p:cNvPicPr>
            <a:picLocks noChangeAspect="1"/>
          </p:cNvPicPr>
          <p:nvPr/>
        </p:nvPicPr>
        <p:blipFill>
          <a:blip r:embed="rId4"/>
          <a:stretch>
            <a:fillRect/>
          </a:stretch>
        </p:blipFill>
        <p:spPr>
          <a:xfrm>
            <a:off x="5334000" y="1828800"/>
            <a:ext cx="2438400" cy="1828800"/>
          </a:xfrm>
          <a:prstGeom prst="rect">
            <a:avLst/>
          </a:prstGeom>
        </p:spPr>
      </p:pic>
      <p:pic>
        <p:nvPicPr>
          <p:cNvPr id="9" name="Picture 8" descr="0Q.jfif"/>
          <p:cNvPicPr>
            <a:picLocks noChangeAspect="1"/>
          </p:cNvPicPr>
          <p:nvPr/>
        </p:nvPicPr>
        <p:blipFill>
          <a:blip r:embed="rId5"/>
          <a:stretch>
            <a:fillRect/>
          </a:stretch>
        </p:blipFill>
        <p:spPr>
          <a:xfrm>
            <a:off x="1219200" y="4038600"/>
            <a:ext cx="275082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edg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00"/>
            <a:ext cx="7543800" cy="5105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q"/>
            </a:pPr>
            <a:r>
              <a:rPr lang="bn-IN" sz="4000" dirty="0" smtClean="0"/>
              <a:t> রাসূল(সাঃ) এর একজন চাচার নাম বল?</a:t>
            </a:r>
          </a:p>
          <a:p>
            <a:pPr algn="ctr">
              <a:buFont typeface="Wingdings" pitchFamily="2" charset="2"/>
              <a:buChar char="q"/>
            </a:pPr>
            <a:r>
              <a:rPr lang="bn-IN" sz="4000" dirty="0" smtClean="0"/>
              <a:t> একজন মহিলা রাসাঃ) এর পথে কাটা দিতেন তিনি কার স্ত্রি?</a:t>
            </a:r>
          </a:p>
          <a:p>
            <a:pPr algn="ctr">
              <a:buFont typeface="Wingdings" pitchFamily="2" charset="2"/>
              <a:buChar char="q"/>
            </a:pPr>
            <a:r>
              <a:rPr lang="bn-IN" sz="4000" dirty="0" smtClean="0"/>
              <a:t>কাকে অভিশাপ দিয়ে আল্লাহ পাক একটি সূরা নাযিল করেছেন</a:t>
            </a:r>
            <a:r>
              <a:rPr lang="bn-IN"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4)">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95600" y="381000"/>
            <a:ext cx="4343400" cy="1447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t>পাঠ ঘোষণা</a:t>
            </a:r>
            <a:endParaRPr lang="en-US" sz="4000" dirty="0"/>
          </a:p>
        </p:txBody>
      </p:sp>
      <p:sp>
        <p:nvSpPr>
          <p:cNvPr id="5" name="Rectangle 4"/>
          <p:cNvSpPr/>
          <p:nvPr/>
        </p:nvSpPr>
        <p:spPr>
          <a:xfrm>
            <a:off x="762000" y="2209800"/>
            <a:ext cx="7848600"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iyujt.jpg"/>
          <p:cNvPicPr>
            <a:picLocks noChangeAspect="1"/>
          </p:cNvPicPr>
          <p:nvPr/>
        </p:nvPicPr>
        <p:blipFill>
          <a:blip r:embed="rId2"/>
          <a:stretch>
            <a:fillRect/>
          </a:stretch>
        </p:blipFill>
        <p:spPr>
          <a:xfrm>
            <a:off x="914400" y="2286000"/>
            <a:ext cx="7696200"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eaLnBrk="0" hangingPunct="0">
              <a:defRPr>
                <a:solidFill>
                  <a:schemeClr val="tx1"/>
                </a:solidFill>
                <a:latin typeface="NikoshBAN" pitchFamily="2" charset="0"/>
                <a:cs typeface="NikoshBAN" pitchFamily="2" charset="0"/>
              </a:defRPr>
            </a:lvl1pPr>
            <a:lvl2pPr marL="742950" indent="-285750" eaLnBrk="0" hangingPunct="0">
              <a:defRPr>
                <a:solidFill>
                  <a:schemeClr val="tx1"/>
                </a:solidFill>
                <a:latin typeface="NikoshBAN" pitchFamily="2" charset="0"/>
                <a:cs typeface="NikoshBAN" pitchFamily="2" charset="0"/>
              </a:defRPr>
            </a:lvl2pPr>
            <a:lvl3pPr marL="1143000" indent="-228600" eaLnBrk="0" hangingPunct="0">
              <a:defRPr>
                <a:solidFill>
                  <a:schemeClr val="tx1"/>
                </a:solidFill>
                <a:latin typeface="NikoshBAN" pitchFamily="2" charset="0"/>
                <a:cs typeface="NikoshBAN" pitchFamily="2" charset="0"/>
              </a:defRPr>
            </a:lvl3pPr>
            <a:lvl4pPr marL="1600200" indent="-228600" eaLnBrk="0" hangingPunct="0">
              <a:defRPr>
                <a:solidFill>
                  <a:schemeClr val="tx1"/>
                </a:solidFill>
                <a:latin typeface="NikoshBAN" pitchFamily="2" charset="0"/>
                <a:cs typeface="NikoshBAN" pitchFamily="2" charset="0"/>
              </a:defRPr>
            </a:lvl4pPr>
            <a:lvl5pPr marL="2057400" indent="-228600" eaLnBrk="0" hangingPunct="0">
              <a:defRPr>
                <a:solidFill>
                  <a:schemeClr val="tx1"/>
                </a:solidFill>
                <a:latin typeface="NikoshBAN" pitchFamily="2" charset="0"/>
                <a:cs typeface="NikoshBAN" pitchFamily="2" charset="0"/>
              </a:defRPr>
            </a:lvl5pPr>
            <a:lvl6pPr marL="2514600" indent="-228600" eaLnBrk="0" fontAlgn="base" hangingPunct="0">
              <a:spcBef>
                <a:spcPct val="0"/>
              </a:spcBef>
              <a:spcAft>
                <a:spcPct val="0"/>
              </a:spcAft>
              <a:defRPr>
                <a:solidFill>
                  <a:schemeClr val="tx1"/>
                </a:solidFill>
                <a:latin typeface="NikoshBAN" pitchFamily="2" charset="0"/>
                <a:cs typeface="NikoshBAN" pitchFamily="2" charset="0"/>
              </a:defRPr>
            </a:lvl6pPr>
            <a:lvl7pPr marL="2971800" indent="-228600" eaLnBrk="0" fontAlgn="base" hangingPunct="0">
              <a:spcBef>
                <a:spcPct val="0"/>
              </a:spcBef>
              <a:spcAft>
                <a:spcPct val="0"/>
              </a:spcAft>
              <a:defRPr>
                <a:solidFill>
                  <a:schemeClr val="tx1"/>
                </a:solidFill>
                <a:latin typeface="NikoshBAN" pitchFamily="2" charset="0"/>
                <a:cs typeface="NikoshBAN" pitchFamily="2" charset="0"/>
              </a:defRPr>
            </a:lvl7pPr>
            <a:lvl8pPr marL="3429000" indent="-228600" eaLnBrk="0" fontAlgn="base" hangingPunct="0">
              <a:spcBef>
                <a:spcPct val="0"/>
              </a:spcBef>
              <a:spcAft>
                <a:spcPct val="0"/>
              </a:spcAft>
              <a:defRPr>
                <a:solidFill>
                  <a:schemeClr val="tx1"/>
                </a:solidFill>
                <a:latin typeface="NikoshBAN" pitchFamily="2" charset="0"/>
                <a:cs typeface="NikoshBAN" pitchFamily="2" charset="0"/>
              </a:defRPr>
            </a:lvl8pPr>
            <a:lvl9pPr marL="3886200" indent="-228600" eaLnBrk="0" fontAlgn="base" hangingPunct="0">
              <a:spcBef>
                <a:spcPct val="0"/>
              </a:spcBef>
              <a:spcAft>
                <a:spcPct val="0"/>
              </a:spcAft>
              <a:defRPr>
                <a:solidFill>
                  <a:schemeClr val="tx1"/>
                </a:solidFill>
                <a:latin typeface="NikoshBAN" pitchFamily="2" charset="0"/>
                <a:cs typeface="NikoshBAN" pitchFamily="2" charset="0"/>
              </a:defRPr>
            </a:lvl9pPr>
          </a:lstStyle>
          <a:p>
            <a:pPr eaLnBrk="1" fontAlgn="base" hangingPunct="1">
              <a:spcBef>
                <a:spcPct val="0"/>
              </a:spcBef>
              <a:spcAft>
                <a:spcPct val="0"/>
              </a:spcAft>
            </a:pPr>
            <a:fld id="{EF00B064-ED32-4B65-B3AA-731630BAC566}" type="slidenum">
              <a:rPr lang="en-US" b="1" smtClean="0">
                <a:ln w="11430"/>
                <a:effectLst>
                  <a:outerShdw blurRad="50800" dist="39000" dir="5460000" algn="tl">
                    <a:srgbClr val="000000">
                      <a:alpha val="38000"/>
                    </a:srgbClr>
                  </a:outerShdw>
                </a:effectLst>
              </a:rPr>
              <a:pPr eaLnBrk="1" fontAlgn="base" hangingPunct="1">
                <a:spcBef>
                  <a:spcPct val="0"/>
                </a:spcBef>
                <a:spcAft>
                  <a:spcPct val="0"/>
                </a:spcAft>
              </a:pPr>
              <a:t>7</a:t>
            </a:fld>
            <a:endParaRPr lang="en-US" b="1" smtClean="0">
              <a:ln w="11430"/>
              <a:effectLst>
                <a:outerShdw blurRad="50800" dist="39000" dir="5460000" algn="tl">
                  <a:srgbClr val="000000">
                    <a:alpha val="38000"/>
                  </a:srgbClr>
                </a:outerShdw>
              </a:effectLst>
            </a:endParaRPr>
          </a:p>
        </p:txBody>
      </p:sp>
      <p:sp>
        <p:nvSpPr>
          <p:cNvPr id="2" name="Rounded Rectangle 1"/>
          <p:cNvSpPr/>
          <p:nvPr/>
        </p:nvSpPr>
        <p:spPr>
          <a:xfrm>
            <a:off x="2438400" y="381000"/>
            <a:ext cx="4495800" cy="838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bn-BD" sz="54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শিখনফল</a:t>
            </a:r>
            <a:r>
              <a:rPr lang="bn-BD"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endParaRPr lang="en-US"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19" name="TextBox 18"/>
          <p:cNvSpPr txBox="1"/>
          <p:nvPr/>
        </p:nvSpPr>
        <p:spPr>
          <a:xfrm>
            <a:off x="381000" y="1295400"/>
            <a:ext cx="5410200" cy="851297"/>
          </a:xfrm>
          <a:prstGeom prst="flowChartAlternateProcess">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44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এ</a:t>
            </a:r>
            <a:r>
              <a:rPr lang="en-US" sz="44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ই</a:t>
            </a:r>
            <a:r>
              <a:rPr lang="bn-BD" sz="44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পাঠ শেষে শিক্ষার্থীরা</a:t>
            </a:r>
            <a:r>
              <a:rPr lang="en-US" sz="44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a:t>
            </a:r>
          </a:p>
        </p:txBody>
      </p:sp>
      <p:sp>
        <p:nvSpPr>
          <p:cNvPr id="20" name="Rounded Rectangle 19"/>
          <p:cNvSpPr/>
          <p:nvPr/>
        </p:nvSpPr>
        <p:spPr>
          <a:xfrm>
            <a:off x="381000" y="2362200"/>
            <a:ext cx="7664450" cy="505907"/>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40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১। </a:t>
            </a:r>
            <a:r>
              <a:rPr lang="bn-IN"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সূরা লাহাব</a:t>
            </a:r>
            <a:r>
              <a:rPr lang="bn-BD"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বলতে </a:t>
            </a:r>
            <a:r>
              <a:rPr lang="bn-BD" sz="40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পারবে</a:t>
            </a:r>
            <a:r>
              <a:rPr lang="bn-BD"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a:t>
            </a:r>
            <a:r>
              <a:rPr lang="en-US"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endParaRPr lang="en-US" sz="40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21" name="Rectangle 20"/>
          <p:cNvSpPr/>
          <p:nvPr/>
        </p:nvSpPr>
        <p:spPr>
          <a:xfrm>
            <a:off x="315191" y="4419600"/>
            <a:ext cx="8839200" cy="2057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36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৩</a:t>
            </a:r>
            <a:r>
              <a:rPr lang="bn-BD" sz="36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a:t>
            </a:r>
            <a:r>
              <a:rPr lang="bn-BD" sz="36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IN" sz="36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সূরা লাহাব এর শিক্ষা বলতে</a:t>
            </a:r>
            <a:r>
              <a:rPr lang="bn-BD" sz="36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পারবে</a:t>
            </a:r>
            <a:r>
              <a:rPr lang="bn-IN" sz="36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a:t>
            </a:r>
            <a:r>
              <a:rPr lang="bn-BD" sz="36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endParaRPr lang="en-US" sz="36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endParaRPr>
          </a:p>
          <a:p>
            <a:pPr>
              <a:defRPr/>
            </a:pPr>
            <a:endParaRPr lang="en-US" sz="36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22" name="Rounded Rectangle 21"/>
          <p:cNvSpPr/>
          <p:nvPr/>
        </p:nvSpPr>
        <p:spPr>
          <a:xfrm>
            <a:off x="304800" y="3352800"/>
            <a:ext cx="8505145" cy="9906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bn-BD"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২</a:t>
            </a:r>
            <a:r>
              <a:rPr lang="bn-BD" sz="40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IN"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সূরা লাহাব এর বাংলা অর্থ</a:t>
            </a:r>
            <a:r>
              <a:rPr lang="bn-BD" sz="4000" b="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লিখতে পারবে </a:t>
            </a:r>
            <a:endParaRPr lang="en-US" sz="4000" b="1" dirty="0">
              <a:ln w="11430"/>
              <a:solidFill>
                <a:schemeClr val="tx1"/>
              </a:soli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xmlns="" val="717066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30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30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30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3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19" grpId="0"/>
      <p:bldP spid="20" grpId="0" animBg="1"/>
      <p:bldP spid="2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590800" y="990600"/>
            <a:ext cx="3810000" cy="838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t>এক নজরে</a:t>
            </a:r>
            <a:endParaRPr lang="en-US" sz="3600" dirty="0"/>
          </a:p>
        </p:txBody>
      </p:sp>
      <p:sp>
        <p:nvSpPr>
          <p:cNvPr id="4" name="Rounded Rectangle 3"/>
          <p:cNvSpPr/>
          <p:nvPr/>
        </p:nvSpPr>
        <p:spPr>
          <a:xfrm>
            <a:off x="1371600" y="2133600"/>
            <a:ext cx="6705600" cy="32766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bn-IN" sz="4000" dirty="0" smtClean="0">
                <a:solidFill>
                  <a:schemeClr val="tx1"/>
                </a:solidFill>
              </a:rPr>
              <a:t>নামঃ লাহাব</a:t>
            </a:r>
          </a:p>
          <a:p>
            <a:pPr algn="ctr">
              <a:buFont typeface="Wingdings" pitchFamily="2" charset="2"/>
              <a:buChar char="v"/>
            </a:pPr>
            <a:r>
              <a:rPr lang="bn-IN" sz="4000" dirty="0" smtClean="0">
                <a:solidFill>
                  <a:schemeClr val="tx1"/>
                </a:solidFill>
              </a:rPr>
              <a:t>নাযিলঃ মক্কায়</a:t>
            </a:r>
          </a:p>
          <a:p>
            <a:pPr algn="ctr">
              <a:buFont typeface="Wingdings" pitchFamily="2" charset="2"/>
              <a:buChar char="v"/>
            </a:pPr>
            <a:r>
              <a:rPr lang="bn-IN" sz="4000" dirty="0" smtClean="0">
                <a:solidFill>
                  <a:schemeClr val="tx1"/>
                </a:solidFill>
              </a:rPr>
              <a:t>ক্রমধারাঃ১১১</a:t>
            </a:r>
          </a:p>
          <a:p>
            <a:pPr algn="ctr">
              <a:buFont typeface="Wingdings" pitchFamily="2" charset="2"/>
              <a:buChar char="v"/>
            </a:pPr>
            <a:r>
              <a:rPr lang="bn-IN" sz="4000" dirty="0" smtClean="0">
                <a:solidFill>
                  <a:schemeClr val="tx1"/>
                </a:solidFill>
              </a:rPr>
              <a:t>আয়াতঃ ৫</a:t>
            </a:r>
          </a:p>
          <a:p>
            <a:pPr algn="ctr">
              <a:buFont typeface="Wingdings" pitchFamily="2" charset="2"/>
              <a:buChar char="v"/>
            </a:pPr>
            <a:r>
              <a:rPr lang="bn-IN" sz="4000" dirty="0" smtClean="0">
                <a:solidFill>
                  <a:schemeClr val="tx1"/>
                </a:solidFill>
              </a:rPr>
              <a:t>রুকুঃ ০১</a:t>
            </a:r>
            <a:endParaRPr lang="en-US"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tty.jpg"/>
          <p:cNvPicPr>
            <a:picLocks noChangeAspect="1"/>
          </p:cNvPicPr>
          <p:nvPr/>
        </p:nvPicPr>
        <p:blipFill>
          <a:blip r:embed="rId2"/>
          <a:stretch>
            <a:fillRect/>
          </a:stretch>
        </p:blipFill>
        <p:spPr>
          <a:xfrm>
            <a:off x="0" y="990600"/>
            <a:ext cx="8686800" cy="5105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418</Words>
  <Application>Microsoft Office PowerPoint</Application>
  <PresentationFormat>On-screen Show (4:3)</PresentationFormat>
  <Paragraphs>51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শিক্ষক পরিচিতি</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ASUS</cp:lastModifiedBy>
  <cp:revision>59</cp:revision>
  <dcterms:created xsi:type="dcterms:W3CDTF">2017-09-25T11:01:36Z</dcterms:created>
  <dcterms:modified xsi:type="dcterms:W3CDTF">2022-03-08T13:25:59Z</dcterms:modified>
</cp:coreProperties>
</file>